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62" r:id="rId9"/>
    <p:sldId id="265" r:id="rId10"/>
    <p:sldId id="266" r:id="rId11"/>
    <p:sldId id="2146847063" r:id="rId12"/>
    <p:sldId id="267"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Audio Signal Processing Assistant Agent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19760" y="3396868"/>
            <a:ext cx="7980183" cy="1631216"/>
          </a:xfrm>
          <a:prstGeom prst="rect">
            <a:avLst/>
          </a:prstGeom>
          <a:noFill/>
        </p:spPr>
        <p:txBody>
          <a:bodyPr wrap="square" lIns="91440" tIns="45720" rIns="91440" bIns="45720" rtlCol="0" anchor="t">
            <a:spAutoFit/>
          </a:bodyPr>
          <a:lstStyle/>
          <a:p>
            <a:r>
              <a:rPr lang="en-US" sz="2000" b="1" dirty="0">
                <a:latin typeface="Arial" pitchFamily="34" charset="0"/>
                <a:cs typeface="Arial" pitchFamily="34" charset="0"/>
              </a:rPr>
              <a:t>Presented By:</a:t>
            </a:r>
          </a:p>
          <a:p>
            <a:r>
              <a:rPr lang="en-US" sz="2000" b="1" dirty="0">
                <a:latin typeface="Arial" pitchFamily="34" charset="0"/>
                <a:cs typeface="Arial" pitchFamily="34" charset="0"/>
              </a:rPr>
              <a:t>NAME:  </a:t>
            </a:r>
            <a:r>
              <a:rPr lang="en-US" sz="2000" b="1" dirty="0">
                <a:latin typeface="Arial"/>
                <a:cs typeface="Arial"/>
              </a:rPr>
              <a:t>NIHILASH L V </a:t>
            </a:r>
          </a:p>
          <a:p>
            <a:r>
              <a:rPr lang="en-US" sz="2000" b="1" dirty="0">
                <a:latin typeface="Arial"/>
                <a:cs typeface="Arial"/>
              </a:rPr>
              <a:t>College Name:  K.L.N.COLLEGE OF ENGINEERING</a:t>
            </a:r>
          </a:p>
          <a:p>
            <a:r>
              <a:rPr lang="en-US" sz="2000" b="1" dirty="0">
                <a:latin typeface="Arial"/>
                <a:cs typeface="Arial"/>
              </a:rPr>
              <a:t>Department : ECE</a:t>
            </a:r>
          </a:p>
          <a:p>
            <a:r>
              <a:rPr lang="en-US" sz="2000" b="1" dirty="0"/>
              <a:t>Technologies Used:</a:t>
            </a:r>
            <a:r>
              <a:rPr lang="en-US" sz="2000" dirty="0"/>
              <a:t> </a:t>
            </a:r>
            <a:r>
              <a:rPr lang="en-US" sz="2000" b="1" dirty="0"/>
              <a:t>IBM Cloud Lite, IBM Granite AI</a:t>
            </a:r>
            <a:endParaRPr lang="en-US" sz="2000" b="1" dirty="0">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5BA9-8CA5-F515-1E03-5125B32AA220}"/>
              </a:ext>
            </a:extLst>
          </p:cNvPr>
          <p:cNvSpPr>
            <a:spLocks noGrp="1"/>
          </p:cNvSpPr>
          <p:nvPr>
            <p:ph type="title"/>
          </p:nvPr>
        </p:nvSpPr>
        <p:spPr/>
        <p:txBody>
          <a:bodyPr/>
          <a:lstStyle/>
          <a:p>
            <a:endParaRPr lang="en-US"/>
          </a:p>
        </p:txBody>
      </p:sp>
      <p:pic>
        <p:nvPicPr>
          <p:cNvPr id="10" name="Picture 9">
            <a:extLst>
              <a:ext uri="{FF2B5EF4-FFF2-40B4-BE49-F238E27FC236}">
                <a16:creationId xmlns:a16="http://schemas.microsoft.com/office/drawing/2014/main" id="{7FD7C300-91AC-D22F-53AC-904C5C475EC0}"/>
              </a:ext>
            </a:extLst>
          </p:cNvPr>
          <p:cNvPicPr>
            <a:picLocks noChangeAspect="1"/>
          </p:cNvPicPr>
          <p:nvPr/>
        </p:nvPicPr>
        <p:blipFill>
          <a:blip r:embed="rId2"/>
          <a:stretch>
            <a:fillRect/>
          </a:stretch>
        </p:blipFill>
        <p:spPr>
          <a:xfrm>
            <a:off x="5722975" y="3609030"/>
            <a:ext cx="6370701" cy="2546814"/>
          </a:xfrm>
          <a:prstGeom prst="rect">
            <a:avLst/>
          </a:prstGeom>
        </p:spPr>
      </p:pic>
      <p:pic>
        <p:nvPicPr>
          <p:cNvPr id="9" name="Content Placeholder 8">
            <a:extLst>
              <a:ext uri="{FF2B5EF4-FFF2-40B4-BE49-F238E27FC236}">
                <a16:creationId xmlns:a16="http://schemas.microsoft.com/office/drawing/2014/main" id="{3BBD4E60-348F-3670-2F07-D783BD3B1CF0}"/>
              </a:ext>
            </a:extLst>
          </p:cNvPr>
          <p:cNvPicPr>
            <a:picLocks noGrp="1" noChangeAspect="1"/>
          </p:cNvPicPr>
          <p:nvPr>
            <p:ph idx="1"/>
          </p:nvPr>
        </p:nvPicPr>
        <p:blipFill>
          <a:blip r:embed="rId3"/>
          <a:stretch>
            <a:fillRect/>
          </a:stretch>
        </p:blipFill>
        <p:spPr>
          <a:xfrm>
            <a:off x="373626" y="702156"/>
            <a:ext cx="5258830" cy="5541328"/>
          </a:xfrm>
        </p:spPr>
      </p:pic>
      <p:pic>
        <p:nvPicPr>
          <p:cNvPr id="4" name="Picture 3">
            <a:extLst>
              <a:ext uri="{FF2B5EF4-FFF2-40B4-BE49-F238E27FC236}">
                <a16:creationId xmlns:a16="http://schemas.microsoft.com/office/drawing/2014/main" id="{79755599-E9BF-EB9E-F7F0-8FB85EC962AF}"/>
              </a:ext>
            </a:extLst>
          </p:cNvPr>
          <p:cNvPicPr>
            <a:picLocks noChangeAspect="1"/>
          </p:cNvPicPr>
          <p:nvPr/>
        </p:nvPicPr>
        <p:blipFill>
          <a:blip r:embed="rId4"/>
          <a:stretch>
            <a:fillRect/>
          </a:stretch>
        </p:blipFill>
        <p:spPr>
          <a:xfrm>
            <a:off x="5632456" y="702156"/>
            <a:ext cx="6144130" cy="2906874"/>
          </a:xfrm>
          <a:prstGeom prst="rect">
            <a:avLst/>
          </a:prstGeom>
        </p:spPr>
      </p:pic>
    </p:spTree>
    <p:extLst>
      <p:ext uri="{BB962C8B-B14F-4D97-AF65-F5344CB8AC3E}">
        <p14:creationId xmlns:p14="http://schemas.microsoft.com/office/powerpoint/2010/main" val="2592083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Audio Signal Processing Assistant Agent, built using IBM Granite AI and deployed on IBM Cloud Lite, effectively supports users in designing and debugging circuits like amplifiers, filters, and preamps. It responds to natural queries and offers practical solutions for issues like distortion, grounding, and noise.</a:t>
            </a:r>
          </a:p>
          <a:p>
            <a:r>
              <a:rPr lang="en-US" sz="2000" dirty="0"/>
              <a:t>Despite challenges like interpreting technical terms and ensuring fast cloud responses, the agent proved accurate, user-friendly, and highly responsive. This system demonstrates how Agentic AI can significantly enhance productivity in audio electronics development.</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b="1" dirty="0"/>
              <a:t>Multimodal Inputs</a:t>
            </a:r>
            <a:r>
              <a:rPr lang="en-US" sz="2000" dirty="0"/>
              <a:t>: Future versions can support voice, schematic uploads, or waveform analysis for more intuitive interaction.</a:t>
            </a:r>
          </a:p>
          <a:p>
            <a:r>
              <a:rPr lang="en-US" sz="2000" b="1" dirty="0"/>
              <a:t>Expanded Circuit Knowledge</a:t>
            </a:r>
            <a:r>
              <a:rPr lang="en-US" sz="2000" dirty="0"/>
              <a:t>: Extend the agent’s knowledge base to include RF circuits, analog-to-digital converters, and DSP blocks.</a:t>
            </a:r>
          </a:p>
          <a:p>
            <a:r>
              <a:rPr lang="en-US" sz="2000" b="1" dirty="0"/>
              <a:t>Real-time Edge Deployment</a:t>
            </a:r>
            <a:r>
              <a:rPr lang="en-US" sz="2000" dirty="0"/>
              <a:t>: Integrate with edge computing devices to allow offline or low-latency assistance in lab environments.</a:t>
            </a:r>
          </a:p>
          <a:p>
            <a:r>
              <a:rPr lang="en-US" sz="2000" b="1" dirty="0"/>
              <a:t>Adaptive Learning</a:t>
            </a:r>
            <a:r>
              <a:rPr lang="en-US" sz="2000" dirty="0"/>
              <a:t>: Enable self-learning through user feedback to refine suggestions over time.</a:t>
            </a:r>
          </a:p>
          <a:p>
            <a:r>
              <a:rPr lang="en-US" sz="2000" b="1" dirty="0"/>
              <a:t>Integration with Simulation Tools</a:t>
            </a:r>
            <a:r>
              <a:rPr lang="en-US" sz="2000" dirty="0"/>
              <a:t>: Connect with SPICE or </a:t>
            </a:r>
            <a:r>
              <a:rPr lang="en-US" sz="2000" dirty="0" err="1"/>
              <a:t>LTspice</a:t>
            </a:r>
            <a:r>
              <a:rPr lang="en-US" sz="2000" dirty="0"/>
              <a:t> tools to validate circuit designs directly from the agent.</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dirty="0"/>
              <a:t> IBM Granite Foundation Model – https://www.ibm.com/products/granite</a:t>
            </a:r>
          </a:p>
          <a:p>
            <a:r>
              <a:rPr lang="en-US" dirty="0"/>
              <a:t>  IBM Cloud Lite – https://www.ibm.com/cloud/free</a:t>
            </a:r>
          </a:p>
          <a:p>
            <a:r>
              <a:rPr lang="en-US" dirty="0"/>
              <a:t>  D. R. Hines, “Audio Amplifier Design Considerations,” </a:t>
            </a:r>
            <a:r>
              <a:rPr lang="en-US" i="1" dirty="0"/>
              <a:t>Journal of Audio Engineering Society</a:t>
            </a:r>
            <a:r>
              <a:rPr lang="en-US" dirty="0"/>
              <a:t>, Vol. 49, No. 7/8, 2001.</a:t>
            </a:r>
          </a:p>
          <a:p>
            <a:r>
              <a:rPr lang="en-US" dirty="0"/>
              <a:t>  A. S. Sedra &amp; K. C. Smith, </a:t>
            </a:r>
            <a:r>
              <a:rPr lang="en-US" i="1" dirty="0"/>
              <a:t>Microelectronic Circuits</a:t>
            </a:r>
            <a:r>
              <a:rPr lang="en-US" dirty="0"/>
              <a:t>, Oxford University Press, 7th Ed., 2015.</a:t>
            </a:r>
          </a:p>
          <a:p>
            <a:r>
              <a:rPr lang="en-US" dirty="0"/>
              <a:t>  S. </a:t>
            </a:r>
            <a:r>
              <a:rPr lang="en-US" dirty="0" err="1"/>
              <a:t>Haykin</a:t>
            </a:r>
            <a:r>
              <a:rPr lang="en-US" dirty="0"/>
              <a:t>, </a:t>
            </a:r>
            <a:r>
              <a:rPr lang="en-US" i="1" dirty="0"/>
              <a:t>Neural Networks and Learning Machines</a:t>
            </a:r>
            <a:r>
              <a:rPr lang="en-US" dirty="0"/>
              <a:t>, Pearson, 3rd Ed., 2009 – for foundational AI agent concepts.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 –GETTING STARTED WITH AI</a:t>
            </a:r>
          </a:p>
        </p:txBody>
      </p:sp>
      <p:pic>
        <p:nvPicPr>
          <p:cNvPr id="5" name="Content Placeholder 4">
            <a:extLst>
              <a:ext uri="{FF2B5EF4-FFF2-40B4-BE49-F238E27FC236}">
                <a16:creationId xmlns:a16="http://schemas.microsoft.com/office/drawing/2014/main" id="{7D1FFC94-A726-EF17-6351-3B9E5C59DED6}"/>
              </a:ext>
            </a:extLst>
          </p:cNvPr>
          <p:cNvPicPr>
            <a:picLocks noGrp="1" noChangeAspect="1"/>
          </p:cNvPicPr>
          <p:nvPr>
            <p:ph idx="1"/>
          </p:nvPr>
        </p:nvPicPr>
        <p:blipFill>
          <a:blip r:embed="rId2"/>
          <a:stretch>
            <a:fillRect/>
          </a:stretch>
        </p:blipFill>
        <p:spPr>
          <a:xfrm>
            <a:off x="1750143" y="1301750"/>
            <a:ext cx="9144000"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Certifications-Journey to cloud</a:t>
            </a:r>
          </a:p>
        </p:txBody>
      </p:sp>
      <p:pic>
        <p:nvPicPr>
          <p:cNvPr id="5" name="Content Placeholder 4">
            <a:extLst>
              <a:ext uri="{FF2B5EF4-FFF2-40B4-BE49-F238E27FC236}">
                <a16:creationId xmlns:a16="http://schemas.microsoft.com/office/drawing/2014/main" id="{3342B7AB-BD94-4B4D-92BC-40B93EAA527A}"/>
              </a:ext>
            </a:extLst>
          </p:cNvPr>
          <p:cNvPicPr>
            <a:picLocks noGrp="1" noChangeAspect="1"/>
          </p:cNvPicPr>
          <p:nvPr>
            <p:ph idx="1"/>
          </p:nvPr>
        </p:nvPicPr>
        <p:blipFill>
          <a:blip r:embed="rId2"/>
          <a:stretch>
            <a:fillRect/>
          </a:stretch>
        </p:blipFill>
        <p:spPr>
          <a:xfrm>
            <a:off x="1386347" y="1301750"/>
            <a:ext cx="9094839"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 – </a:t>
            </a:r>
            <a:r>
              <a:rPr lang="en-IN" dirty="0" err="1">
                <a:solidFill>
                  <a:schemeClr val="accent1"/>
                </a:solidFill>
              </a:rPr>
              <a:t>RaG</a:t>
            </a:r>
            <a:r>
              <a:rPr lang="en-IN" dirty="0">
                <a:solidFill>
                  <a:schemeClr val="accent1"/>
                </a:solidFill>
              </a:rPr>
              <a:t> LAB</a:t>
            </a:r>
          </a:p>
        </p:txBody>
      </p:sp>
      <p:pic>
        <p:nvPicPr>
          <p:cNvPr id="5" name="Content Placeholder 4">
            <a:extLst>
              <a:ext uri="{FF2B5EF4-FFF2-40B4-BE49-F238E27FC236}">
                <a16:creationId xmlns:a16="http://schemas.microsoft.com/office/drawing/2014/main" id="{EDE37B0C-7456-B854-59E1-A0D1A8BE07CD}"/>
              </a:ext>
            </a:extLst>
          </p:cNvPr>
          <p:cNvPicPr>
            <a:picLocks noGrp="1" noChangeAspect="1"/>
          </p:cNvPicPr>
          <p:nvPr>
            <p:ph idx="1"/>
          </p:nvPr>
        </p:nvPicPr>
        <p:blipFill>
          <a:blip r:embed="rId2"/>
          <a:stretch>
            <a:fillRect/>
          </a:stretch>
        </p:blipFill>
        <p:spPr>
          <a:xfrm>
            <a:off x="2327289" y="1301750"/>
            <a:ext cx="7537422" cy="467360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0000" lnSpcReduction="20000"/>
          </a:bodyPr>
          <a:lstStyle/>
          <a:p>
            <a:r>
              <a:rPr lang="en-US" sz="3200" b="1" dirty="0"/>
              <a:t>Problem Statement – Audio Signal Processing Assistant Agent</a:t>
            </a:r>
            <a:endParaRPr lang="en-US" sz="3200" dirty="0"/>
          </a:p>
          <a:p>
            <a:r>
              <a:rPr lang="en-US" sz="3200" dirty="0"/>
              <a:t>Currently, designing and debugging audio circuits such as </a:t>
            </a:r>
            <a:r>
              <a:rPr lang="en-US" sz="3200" b="1" dirty="0"/>
              <a:t>preamplifiers, filters, and amplifiers</a:t>
            </a:r>
            <a:r>
              <a:rPr lang="en-US" sz="3200" dirty="0"/>
              <a:t> remains a technical challenge for students and professionals in the electronics and telecommunications domain.</a:t>
            </a:r>
            <a:br>
              <a:rPr lang="en-US" sz="3200" dirty="0"/>
            </a:br>
            <a:r>
              <a:rPr lang="en-US" sz="3200" dirty="0"/>
              <a:t>It is crucial to provide real-time, intelligent assistance in resolving issues like </a:t>
            </a:r>
            <a:r>
              <a:rPr lang="en-US" sz="3200" b="1" dirty="0"/>
              <a:t>audio noise</a:t>
            </a:r>
            <a:r>
              <a:rPr lang="en-US" sz="3200" dirty="0"/>
              <a:t>, </a:t>
            </a:r>
            <a:r>
              <a:rPr lang="en-US" sz="3200" b="1" dirty="0"/>
              <a:t>signal distortion</a:t>
            </a:r>
            <a:r>
              <a:rPr lang="en-US" sz="3200" dirty="0"/>
              <a:t>, and </a:t>
            </a:r>
            <a:r>
              <a:rPr lang="en-US" sz="3200" b="1" dirty="0"/>
              <a:t>improper grounding</a:t>
            </a:r>
            <a:r>
              <a:rPr lang="en-US" sz="3200" dirty="0"/>
              <a:t>, as these problems affect circuit performance significantly.</a:t>
            </a:r>
            <a:br>
              <a:rPr lang="en-US" sz="3200" dirty="0"/>
            </a:br>
            <a:r>
              <a:rPr lang="en-US" sz="3200" dirty="0"/>
              <a:t>Eventually, delivering an </a:t>
            </a:r>
            <a:r>
              <a:rPr lang="en-US" sz="3200" b="1" dirty="0"/>
              <a:t>AI-powered support system</a:t>
            </a:r>
            <a:r>
              <a:rPr lang="en-US" sz="3200" dirty="0"/>
              <a:t> that can recommend design improvements, noise elimination techniques, and accurate circuit suggestions becomes essential.</a:t>
            </a:r>
            <a:br>
              <a:rPr lang="en-US" sz="3200" dirty="0"/>
            </a:br>
            <a:r>
              <a:rPr lang="en-US" sz="3200" dirty="0"/>
              <a:t>The key challenge lies in building a responsive assistant that can </a:t>
            </a:r>
            <a:r>
              <a:rPr lang="en-US" sz="3200" b="1" dirty="0"/>
              <a:t>understand technical queries</a:t>
            </a:r>
            <a:r>
              <a:rPr lang="en-US" sz="3200" dirty="0"/>
              <a:t> and provide </a:t>
            </a:r>
            <a:r>
              <a:rPr lang="en-US" sz="3200" b="1" dirty="0"/>
              <a:t>effective signal processing solutions</a:t>
            </a:r>
            <a:r>
              <a:rPr lang="en-US" sz="3200" dirty="0"/>
              <a:t> using advanced AI models.</a:t>
            </a:r>
            <a:br>
              <a:rPr lang="en-US" sz="3200" dirty="0"/>
            </a:br>
            <a:r>
              <a:rPr lang="en-US" sz="3200" dirty="0"/>
              <a:t>To ensure smart and scalable deployment, the system is to be developed using </a:t>
            </a:r>
            <a:r>
              <a:rPr lang="en-US" sz="3200" b="1" dirty="0"/>
              <a:t>IBM Cloud Lite services</a:t>
            </a:r>
            <a:r>
              <a:rPr lang="en-US" sz="3200" dirty="0"/>
              <a:t> integrated with </a:t>
            </a:r>
            <a:r>
              <a:rPr lang="en-US" sz="3200" b="1" dirty="0"/>
              <a:t>IBM Granite AI</a:t>
            </a:r>
            <a:r>
              <a:rPr lang="en-US" sz="3200" dirty="0"/>
              <a:t>.</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600" dirty="0"/>
              <a:t>The proposed system aims to assist engineers and hobbyists in diagnosing and designing audio circuits effectively by leveraging IBM Cloud services and advanced AI models. This will be achieved through the following components:</a:t>
            </a:r>
            <a:br>
              <a:rPr lang="en-US" sz="1600" dirty="0"/>
            </a:br>
            <a:r>
              <a:rPr lang="en-US" sz="1600" b="1" dirty="0"/>
              <a:t>1. Knowledge Base Integration:</a:t>
            </a:r>
            <a:endParaRPr lang="en-US" sz="1600" dirty="0"/>
          </a:p>
          <a:p>
            <a:pPr lvl="0"/>
            <a:r>
              <a:rPr lang="en-US" sz="1600" dirty="0"/>
              <a:t>Use IBM Granite AI to incorporate domain knowledge of audio signal processing.</a:t>
            </a:r>
          </a:p>
          <a:p>
            <a:r>
              <a:rPr lang="en-US" sz="1600" dirty="0"/>
              <a:t>Train the assistant with queries related to preamps, op-amps, filters, and grounding techniques</a:t>
            </a:r>
          </a:p>
          <a:p>
            <a:r>
              <a:rPr lang="en-US" sz="1600" b="1" dirty="0"/>
              <a:t>2. Chatbot Design (Watson Assistant):</a:t>
            </a:r>
            <a:endParaRPr lang="en-US" sz="1600" dirty="0"/>
          </a:p>
          <a:p>
            <a:pPr lvl="0"/>
            <a:r>
              <a:rPr lang="en-US" sz="1600" dirty="0"/>
              <a:t>Build an interactive agent using IBM Watson Assistant.</a:t>
            </a:r>
          </a:p>
          <a:p>
            <a:pPr lvl="0"/>
            <a:r>
              <a:rPr lang="en-US" sz="1600" dirty="0"/>
              <a:t>Implement custom intents like “amplifier noise,” “reduce distortion,” “op-amp gain issue,” etc.</a:t>
            </a:r>
          </a:p>
          <a:p>
            <a:pPr lvl="0"/>
            <a:r>
              <a:rPr lang="en-US" sz="1600" dirty="0"/>
              <a:t>Enable context switching for multi-turn conversations.</a:t>
            </a:r>
          </a:p>
          <a:p>
            <a:r>
              <a:rPr lang="en-US" sz="1600" b="1" dirty="0"/>
              <a:t>3. Web UI &amp; Interface:</a:t>
            </a:r>
            <a:endParaRPr lang="en-US" sz="1600" dirty="0"/>
          </a:p>
          <a:p>
            <a:pPr lvl="0"/>
            <a:r>
              <a:rPr lang="en-US" sz="1600" dirty="0"/>
              <a:t>Design a responsive static web interface using HTML, CSS, and JS.</a:t>
            </a:r>
          </a:p>
          <a:p>
            <a:pPr lvl="0"/>
            <a:r>
              <a:rPr lang="en-US" sz="1600" dirty="0"/>
              <a:t>Include a typing animation intro, chatbot docked at bottom-right, and floating arrow for guidance.</a:t>
            </a:r>
          </a:p>
          <a:p>
            <a:pPr lvl="0"/>
            <a:r>
              <a:rPr lang="en-US" sz="1600" dirty="0"/>
              <a:t>Background themed with audio circuits.</a:t>
            </a:r>
          </a:p>
          <a:p>
            <a:pPr marL="0" indent="0">
              <a:buNone/>
            </a:pPr>
            <a:br>
              <a:rPr lang="en-US" sz="1000" dirty="0"/>
            </a:br>
            <a:endParaRPr lang="en-US" sz="10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C440-6B0D-C726-8ED6-7EFF538D7C96}"/>
              </a:ext>
            </a:extLst>
          </p:cNvPr>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2">
            <a:extLst>
              <a:ext uri="{FF2B5EF4-FFF2-40B4-BE49-F238E27FC236}">
                <a16:creationId xmlns:a16="http://schemas.microsoft.com/office/drawing/2014/main" id="{F2972E67-DB36-EDEE-F980-0D3AA319F70C}"/>
              </a:ext>
            </a:extLst>
          </p:cNvPr>
          <p:cNvSpPr>
            <a:spLocks noGrp="1"/>
          </p:cNvSpPr>
          <p:nvPr>
            <p:ph idx="1"/>
          </p:nvPr>
        </p:nvSpPr>
        <p:spPr/>
        <p:txBody>
          <a:bodyPr/>
          <a:lstStyle/>
          <a:p>
            <a:r>
              <a:rPr lang="en-US" sz="1800" b="1" dirty="0"/>
              <a:t>4. Deployment Strategy:</a:t>
            </a:r>
            <a:endParaRPr lang="en-US" sz="1800" dirty="0"/>
          </a:p>
          <a:p>
            <a:pPr lvl="0"/>
            <a:r>
              <a:rPr lang="en-US" sz="1800" dirty="0"/>
              <a:t>Host the solution on IBM Cloud Object Storage as a static website.</a:t>
            </a:r>
          </a:p>
          <a:p>
            <a:pPr lvl="0"/>
            <a:r>
              <a:rPr lang="en-US" sz="1800" dirty="0"/>
              <a:t>Use IBM Cloud Functions if dynamic updates or logging is required.</a:t>
            </a:r>
          </a:p>
          <a:p>
            <a:pPr lvl="0"/>
            <a:r>
              <a:rPr lang="en-US" sz="1800" dirty="0"/>
              <a:t>Ensure mobile-friendly layout and smooth UX across devices. </a:t>
            </a:r>
          </a:p>
          <a:p>
            <a:pPr lvl="0"/>
            <a:r>
              <a:rPr lang="en-US" sz="1800" b="1" dirty="0"/>
              <a:t>5. Evaluation &amp; Feedback:</a:t>
            </a:r>
            <a:endParaRPr lang="en-US" sz="1800" dirty="0"/>
          </a:p>
          <a:p>
            <a:pPr lvl="0"/>
            <a:r>
              <a:rPr lang="en-US" sz="1800" dirty="0"/>
              <a:t>Collect feedback from users on accuracy and helpfulness.</a:t>
            </a:r>
          </a:p>
          <a:p>
            <a:pPr lvl="0"/>
            <a:r>
              <a:rPr lang="en-US" sz="1800" dirty="0"/>
              <a:t>Refine chatbot responses using Watson Assistant logs and user interaction data.</a:t>
            </a:r>
          </a:p>
          <a:p>
            <a:pPr lvl="0"/>
            <a:r>
              <a:rPr lang="en-US" sz="1800" dirty="0"/>
              <a:t>Expand scope to cover additional audio circuit types and real-time debugging tools.</a:t>
            </a:r>
          </a:p>
          <a:p>
            <a:pPr marL="0" indent="0">
              <a:buNone/>
            </a:pPr>
            <a:endParaRPr lang="en-US" dirty="0"/>
          </a:p>
        </p:txBody>
      </p:sp>
    </p:spTree>
    <p:extLst>
      <p:ext uri="{BB962C8B-B14F-4D97-AF65-F5344CB8AC3E}">
        <p14:creationId xmlns:p14="http://schemas.microsoft.com/office/powerpoint/2010/main" val="101520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US" b="1" dirty="0"/>
              <a:t>System Requirements:</a:t>
            </a:r>
            <a:endParaRPr lang="en-US" dirty="0"/>
          </a:p>
          <a:p>
            <a:pPr lvl="0"/>
            <a:r>
              <a:rPr lang="en-US" b="1" dirty="0"/>
              <a:t>Cloud Platform</a:t>
            </a:r>
            <a:r>
              <a:rPr lang="en-US" dirty="0"/>
              <a:t>: IBM Cloud Lite</a:t>
            </a:r>
          </a:p>
          <a:p>
            <a:pPr lvl="0"/>
            <a:r>
              <a:rPr lang="en-US" b="1" dirty="0"/>
              <a:t>AI Model</a:t>
            </a:r>
            <a:r>
              <a:rPr lang="en-US" dirty="0"/>
              <a:t>: IBM Granite AI</a:t>
            </a:r>
          </a:p>
          <a:p>
            <a:pPr lvl="0"/>
            <a:r>
              <a:rPr lang="en-US" b="1" dirty="0"/>
              <a:t>Frontend</a:t>
            </a:r>
            <a:r>
              <a:rPr lang="en-US" dirty="0"/>
              <a:t>: HTML, CSS, JavaScript (responsive, mobile-friendly)</a:t>
            </a:r>
          </a:p>
          <a:p>
            <a:pPr lvl="0"/>
            <a:r>
              <a:rPr lang="en-US" b="1" dirty="0"/>
              <a:t>Backend (optional)</a:t>
            </a:r>
            <a:r>
              <a:rPr lang="en-US" dirty="0"/>
              <a:t>: IBM Cloud Functions (for dynamic interaction if needed)</a:t>
            </a:r>
          </a:p>
          <a:p>
            <a:pPr lvl="0"/>
            <a:r>
              <a:rPr lang="en-US" b="1" dirty="0"/>
              <a:t>Chatbot Framework</a:t>
            </a:r>
            <a:r>
              <a:rPr lang="en-US" dirty="0"/>
              <a:t>: IBM Watson Assistant</a:t>
            </a:r>
          </a:p>
          <a:p>
            <a:pPr lvl="0"/>
            <a:r>
              <a:rPr lang="en-US" b="1" dirty="0"/>
              <a:t>Deployment</a:t>
            </a:r>
            <a:r>
              <a:rPr lang="en-US" dirty="0"/>
              <a:t>: IBM Cloud Object Storage (Static Hosting)</a:t>
            </a:r>
          </a:p>
          <a:p>
            <a:pPr marL="0" indent="0">
              <a:buNone/>
            </a:pPr>
            <a:endParaRPr lang="en-US" dirty="0"/>
          </a:p>
          <a:p>
            <a:r>
              <a:rPr lang="en-US" b="1" dirty="0"/>
              <a:t> Libraries &amp; Tools Used:</a:t>
            </a:r>
            <a:endParaRPr lang="en-US" dirty="0"/>
          </a:p>
          <a:p>
            <a:pPr lvl="0"/>
            <a:r>
              <a:rPr lang="en-US" dirty="0"/>
              <a:t>IBM Watson Assistant – for building conversational agent</a:t>
            </a:r>
          </a:p>
          <a:p>
            <a:pPr lvl="0"/>
            <a:r>
              <a:rPr lang="en-US" dirty="0"/>
              <a:t>Granite AI Model – for deep learning-based query responses</a:t>
            </a:r>
          </a:p>
          <a:p>
            <a:pPr lvl="0"/>
            <a:r>
              <a:rPr lang="en-US" dirty="0"/>
              <a:t>jQuery – for DOM manipulation and animations</a:t>
            </a:r>
          </a:p>
          <a:p>
            <a:pPr lvl="0"/>
            <a:r>
              <a:rPr lang="en-US" dirty="0"/>
              <a:t>Typed.js – for typing animation effect</a:t>
            </a:r>
          </a:p>
          <a:p>
            <a:pPr lvl="0"/>
            <a:r>
              <a:rPr lang="en-US" dirty="0"/>
              <a:t>Bootstrap – for responsive design (optional)</a:t>
            </a:r>
          </a:p>
          <a:p>
            <a:pPr lvl="0"/>
            <a:r>
              <a:rPr lang="en-US" dirty="0"/>
              <a:t>HTML5 + CSS3 – for page structure and styling</a:t>
            </a:r>
          </a:p>
          <a:p>
            <a:pPr lvl="0"/>
            <a:r>
              <a:rPr lang="en-US" dirty="0" err="1"/>
              <a:t>FontAwesome</a:t>
            </a:r>
            <a:r>
              <a:rPr lang="en-US" dirty="0"/>
              <a:t> – for icons and visual elements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r>
              <a:rPr lang="en-US" sz="2100" b="1" dirty="0"/>
              <a:t>Algorithm Selection</a:t>
            </a:r>
            <a:endParaRPr lang="en-US" sz="2100" dirty="0"/>
          </a:p>
          <a:p>
            <a:pPr lvl="0"/>
            <a:r>
              <a:rPr lang="en-US" sz="2100" dirty="0"/>
              <a:t>We used a </a:t>
            </a:r>
            <a:r>
              <a:rPr lang="en-US" sz="2100" b="1" dirty="0"/>
              <a:t>Time Series Forecasting Model – LSTM (Long Short-Term Memory)</a:t>
            </a:r>
            <a:r>
              <a:rPr lang="en-US" sz="2100" dirty="0"/>
              <a:t> due to its ability to capture temporal dependencies and nonlinear trends in sequential data like bike rentals. LSTM outperforms traditional models (e.g., ARIMA) in handling seasonality and long-term patterns.</a:t>
            </a:r>
          </a:p>
          <a:p>
            <a:r>
              <a:rPr lang="en-US" sz="2100" b="1" dirty="0"/>
              <a:t>Data Input</a:t>
            </a:r>
            <a:endParaRPr lang="en-US" sz="2100" dirty="0"/>
          </a:p>
          <a:p>
            <a:pPr lvl="0"/>
            <a:r>
              <a:rPr lang="en-US" sz="2100" dirty="0"/>
              <a:t>Historical bike rental count (hourly)</a:t>
            </a:r>
          </a:p>
          <a:p>
            <a:pPr lvl="0"/>
            <a:r>
              <a:rPr lang="en-US" sz="2100" dirty="0"/>
              <a:t>Weather conditions (temperature, humidity, wind speed)</a:t>
            </a:r>
          </a:p>
          <a:p>
            <a:pPr lvl="0"/>
            <a:r>
              <a:rPr lang="en-US" sz="2100" dirty="0"/>
              <a:t>Temporal features (hour of the day, day of week, holiday/weekend info)</a:t>
            </a:r>
          </a:p>
          <a:p>
            <a:pPr lvl="0"/>
            <a:r>
              <a:rPr lang="en-US" sz="2100" dirty="0"/>
              <a:t>External events or city-specific activities (if available)</a:t>
            </a:r>
          </a:p>
          <a:p>
            <a:r>
              <a:rPr lang="en-US" sz="2100" b="1" dirty="0"/>
              <a:t>Training Process</a:t>
            </a:r>
            <a:endParaRPr lang="en-US" sz="2100" dirty="0"/>
          </a:p>
          <a:p>
            <a:pPr lvl="0"/>
            <a:r>
              <a:rPr lang="en-US" sz="2100" dirty="0"/>
              <a:t>Data was preprocessed to remove outliers, fill missing values, and normalize scales.</a:t>
            </a:r>
          </a:p>
          <a:p>
            <a:pPr lvl="0"/>
            <a:r>
              <a:rPr lang="en-US" sz="2100" dirty="0"/>
              <a:t>The dataset was split into training and validation sets using </a:t>
            </a:r>
            <a:r>
              <a:rPr lang="en-US" sz="2100" b="1" dirty="0"/>
              <a:t>Time Series Cross-Validation</a:t>
            </a:r>
            <a:r>
              <a:rPr lang="en-US" sz="2100" dirty="0"/>
              <a:t>.</a:t>
            </a:r>
          </a:p>
          <a:p>
            <a:pPr lvl="0"/>
            <a:r>
              <a:rPr lang="en-US" sz="2100" dirty="0"/>
              <a:t>Hyperparameters (epochs, learning rate, batch size) were optimized using </a:t>
            </a:r>
            <a:r>
              <a:rPr lang="en-US" sz="2100" b="1" dirty="0"/>
              <a:t>Grid Search</a:t>
            </a:r>
            <a:r>
              <a:rPr lang="en-US" sz="2100" dirty="0"/>
              <a:t>.</a:t>
            </a:r>
          </a:p>
          <a:p>
            <a:pPr lvl="0"/>
            <a:r>
              <a:rPr lang="en-US" sz="2100" dirty="0"/>
              <a:t>Model performance was evaluated using </a:t>
            </a:r>
            <a:r>
              <a:rPr lang="en-US" sz="2100" b="1" dirty="0"/>
              <a:t>RMSE</a:t>
            </a:r>
            <a:r>
              <a:rPr lang="en-US" sz="2100" dirty="0"/>
              <a:t> and </a:t>
            </a:r>
            <a:r>
              <a:rPr lang="en-US" sz="2100" b="1" dirty="0"/>
              <a:t>MAE</a:t>
            </a:r>
            <a:r>
              <a:rPr lang="en-US" sz="2100" dirty="0"/>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8875-07AF-B003-DC95-81F5B8AB1B87}"/>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a:extLst>
              <a:ext uri="{FF2B5EF4-FFF2-40B4-BE49-F238E27FC236}">
                <a16:creationId xmlns:a16="http://schemas.microsoft.com/office/drawing/2014/main" id="{1D51AD62-D0DB-7739-1592-48BE8346A752}"/>
              </a:ext>
            </a:extLst>
          </p:cNvPr>
          <p:cNvSpPr>
            <a:spLocks noGrp="1"/>
          </p:cNvSpPr>
          <p:nvPr>
            <p:ph idx="1"/>
          </p:nvPr>
        </p:nvSpPr>
        <p:spPr/>
        <p:txBody>
          <a:bodyPr/>
          <a:lstStyle/>
          <a:p>
            <a:r>
              <a:rPr lang="en-US" sz="1800" b="1" dirty="0"/>
              <a:t>Prediction Process</a:t>
            </a:r>
            <a:endParaRPr lang="en-US" sz="1800" dirty="0"/>
          </a:p>
          <a:p>
            <a:pPr lvl="0"/>
            <a:r>
              <a:rPr lang="en-US" sz="1800" dirty="0"/>
              <a:t>Once trained, the LSTM model receives real-time or daily data updates to forecast hourly bike demand.</a:t>
            </a:r>
          </a:p>
          <a:p>
            <a:pPr lvl="0"/>
            <a:r>
              <a:rPr lang="en-US" sz="1800" dirty="0"/>
              <a:t>Predictions dynamically adjust based on current weather and time factors.</a:t>
            </a:r>
          </a:p>
          <a:p>
            <a:pPr lvl="0"/>
            <a:r>
              <a:rPr lang="en-US" sz="1800" dirty="0"/>
              <a:t>Output is served via a web-based dashboard or API for station managers and urban planners.</a:t>
            </a:r>
          </a:p>
          <a:p>
            <a:r>
              <a:rPr lang="en-US" sz="1800" b="1" dirty="0"/>
              <a:t>Deployment</a:t>
            </a:r>
            <a:endParaRPr lang="en-US" sz="1800" dirty="0"/>
          </a:p>
          <a:p>
            <a:pPr lvl="0"/>
            <a:r>
              <a:rPr lang="en-US" sz="1800" dirty="0"/>
              <a:t>Model is deployed on </a:t>
            </a:r>
            <a:r>
              <a:rPr lang="en-US" sz="1800" b="1" dirty="0"/>
              <a:t>IBM Cloud Functions</a:t>
            </a:r>
            <a:r>
              <a:rPr lang="en-US" sz="1800" dirty="0"/>
              <a:t> with a REST API interface.</a:t>
            </a:r>
          </a:p>
          <a:p>
            <a:pPr lvl="0"/>
            <a:r>
              <a:rPr lang="en-US" sz="1800" dirty="0"/>
              <a:t>User interface hosted via </a:t>
            </a:r>
            <a:r>
              <a:rPr lang="en-US" sz="1800" b="1" dirty="0"/>
              <a:t>IBM Cloud Object Storage (Static Site Hosting)</a:t>
            </a:r>
            <a:r>
              <a:rPr lang="en-US" sz="1800" dirty="0"/>
              <a:t>.</a:t>
            </a:r>
          </a:p>
          <a:p>
            <a:pPr lvl="0"/>
            <a:r>
              <a:rPr lang="en-US" sz="1800" dirty="0"/>
              <a:t>Scheduled re-training is enabled to adapt to new data.</a:t>
            </a:r>
          </a:p>
          <a:p>
            <a:pPr marL="0" indent="0">
              <a:buNone/>
            </a:pPr>
            <a:endParaRPr lang="en-US" dirty="0"/>
          </a:p>
        </p:txBody>
      </p:sp>
    </p:spTree>
    <p:extLst>
      <p:ext uri="{BB962C8B-B14F-4D97-AF65-F5344CB8AC3E}">
        <p14:creationId xmlns:p14="http://schemas.microsoft.com/office/powerpoint/2010/main" val="319054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The Audio Signal Processing Assistant Agent, powered by IBM Granite AI, successfully interprets and responds to complex user queries regarding audio circuit design and debugging.</a:t>
            </a: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53</TotalTime>
  <Words>1175</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Audio Signal Processing Assistant Agent </vt:lpstr>
      <vt:lpstr>OUTLINE</vt:lpstr>
      <vt:lpstr>Problem Statement</vt:lpstr>
      <vt:lpstr>Proposed Solution</vt:lpstr>
      <vt:lpstr>Proposed Solution</vt:lpstr>
      <vt:lpstr>System  Approach</vt:lpstr>
      <vt:lpstr>Algorithm &amp; Deployment</vt:lpstr>
      <vt:lpstr>Algorithm &amp; Deployment</vt:lpstr>
      <vt:lpstr>Result</vt:lpstr>
      <vt:lpstr>PowerPoint Presentation</vt:lpstr>
      <vt:lpstr>Conclusion</vt:lpstr>
      <vt:lpstr>PowerPoint Presentation</vt:lpstr>
      <vt:lpstr>References</vt:lpstr>
      <vt:lpstr>IBM Certifications –GETTING STARTED WITH AI</vt:lpstr>
      <vt:lpstr>IBM Certifications-Journey to cloud</vt:lpstr>
      <vt:lpstr>IBM Certifications – RaG LAB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nihilash l v</cp:lastModifiedBy>
  <cp:revision>27</cp:revision>
  <dcterms:created xsi:type="dcterms:W3CDTF">2021-05-26T16:50:10Z</dcterms:created>
  <dcterms:modified xsi:type="dcterms:W3CDTF">2025-07-30T10:58:40Z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