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59" r:id="rId5"/>
    <p:sldId id="272" r:id="rId6"/>
    <p:sldId id="258" r:id="rId7"/>
    <p:sldId id="263" r:id="rId8"/>
    <p:sldId id="266" r:id="rId9"/>
    <p:sldId id="265" r:id="rId10"/>
    <p:sldId id="267" r:id="rId11"/>
    <p:sldId id="268" r:id="rId12"/>
    <p:sldId id="269" r:id="rId13"/>
    <p:sldId id="271" r:id="rId14"/>
    <p:sldId id="274" r:id="rId15"/>
    <p:sldId id="27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iantart.com/kaitrees/gallery?offset=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fbrooklyn.com/2017/03/31/building-grove-burning-man-art-installation-2016/#dispatch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fbrooklyn.com/2017/03/31/building-grove-burning-man-art-installation-2016/#dispatch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iantart.com/chschdawu/art/mushroom-field-49216765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tstation.com/wangziya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eeneuropeanjournal.eu/an-eco-social-perspective-on-transhumanism/" TargetMode="External"/><Relationship Id="rId5" Type="http://schemas.openxmlformats.org/officeDocument/2006/relationships/hyperlink" Target="https://leviathan-cycle.com/essays/biopunk-posthuman-survival-in-the-anthropocene/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50D3-6827-6332-1DF6-422BF85D1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Installation Interactive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6CC16-A192-ABF7-1E65-622DCCA04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Présentation réalisée par Gabriel Leblanc</a:t>
            </a:r>
          </a:p>
        </p:txBody>
      </p:sp>
    </p:spTree>
    <p:extLst>
      <p:ext uri="{BB962C8B-B14F-4D97-AF65-F5344CB8AC3E}">
        <p14:creationId xmlns:p14="http://schemas.microsoft.com/office/powerpoint/2010/main" val="353843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D0BEA-68BE-3F07-7055-787353FA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1"/>
            <a:ext cx="4953000" cy="735781"/>
          </a:xfrm>
        </p:spPr>
        <p:txBody>
          <a:bodyPr>
            <a:no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Wire </a:t>
            </a:r>
            <a:r>
              <a:rPr lang="fr-CA" dirty="0" err="1">
                <a:solidFill>
                  <a:srgbClr val="FFFFFF"/>
                </a:solidFill>
              </a:rPr>
              <a:t>Trees</a:t>
            </a:r>
            <a:endParaRPr lang="fr-CA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9B2788-52F7-4FD8-9A6C-1CBD7011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27285D-4714-43A4-B813-F4723866D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6FC73-5547-418C-A557-60B63BA6B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53DAB0-CB1A-F29F-83D7-E448E6425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5"/>
          <a:stretch/>
        </p:blipFill>
        <p:spPr>
          <a:xfrm>
            <a:off x="6181389" y="-415269"/>
            <a:ext cx="6010611" cy="7273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EDAFC-E4CA-11C7-A478-884A753AE82D}"/>
              </a:ext>
            </a:extLst>
          </p:cNvPr>
          <p:cNvSpPr txBox="1"/>
          <p:nvPr/>
        </p:nvSpPr>
        <p:spPr>
          <a:xfrm>
            <a:off x="29801" y="6435400"/>
            <a:ext cx="32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>
                <a:solidFill>
                  <a:schemeClr val="bg2"/>
                </a:solidFill>
              </a:rPr>
              <a:t>Image par </a:t>
            </a:r>
            <a:r>
              <a:rPr lang="fr-CA" i="1" dirty="0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Kevin Iris</a:t>
            </a:r>
            <a:r>
              <a:rPr lang="fr-CA" i="1" dirty="0">
                <a:solidFill>
                  <a:srgbClr val="92D050"/>
                </a:solidFill>
              </a:rPr>
              <a:t> </a:t>
            </a:r>
            <a:r>
              <a:rPr lang="fr-CA" i="1" dirty="0">
                <a:solidFill>
                  <a:schemeClr val="bg2"/>
                </a:solidFill>
              </a:rPr>
              <a:t>2011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0430C-8E34-176F-EFDA-A01EE241CE8A}"/>
              </a:ext>
            </a:extLst>
          </p:cNvPr>
          <p:cNvSpPr txBox="1"/>
          <p:nvPr/>
        </p:nvSpPr>
        <p:spPr>
          <a:xfrm>
            <a:off x="1173777" y="1909763"/>
            <a:ext cx="395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2"/>
                </a:solidFill>
              </a:rPr>
              <a:t>Arbres entièrement faits en fils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2"/>
              </a:solidFill>
            </a:endParaRPr>
          </a:p>
          <a:p>
            <a:endParaRPr lang="fr-CA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2"/>
                </a:solidFill>
              </a:rPr>
              <a:t>Comment le réaliser dans le cadre d’un vrai arbre?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2"/>
              </a:solidFill>
            </a:endParaRPr>
          </a:p>
          <a:p>
            <a:endParaRPr lang="fr-CA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2"/>
                </a:solidFill>
              </a:rPr>
              <a:t>Enrouler des gros </a:t>
            </a:r>
            <a:r>
              <a:rPr lang="fr-CA" dirty="0" err="1">
                <a:solidFill>
                  <a:schemeClr val="bg2"/>
                </a:solidFill>
              </a:rPr>
              <a:t>cables</a:t>
            </a:r>
            <a:r>
              <a:rPr lang="fr-CA" dirty="0">
                <a:solidFill>
                  <a:schemeClr val="bg2"/>
                </a:solidFill>
              </a:rPr>
              <a:t> autour de l’arbre, mais pas recouvrir l’arbre au complet</a:t>
            </a:r>
            <a:endParaRPr lang="fr-CA" dirty="0">
              <a:solidFill>
                <a:schemeClr val="bg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44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0AC0-4465-51DC-1F9E-4A15C5F3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636" y="2766218"/>
            <a:ext cx="6804727" cy="1325563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Inspiration Technologique</a:t>
            </a:r>
          </a:p>
        </p:txBody>
      </p:sp>
    </p:spTree>
    <p:extLst>
      <p:ext uri="{BB962C8B-B14F-4D97-AF65-F5344CB8AC3E}">
        <p14:creationId xmlns:p14="http://schemas.microsoft.com/office/powerpoint/2010/main" val="73902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118CCFCC-37BE-4D59-9025-3B554F8B5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F7C1472-3879-4EA4-A74A-FD61F9C1A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5" name="Picture 17">
              <a:extLst>
                <a:ext uri="{FF2B5EF4-FFF2-40B4-BE49-F238E27FC236}">
                  <a16:creationId xmlns:a16="http://schemas.microsoft.com/office/drawing/2014/main" id="{72808E72-61DC-4849-9CAC-C198B4CE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F9C687-A2E7-3DD6-1A6A-33AFCAA4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964" y="315753"/>
            <a:ext cx="10606072" cy="759041"/>
          </a:xfrm>
        </p:spPr>
        <p:txBody>
          <a:bodyPr anchor="b">
            <a:normAutofit/>
          </a:bodyPr>
          <a:lstStyle/>
          <a:p>
            <a:pPr algn="ctr"/>
            <a:r>
              <a:rPr lang="fr-CA" sz="4000" dirty="0"/>
              <a:t>Grove</a:t>
            </a: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DA55705F-14C8-1996-39B6-03811E4DA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847" y="1345933"/>
            <a:ext cx="7542306" cy="106902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LED Strips</a:t>
            </a:r>
          </a:p>
          <a:p>
            <a:pPr algn="ctr"/>
            <a:r>
              <a:rPr lang="en-US" sz="2400" dirty="0" err="1"/>
              <a:t>Mouvement</a:t>
            </a:r>
            <a:r>
              <a:rPr lang="en-US" sz="2400" dirty="0"/>
              <a:t> des LED Strips</a:t>
            </a:r>
          </a:p>
        </p:txBody>
      </p:sp>
      <p:pic>
        <p:nvPicPr>
          <p:cNvPr id="5" name="Content Placeholder 4" descr="A picture containing outdoor, old, several&#10;&#10;Description automatically generated">
            <a:extLst>
              <a:ext uri="{FF2B5EF4-FFF2-40B4-BE49-F238E27FC236}">
                <a16:creationId xmlns:a16="http://schemas.microsoft.com/office/drawing/2014/main" id="{47D959F0-DAA6-3165-D2BE-08DE87CC85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1" b="4921"/>
          <a:stretch/>
        </p:blipFill>
        <p:spPr>
          <a:xfrm>
            <a:off x="5255" y="3352800"/>
            <a:ext cx="12186745" cy="350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0BB261-BD14-0FE7-FEC8-FEC7065763DE}"/>
              </a:ext>
            </a:extLst>
          </p:cNvPr>
          <p:cNvSpPr txBox="1"/>
          <p:nvPr/>
        </p:nvSpPr>
        <p:spPr>
          <a:xfrm>
            <a:off x="2514533" y="2571367"/>
            <a:ext cx="715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i="1" dirty="0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Grove</a:t>
            </a:r>
            <a:r>
              <a:rPr lang="fr-CA" i="1" dirty="0"/>
              <a:t>, Installation Interactive au Burning Man 2016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DBBF9-96CD-1B22-8E6C-9C68E0792DB0}"/>
              </a:ext>
            </a:extLst>
          </p:cNvPr>
          <p:cNvSpPr txBox="1"/>
          <p:nvPr/>
        </p:nvSpPr>
        <p:spPr>
          <a:xfrm>
            <a:off x="8265112" y="6378825"/>
            <a:ext cx="381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>
                <a:solidFill>
                  <a:schemeClr val="bg2"/>
                </a:solidFill>
              </a:rPr>
              <a:t>Artiste de l’image </a:t>
            </a:r>
            <a:r>
              <a:rPr lang="fr-CA" i="1" dirty="0" err="1">
                <a:solidFill>
                  <a:schemeClr val="bg2"/>
                </a:solidFill>
              </a:rPr>
              <a:t>inconnu.e</a:t>
            </a:r>
            <a:r>
              <a:rPr lang="fr-CA" i="1" dirty="0">
                <a:solidFill>
                  <a:schemeClr val="bg2"/>
                </a:solidFill>
              </a:rPr>
              <a:t>, </a:t>
            </a:r>
            <a:r>
              <a:rPr lang="fr-CA" i="1" dirty="0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Grove</a:t>
            </a:r>
            <a:endParaRPr lang="fr-CA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7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picture containing person, hand, black&#10;&#10;Description automatically generated">
            <a:extLst>
              <a:ext uri="{FF2B5EF4-FFF2-40B4-BE49-F238E27FC236}">
                <a16:creationId xmlns:a16="http://schemas.microsoft.com/office/drawing/2014/main" id="{C4E951B2-1F40-3F26-0AAB-2F6676959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2" b="168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7722E-5583-3596-A857-1DDC4BF7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46" y="4833109"/>
            <a:ext cx="3246750" cy="14446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LEDs Haute Puissance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01D17-6DAA-26EF-FE3A-2127FA977578}"/>
              </a:ext>
            </a:extLst>
          </p:cNvPr>
          <p:cNvSpPr txBox="1"/>
          <p:nvPr/>
        </p:nvSpPr>
        <p:spPr>
          <a:xfrm>
            <a:off x="8265112" y="6378825"/>
            <a:ext cx="381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>
                <a:solidFill>
                  <a:schemeClr val="bg2"/>
                </a:solidFill>
              </a:rPr>
              <a:t>Artiste de l’image </a:t>
            </a:r>
            <a:r>
              <a:rPr lang="fr-CA" i="1" dirty="0" err="1">
                <a:solidFill>
                  <a:schemeClr val="bg2"/>
                </a:solidFill>
              </a:rPr>
              <a:t>inconnu.e</a:t>
            </a:r>
            <a:r>
              <a:rPr lang="fr-CA" i="1" dirty="0">
                <a:solidFill>
                  <a:schemeClr val="bg2"/>
                </a:solidFill>
              </a:rPr>
              <a:t>, </a:t>
            </a:r>
            <a:r>
              <a:rPr lang="fr-CA" i="1" dirty="0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Grove</a:t>
            </a:r>
            <a:endParaRPr lang="fr-CA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18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Espace réservé du contenu 4" descr="Une image contenant herbe, arbre, plante, plusieurs&#10;&#10;Description générée automatiquement">
            <a:extLst>
              <a:ext uri="{FF2B5EF4-FFF2-40B4-BE49-F238E27FC236}">
                <a16:creationId xmlns:a16="http://schemas.microsoft.com/office/drawing/2014/main" id="{91D10FA3-B1E4-22B4-1ED8-AE8BEB510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5" b="20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ACFB4D-4D28-7275-DA75-85A2AAD7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16" y="2604371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Champ de champignon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77EC2E3E-D69E-5DBB-7689-1C8FA211F0BC}"/>
              </a:ext>
            </a:extLst>
          </p:cNvPr>
          <p:cNvSpPr txBox="1"/>
          <p:nvPr/>
        </p:nvSpPr>
        <p:spPr>
          <a:xfrm>
            <a:off x="7390701" y="6378825"/>
            <a:ext cx="46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>
                <a:solidFill>
                  <a:schemeClr val="bg2"/>
                </a:solidFill>
              </a:rPr>
              <a:t>Image : « </a:t>
            </a:r>
            <a:r>
              <a:rPr lang="fr-CA" i="1" dirty="0" err="1">
                <a:solidFill>
                  <a:schemeClr val="bg2"/>
                </a:solidFill>
              </a:rPr>
              <a:t>Mushroom</a:t>
            </a:r>
            <a:r>
              <a:rPr lang="fr-CA" i="1" dirty="0">
                <a:solidFill>
                  <a:schemeClr val="bg2"/>
                </a:solidFill>
              </a:rPr>
              <a:t> Field » par </a:t>
            </a:r>
            <a:r>
              <a:rPr lang="fr-CA" i="1" dirty="0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Chschdawu</a:t>
            </a:r>
            <a:endParaRPr lang="fr-CA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5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Espace réservé du contenu 4" descr="Une image contenant champignon, bolet&#10;&#10;Description générée automatiquement">
            <a:extLst>
              <a:ext uri="{FF2B5EF4-FFF2-40B4-BE49-F238E27FC236}">
                <a16:creationId xmlns:a16="http://schemas.microsoft.com/office/drawing/2014/main" id="{135DF032-7524-586D-AA00-8269330A2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 b="66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A3B038-34F5-26E0-11B9-98213186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16" y="2595982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Bouton Champignon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6062341A-B188-3FE1-1A0E-F8D07FF74006}"/>
              </a:ext>
            </a:extLst>
          </p:cNvPr>
          <p:cNvSpPr txBox="1"/>
          <p:nvPr/>
        </p:nvSpPr>
        <p:spPr>
          <a:xfrm>
            <a:off x="9009776" y="6378825"/>
            <a:ext cx="307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>
                <a:solidFill>
                  <a:schemeClr val="bg2"/>
                </a:solidFill>
              </a:rPr>
              <a:t>Artiste de l’image </a:t>
            </a:r>
            <a:r>
              <a:rPr lang="fr-CA" i="1" dirty="0" err="1">
                <a:solidFill>
                  <a:schemeClr val="bg2"/>
                </a:solidFill>
              </a:rPr>
              <a:t>inconnu.e</a:t>
            </a:r>
            <a:endParaRPr lang="fr-CA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2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0AC0-4465-51DC-1F9E-4A15C5F3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976" y="2766218"/>
            <a:ext cx="6164048" cy="1325563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Limites / Défis</a:t>
            </a:r>
          </a:p>
        </p:txBody>
      </p:sp>
    </p:spTree>
    <p:extLst>
      <p:ext uri="{BB962C8B-B14F-4D97-AF65-F5344CB8AC3E}">
        <p14:creationId xmlns:p14="http://schemas.microsoft.com/office/powerpoint/2010/main" val="239116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0AC0-4465-51DC-1F9E-4A15C5F3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976" y="2766218"/>
            <a:ext cx="6164048" cy="1325563"/>
          </a:xfrm>
        </p:spPr>
        <p:txBody>
          <a:bodyPr/>
          <a:lstStyle/>
          <a:p>
            <a:pPr algn="ctr"/>
            <a:r>
              <a:rPr lang="fr-CA" dirty="0"/>
              <a:t>Concept Général</a:t>
            </a:r>
          </a:p>
        </p:txBody>
      </p:sp>
    </p:spTree>
    <p:extLst>
      <p:ext uri="{BB962C8B-B14F-4D97-AF65-F5344CB8AC3E}">
        <p14:creationId xmlns:p14="http://schemas.microsoft.com/office/powerpoint/2010/main" val="191613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3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C2D5331B-6E57-4C50-8FBB-43178128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32FF3-3592-BD42-7B56-6E070C48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693" y="203887"/>
            <a:ext cx="2318779" cy="1411849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Biopunk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A40E9D-B0FA-4A78-B58C-87A64C4FD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727783" y="5080"/>
            <a:ext cx="3464215" cy="4598234"/>
            <a:chOff x="8059620" y="41922"/>
            <a:chExt cx="3997615" cy="681607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CEBF341-3BD6-4B3B-9B47-1FCC74EB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078DAA6-6247-4C19-B6CD-81D79702E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8AFA972-42E2-E2C9-12DE-E8B45B1F7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" y="-1"/>
            <a:ext cx="4750129" cy="6857999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924402-BD43-0A3E-EC0C-BC6450641635}"/>
              </a:ext>
            </a:extLst>
          </p:cNvPr>
          <p:cNvSpPr txBox="1"/>
          <p:nvPr/>
        </p:nvSpPr>
        <p:spPr>
          <a:xfrm>
            <a:off x="5671394" y="1615736"/>
            <a:ext cx="395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2"/>
                </a:solidFill>
              </a:rPr>
              <a:t>Mot-valise de « Biotechnologie » ou « Biologie » et de « punk 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2"/>
                </a:solidFill>
              </a:rPr>
              <a:t>Sous-genre de la science-fiction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2"/>
                </a:solidFill>
              </a:rPr>
              <a:t>Dérivé du cyberpunk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2"/>
                </a:solidFill>
              </a:rPr>
              <a:t>Accent sur l’implication de la biotechnologie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11C8CD-6413-CA69-3D7F-1CA0D5F54949}"/>
              </a:ext>
            </a:extLst>
          </p:cNvPr>
          <p:cNvSpPr txBox="1"/>
          <p:nvPr/>
        </p:nvSpPr>
        <p:spPr>
          <a:xfrm>
            <a:off x="6569476" y="6377767"/>
            <a:ext cx="553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>
                <a:solidFill>
                  <a:schemeClr val="bg2"/>
                </a:solidFill>
              </a:rPr>
              <a:t>Image : « Big Electric Brain » par </a:t>
            </a:r>
            <a:r>
              <a:rPr lang="fr-CA" i="1" dirty="0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Wang Ziyang</a:t>
            </a:r>
            <a:r>
              <a:rPr lang="fr-CA" i="1" dirty="0">
                <a:solidFill>
                  <a:srgbClr val="92D050"/>
                </a:solidFill>
              </a:rPr>
              <a:t> </a:t>
            </a:r>
            <a:r>
              <a:rPr lang="fr-CA" i="1" dirty="0">
                <a:solidFill>
                  <a:schemeClr val="bg2"/>
                </a:solidFill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93202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0AC0-4465-51DC-1F9E-4A15C5F3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976" y="2766218"/>
            <a:ext cx="6164048" cy="1325563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Concept Spécifique</a:t>
            </a:r>
          </a:p>
        </p:txBody>
      </p:sp>
    </p:spTree>
    <p:extLst>
      <p:ext uri="{BB962C8B-B14F-4D97-AF65-F5344CB8AC3E}">
        <p14:creationId xmlns:p14="http://schemas.microsoft.com/office/powerpoint/2010/main" val="215762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5331B-6E57-4C50-8FBB-43178128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picture containing tree, outdoor, green, plant&#10;&#10;Description automatically generated">
            <a:extLst>
              <a:ext uri="{FF2B5EF4-FFF2-40B4-BE49-F238E27FC236}">
                <a16:creationId xmlns:a16="http://schemas.microsoft.com/office/drawing/2014/main" id="{0758DE74-993C-5D68-3DBD-2AD7CDF6F1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 r="6192"/>
          <a:stretch/>
        </p:blipFill>
        <p:spPr>
          <a:xfrm>
            <a:off x="-1" y="10"/>
            <a:ext cx="5985983" cy="68579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4A40E9D-B0FA-4A78-B58C-87A64C4FD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727783" y="5080"/>
            <a:ext cx="3464215" cy="4598234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CEBF341-3BD6-4B3B-9B47-1FCC74EB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078DAA6-6247-4C19-B6CD-81D79702E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4262F077-83F0-F2FF-B905-4F6AADEF51AB}"/>
              </a:ext>
            </a:extLst>
          </p:cNvPr>
          <p:cNvSpPr txBox="1">
            <a:spLocks/>
          </p:cNvSpPr>
          <p:nvPr/>
        </p:nvSpPr>
        <p:spPr>
          <a:xfrm>
            <a:off x="6727576" y="547579"/>
            <a:ext cx="5332506" cy="851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>
                <a:solidFill>
                  <a:srgbClr val="FFFFFF"/>
                </a:solidFill>
              </a:rPr>
              <a:t>Nature Humaine</a:t>
            </a:r>
            <a:endParaRPr lang="fr-CA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B48D7-53D0-28E9-E9AE-01330C529632}"/>
              </a:ext>
            </a:extLst>
          </p:cNvPr>
          <p:cNvSpPr txBox="1"/>
          <p:nvPr/>
        </p:nvSpPr>
        <p:spPr>
          <a:xfrm>
            <a:off x="9667783" y="6395523"/>
            <a:ext cx="246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>
                <a:solidFill>
                  <a:schemeClr val="bg2"/>
                </a:solidFill>
              </a:rPr>
              <a:t>Image par Igor </a:t>
            </a:r>
            <a:r>
              <a:rPr lang="fr-CA" i="1" dirty="0" err="1">
                <a:solidFill>
                  <a:schemeClr val="bg2"/>
                </a:solidFill>
              </a:rPr>
              <a:t>Morski</a:t>
            </a:r>
            <a:endParaRPr lang="fr-CA" i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862AA-F7D6-167B-4370-82E23E02EB07}"/>
              </a:ext>
            </a:extLst>
          </p:cNvPr>
          <p:cNvSpPr txBox="1"/>
          <p:nvPr/>
        </p:nvSpPr>
        <p:spPr>
          <a:xfrm>
            <a:off x="7065189" y="1600124"/>
            <a:ext cx="3659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2"/>
                </a:solidFill>
                <a:latin typeface="+mj-lt"/>
              </a:rPr>
              <a:t>Caractéristiques fondamentales et naturelles de l’humain (façons de penser, de ressentir et d’agir)</a:t>
            </a:r>
          </a:p>
          <a:p>
            <a:endParaRPr lang="fr-CA" dirty="0">
              <a:solidFill>
                <a:schemeClr val="bg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>
              <a:solidFill>
                <a:schemeClr val="bg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solidFill>
                  <a:schemeClr val="bg2"/>
                </a:solidFill>
                <a:latin typeface="+mj-lt"/>
              </a:rPr>
              <a:t>L’essence de la vie humaine (ce que veux dire d’être humain)</a:t>
            </a:r>
          </a:p>
          <a:p>
            <a:endParaRPr lang="fr-CA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090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0AC0-4465-51DC-1F9E-4A15C5F3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976" y="2766218"/>
            <a:ext cx="6164048" cy="1325563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Inspirations</a:t>
            </a:r>
          </a:p>
        </p:txBody>
      </p:sp>
    </p:spTree>
    <p:extLst>
      <p:ext uri="{BB962C8B-B14F-4D97-AF65-F5344CB8AC3E}">
        <p14:creationId xmlns:p14="http://schemas.microsoft.com/office/powerpoint/2010/main" val="424607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0AC0-4465-51DC-1F9E-4A15C5F3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976" y="2766218"/>
            <a:ext cx="6164048" cy="1325563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Inspiration Conceptuelle</a:t>
            </a:r>
          </a:p>
        </p:txBody>
      </p:sp>
    </p:spTree>
    <p:extLst>
      <p:ext uri="{BB962C8B-B14F-4D97-AF65-F5344CB8AC3E}">
        <p14:creationId xmlns:p14="http://schemas.microsoft.com/office/powerpoint/2010/main" val="180277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picture containing green, indoor, plant&#10;&#10;Description automatically generated">
            <a:extLst>
              <a:ext uri="{FF2B5EF4-FFF2-40B4-BE49-F238E27FC236}">
                <a16:creationId xmlns:a16="http://schemas.microsoft.com/office/drawing/2014/main" id="{3B98FE32-3E13-80FE-2245-3EC06FEE9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8F025B5-0738-2B6E-5D54-DEEC94F3D47C}"/>
              </a:ext>
            </a:extLst>
          </p:cNvPr>
          <p:cNvSpPr txBox="1">
            <a:spLocks/>
          </p:cNvSpPr>
          <p:nvPr/>
        </p:nvSpPr>
        <p:spPr>
          <a:xfrm>
            <a:off x="458694" y="365760"/>
            <a:ext cx="108951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</a:rPr>
              <a:t>Transhumanisme / </a:t>
            </a:r>
            <a:r>
              <a:rPr lang="fr-CA" dirty="0" err="1">
                <a:solidFill>
                  <a:schemeClr val="bg1"/>
                </a:solidFill>
              </a:rPr>
              <a:t>Posthumanisme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602882-6A50-772E-1EC1-A68A16C7B17F}"/>
              </a:ext>
            </a:extLst>
          </p:cNvPr>
          <p:cNvSpPr txBox="1">
            <a:spLocks/>
          </p:cNvSpPr>
          <p:nvPr/>
        </p:nvSpPr>
        <p:spPr>
          <a:xfrm>
            <a:off x="838201" y="4390368"/>
            <a:ext cx="6929761" cy="90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sz="2400">
                <a:solidFill>
                  <a:schemeClr val="bg1"/>
                </a:solidFill>
              </a:rPr>
              <a:t>« Le transhumanisme est une utopie qui ne peut se matérialiser que comme une dystopie. »</a:t>
            </a:r>
            <a:endParaRPr lang="fr-CA" sz="24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C27BF1-C893-5BAF-65CD-33F6B945D928}"/>
              </a:ext>
            </a:extLst>
          </p:cNvPr>
          <p:cNvSpPr txBox="1">
            <a:spLocks/>
          </p:cNvSpPr>
          <p:nvPr/>
        </p:nvSpPr>
        <p:spPr>
          <a:xfrm>
            <a:off x="838201" y="1691323"/>
            <a:ext cx="6929760" cy="2010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A" sz="2400" dirty="0">
                <a:solidFill>
                  <a:schemeClr val="bg1"/>
                </a:solidFill>
              </a:rPr>
              <a:t>« Si le monde devient inhabitable pour les humains en raison du changement climatique, concevoir des posthumains capables de survivre, voire de lutter, dans ce nouvel environnement pourrait être la solution. 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84B7E-5E35-5A03-2DC0-4D036577A0F2}"/>
              </a:ext>
            </a:extLst>
          </p:cNvPr>
          <p:cNvSpPr txBox="1"/>
          <p:nvPr/>
        </p:nvSpPr>
        <p:spPr>
          <a:xfrm>
            <a:off x="838201" y="3693110"/>
            <a:ext cx="628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chemeClr val="bg1"/>
                </a:solidFill>
                <a:effectLst/>
                <a:latin typeface="StempelGaramondLT-Roman"/>
              </a:rPr>
              <a:t>Biopunk: Posthuman Survival in the Anthropocene, </a:t>
            </a:r>
            <a:r>
              <a:rPr lang="en-US" sz="1600" b="0" i="1" dirty="0">
                <a:solidFill>
                  <a:srgbClr val="92D050"/>
                </a:solidFill>
                <a:effectLst/>
                <a:latin typeface="StempelGaramondLT-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Essai de Lars Schmeink</a:t>
            </a:r>
            <a:endParaRPr lang="fr-CA" sz="1600" i="1" dirty="0">
              <a:solidFill>
                <a:srgbClr val="92D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54E8E0-ECD5-7AE1-E1CC-3A55AE7C83A3}"/>
              </a:ext>
            </a:extLst>
          </p:cNvPr>
          <p:cNvSpPr txBox="1"/>
          <p:nvPr/>
        </p:nvSpPr>
        <p:spPr>
          <a:xfrm>
            <a:off x="838200" y="5299969"/>
            <a:ext cx="6787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chemeClr val="bg1"/>
                </a:solidFill>
                <a:effectLst/>
                <a:latin typeface="StempelGaramondLT-Roman"/>
              </a:rPr>
              <a:t>Citation de Jorge </a:t>
            </a:r>
            <a:r>
              <a:rPr lang="en-US" sz="1600" b="0" i="1" dirty="0" err="1">
                <a:solidFill>
                  <a:schemeClr val="bg1"/>
                </a:solidFill>
                <a:effectLst/>
                <a:latin typeface="StempelGaramondLT-Roman"/>
              </a:rPr>
              <a:t>Riechmann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StempelGaramondLT-Roman"/>
              </a:rPr>
              <a:t>, Philosophe, </a:t>
            </a:r>
            <a:r>
              <a:rPr lang="en-US" sz="1600" b="0" i="1" dirty="0" err="1">
                <a:solidFill>
                  <a:schemeClr val="bg1"/>
                </a:solidFill>
                <a:effectLst/>
                <a:latin typeface="StempelGaramondLT-Roman"/>
              </a:rPr>
              <a:t>Poête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StempelGaramondLT-Roman"/>
              </a:rPr>
              <a:t> et </a:t>
            </a:r>
            <a:r>
              <a:rPr lang="en-US" sz="1600" b="0" i="1" dirty="0" err="1">
                <a:solidFill>
                  <a:schemeClr val="bg1"/>
                </a:solidFill>
                <a:effectLst/>
                <a:latin typeface="StempelGaramondLT-Roman"/>
              </a:rPr>
              <a:t>Scientifique</a:t>
            </a:r>
            <a:endParaRPr lang="en-US" sz="1600" b="0" i="1" dirty="0">
              <a:solidFill>
                <a:schemeClr val="bg1"/>
              </a:solidFill>
              <a:effectLst/>
              <a:latin typeface="StempelGaramondLT-Roman"/>
            </a:endParaRPr>
          </a:p>
          <a:p>
            <a:r>
              <a:rPr lang="en-US" sz="1600" b="0" i="1" dirty="0">
                <a:solidFill>
                  <a:schemeClr val="bg1"/>
                </a:solidFill>
                <a:effectLst/>
                <a:latin typeface="StempelGaramondLT-Roman"/>
              </a:rPr>
              <a:t>An Eco-Social Perspective on Transhumanism, </a:t>
            </a:r>
            <a:r>
              <a:rPr lang="en-US" sz="1600" b="0" i="1" dirty="0">
                <a:solidFill>
                  <a:srgbClr val="92D050"/>
                </a:solidFill>
                <a:effectLst/>
                <a:latin typeface="StempelGaramondLT-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 du Green European Journal</a:t>
            </a:r>
            <a:endParaRPr lang="en-US" sz="1600" b="0" i="1" dirty="0">
              <a:solidFill>
                <a:srgbClr val="92D050"/>
              </a:solidFill>
              <a:effectLst/>
              <a:latin typeface="StempelGaramondLT-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1185C-F23E-2D7E-BD2E-D09FE8C2DC49}"/>
              </a:ext>
            </a:extLst>
          </p:cNvPr>
          <p:cNvSpPr txBox="1"/>
          <p:nvPr/>
        </p:nvSpPr>
        <p:spPr>
          <a:xfrm>
            <a:off x="8975324" y="6378825"/>
            <a:ext cx="310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>
                <a:solidFill>
                  <a:schemeClr val="bg2"/>
                </a:solidFill>
              </a:rPr>
              <a:t>Artiste de l’image </a:t>
            </a:r>
            <a:r>
              <a:rPr lang="fr-CA" i="1" dirty="0" err="1">
                <a:solidFill>
                  <a:schemeClr val="bg2"/>
                </a:solidFill>
              </a:rPr>
              <a:t>inconnu.e</a:t>
            </a:r>
            <a:endParaRPr lang="fr-CA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0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0AC0-4465-51DC-1F9E-4A15C5F3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976" y="2766218"/>
            <a:ext cx="6164048" cy="1325563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Inspiration Artistique</a:t>
            </a:r>
          </a:p>
        </p:txBody>
      </p:sp>
    </p:spTree>
    <p:extLst>
      <p:ext uri="{BB962C8B-B14F-4D97-AF65-F5344CB8AC3E}">
        <p14:creationId xmlns:p14="http://schemas.microsoft.com/office/powerpoint/2010/main" val="224930733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Dappled</Template>
  <TotalTime>340</TotalTime>
  <Words>279</Words>
  <Application>Microsoft Office PowerPoint</Application>
  <PresentationFormat>Grand écran</PresentationFormat>
  <Paragraphs>54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AvenirNext LT Pro Medium</vt:lpstr>
      <vt:lpstr>Sabon Next LT</vt:lpstr>
      <vt:lpstr>StempelGaramondLT-Roman</vt:lpstr>
      <vt:lpstr>DappledVTI</vt:lpstr>
      <vt:lpstr>Installation Interactive</vt:lpstr>
      <vt:lpstr>Concept Général</vt:lpstr>
      <vt:lpstr>Biopunk</vt:lpstr>
      <vt:lpstr>Concept Spécifique</vt:lpstr>
      <vt:lpstr>Présentation PowerPoint</vt:lpstr>
      <vt:lpstr>Inspirations</vt:lpstr>
      <vt:lpstr>Inspiration Conceptuelle</vt:lpstr>
      <vt:lpstr>Présentation PowerPoint</vt:lpstr>
      <vt:lpstr>Inspiration Artistique</vt:lpstr>
      <vt:lpstr>Wire Trees</vt:lpstr>
      <vt:lpstr>Inspiration Technologique</vt:lpstr>
      <vt:lpstr>Grove</vt:lpstr>
      <vt:lpstr>LEDs Haute Puissance</vt:lpstr>
      <vt:lpstr>Champ de champignon</vt:lpstr>
      <vt:lpstr>Bouton Champignon</vt:lpstr>
      <vt:lpstr>Limites / Défis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Interactive</dc:title>
  <dc:creator>Gabriel Leblanc</dc:creator>
  <cp:lastModifiedBy>Leblanc, Gabriel</cp:lastModifiedBy>
  <cp:revision>19</cp:revision>
  <dcterms:created xsi:type="dcterms:W3CDTF">2022-09-28T18:31:00Z</dcterms:created>
  <dcterms:modified xsi:type="dcterms:W3CDTF">2022-09-29T19:02:52Z</dcterms:modified>
</cp:coreProperties>
</file>