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75" r:id="rId7"/>
    <p:sldId id="258" r:id="rId8"/>
    <p:sldId id="269" r:id="rId9"/>
    <p:sldId id="272" r:id="rId10"/>
    <p:sldId id="274" r:id="rId11"/>
    <p:sldId id="273" r:id="rId12"/>
    <p:sldId id="266" r:id="rId13"/>
    <p:sldId id="276" r:id="rId14"/>
    <p:sldId id="27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1FC576-C871-43C5-B669-6F208F4C7771}" v="32" dt="2023-12-18T16:18:41.1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557E5C-44A3-49E2-B707-69A7BAA7B67B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C8471E4-59BE-4CE3-822D-427D7BBE278D}">
      <dgm:prSet/>
      <dgm:spPr/>
      <dgm:t>
        <a:bodyPr/>
        <a:lstStyle/>
        <a:p>
          <a:pPr>
            <a:defRPr cap="all"/>
          </a:pPr>
          <a:r>
            <a:rPr lang="en-US"/>
            <a:t>Identify business processes</a:t>
          </a:r>
        </a:p>
      </dgm:t>
    </dgm:pt>
    <dgm:pt modelId="{52065F8F-7692-44B0-8B8B-231F4836E79A}" type="parTrans" cxnId="{DAC462B2-9CBF-4442-8381-4984445B0FAF}">
      <dgm:prSet/>
      <dgm:spPr/>
      <dgm:t>
        <a:bodyPr/>
        <a:lstStyle/>
        <a:p>
          <a:endParaRPr lang="en-US"/>
        </a:p>
      </dgm:t>
    </dgm:pt>
    <dgm:pt modelId="{27E01CB9-5747-4FDC-917A-302C59C59FE5}" type="sibTrans" cxnId="{DAC462B2-9CBF-4442-8381-4984445B0FAF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393114DA-DD7B-412E-941C-684E1B520ED9}">
      <dgm:prSet/>
      <dgm:spPr/>
      <dgm:t>
        <a:bodyPr/>
        <a:lstStyle/>
        <a:p>
          <a:pPr>
            <a:defRPr cap="all"/>
          </a:pPr>
          <a:r>
            <a:rPr lang="en-US"/>
            <a:t>Create the Bus Matrix and Dimensional Models</a:t>
          </a:r>
        </a:p>
      </dgm:t>
    </dgm:pt>
    <dgm:pt modelId="{78F21016-E479-44F6-8773-98B5B146FB7A}" type="parTrans" cxnId="{8F71724C-12F4-431F-9EE1-E1813F56A811}">
      <dgm:prSet/>
      <dgm:spPr/>
      <dgm:t>
        <a:bodyPr/>
        <a:lstStyle/>
        <a:p>
          <a:endParaRPr lang="en-US"/>
        </a:p>
      </dgm:t>
    </dgm:pt>
    <dgm:pt modelId="{3FFAEAA9-6C96-45F4-9D2B-5E304B045149}" type="sibTrans" cxnId="{8F71724C-12F4-431F-9EE1-E1813F56A811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1112028F-406E-4602-8EBE-1771C53BFDB5}">
      <dgm:prSet/>
      <dgm:spPr/>
      <dgm:t>
        <a:bodyPr/>
        <a:lstStyle/>
        <a:p>
          <a:pPr>
            <a:defRPr cap="all"/>
          </a:pPr>
          <a:r>
            <a:rPr lang="en-US"/>
            <a:t>Create pipeline to Snowflake</a:t>
          </a:r>
        </a:p>
      </dgm:t>
    </dgm:pt>
    <dgm:pt modelId="{19C588A0-7305-4F23-B7A3-BBE1686E6EC3}" type="parTrans" cxnId="{E902791E-55EF-43E8-8304-555E383538A6}">
      <dgm:prSet/>
      <dgm:spPr/>
      <dgm:t>
        <a:bodyPr/>
        <a:lstStyle/>
        <a:p>
          <a:endParaRPr lang="en-US"/>
        </a:p>
      </dgm:t>
    </dgm:pt>
    <dgm:pt modelId="{B1153566-0382-40CC-AA67-276D9DE8B7AD}" type="sibTrans" cxnId="{E902791E-55EF-43E8-8304-555E383538A6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F4BAB9C-6FE3-444C-B721-2D61A5E48E22}">
      <dgm:prSet/>
      <dgm:spPr/>
      <dgm:t>
        <a:bodyPr/>
        <a:lstStyle/>
        <a:p>
          <a:pPr>
            <a:defRPr cap="all"/>
          </a:pPr>
          <a:r>
            <a:rPr lang="en-US"/>
            <a:t>Build the Data Warehouse</a:t>
          </a:r>
        </a:p>
      </dgm:t>
    </dgm:pt>
    <dgm:pt modelId="{C98AB46A-8142-4127-BAB4-D6E3150BB4E7}" type="parTrans" cxnId="{076965DF-A771-4D78-8081-D02372DD5245}">
      <dgm:prSet/>
      <dgm:spPr/>
      <dgm:t>
        <a:bodyPr/>
        <a:lstStyle/>
        <a:p>
          <a:endParaRPr lang="en-US"/>
        </a:p>
      </dgm:t>
    </dgm:pt>
    <dgm:pt modelId="{7D1C4DFD-360E-4E54-BEB9-84EE0A7794C4}" type="sibTrans" cxnId="{076965DF-A771-4D78-8081-D02372DD5245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0B9C0817-1EB7-45D1-B6CE-7E26BF18415D}" type="pres">
      <dgm:prSet presAssocID="{A0557E5C-44A3-49E2-B707-69A7BAA7B67B}" presName="Name0" presStyleCnt="0">
        <dgm:presLayoutVars>
          <dgm:animLvl val="lvl"/>
          <dgm:resizeHandles val="exact"/>
        </dgm:presLayoutVars>
      </dgm:prSet>
      <dgm:spPr/>
    </dgm:pt>
    <dgm:pt modelId="{1179D3AD-96B1-4F40-BB28-01E1763F256E}" type="pres">
      <dgm:prSet presAssocID="{4C8471E4-59BE-4CE3-822D-427D7BBE278D}" presName="compositeNode" presStyleCnt="0">
        <dgm:presLayoutVars>
          <dgm:bulletEnabled val="1"/>
        </dgm:presLayoutVars>
      </dgm:prSet>
      <dgm:spPr/>
    </dgm:pt>
    <dgm:pt modelId="{50F8E802-B84E-4946-A856-8BB2D92C36C7}" type="pres">
      <dgm:prSet presAssocID="{4C8471E4-59BE-4CE3-822D-427D7BBE278D}" presName="bgRect" presStyleLbl="alignNode1" presStyleIdx="0" presStyleCnt="4"/>
      <dgm:spPr/>
    </dgm:pt>
    <dgm:pt modelId="{C9E8C26A-018E-4330-93B8-D34467AD0EB7}" type="pres">
      <dgm:prSet presAssocID="{27E01CB9-5747-4FDC-917A-302C59C59FE5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94EB0AFE-130B-4979-9276-95EFF2504DC6}" type="pres">
      <dgm:prSet presAssocID="{4C8471E4-59BE-4CE3-822D-427D7BBE278D}" presName="nodeRect" presStyleLbl="alignNode1" presStyleIdx="0" presStyleCnt="4">
        <dgm:presLayoutVars>
          <dgm:bulletEnabled val="1"/>
        </dgm:presLayoutVars>
      </dgm:prSet>
      <dgm:spPr/>
    </dgm:pt>
    <dgm:pt modelId="{3F951E59-A033-4B47-8902-314B6389FA97}" type="pres">
      <dgm:prSet presAssocID="{27E01CB9-5747-4FDC-917A-302C59C59FE5}" presName="sibTrans" presStyleCnt="0"/>
      <dgm:spPr/>
    </dgm:pt>
    <dgm:pt modelId="{62FDD12D-3B24-4916-9298-CF0EB6FE0C70}" type="pres">
      <dgm:prSet presAssocID="{393114DA-DD7B-412E-941C-684E1B520ED9}" presName="compositeNode" presStyleCnt="0">
        <dgm:presLayoutVars>
          <dgm:bulletEnabled val="1"/>
        </dgm:presLayoutVars>
      </dgm:prSet>
      <dgm:spPr/>
    </dgm:pt>
    <dgm:pt modelId="{D113FF31-5F1E-45EB-87C3-C2EB2C7E8A47}" type="pres">
      <dgm:prSet presAssocID="{393114DA-DD7B-412E-941C-684E1B520ED9}" presName="bgRect" presStyleLbl="alignNode1" presStyleIdx="1" presStyleCnt="4"/>
      <dgm:spPr/>
    </dgm:pt>
    <dgm:pt modelId="{F6A10545-0412-4A29-A4A3-3E3CA6FEEA21}" type="pres">
      <dgm:prSet presAssocID="{3FFAEAA9-6C96-45F4-9D2B-5E304B045149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B2972BC8-0BB7-4325-8171-113D10595BFF}" type="pres">
      <dgm:prSet presAssocID="{393114DA-DD7B-412E-941C-684E1B520ED9}" presName="nodeRect" presStyleLbl="alignNode1" presStyleIdx="1" presStyleCnt="4">
        <dgm:presLayoutVars>
          <dgm:bulletEnabled val="1"/>
        </dgm:presLayoutVars>
      </dgm:prSet>
      <dgm:spPr/>
    </dgm:pt>
    <dgm:pt modelId="{34F1850B-0E13-4C78-93DA-5FE837D252AD}" type="pres">
      <dgm:prSet presAssocID="{3FFAEAA9-6C96-45F4-9D2B-5E304B045149}" presName="sibTrans" presStyleCnt="0"/>
      <dgm:spPr/>
    </dgm:pt>
    <dgm:pt modelId="{6997CD55-4B46-4FC0-89AC-D25241C90510}" type="pres">
      <dgm:prSet presAssocID="{1112028F-406E-4602-8EBE-1771C53BFDB5}" presName="compositeNode" presStyleCnt="0">
        <dgm:presLayoutVars>
          <dgm:bulletEnabled val="1"/>
        </dgm:presLayoutVars>
      </dgm:prSet>
      <dgm:spPr/>
    </dgm:pt>
    <dgm:pt modelId="{3555EB20-B7C7-4196-9893-7B0322BAE169}" type="pres">
      <dgm:prSet presAssocID="{1112028F-406E-4602-8EBE-1771C53BFDB5}" presName="bgRect" presStyleLbl="alignNode1" presStyleIdx="2" presStyleCnt="4"/>
      <dgm:spPr/>
    </dgm:pt>
    <dgm:pt modelId="{95705D65-1F2B-4D9C-9D2A-E52F39A47556}" type="pres">
      <dgm:prSet presAssocID="{B1153566-0382-40CC-AA67-276D9DE8B7AD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A1B23188-F47A-454F-89F3-10E3F0CEBDE3}" type="pres">
      <dgm:prSet presAssocID="{1112028F-406E-4602-8EBE-1771C53BFDB5}" presName="nodeRect" presStyleLbl="alignNode1" presStyleIdx="2" presStyleCnt="4">
        <dgm:presLayoutVars>
          <dgm:bulletEnabled val="1"/>
        </dgm:presLayoutVars>
      </dgm:prSet>
      <dgm:spPr/>
    </dgm:pt>
    <dgm:pt modelId="{37A6242D-25A1-4C9C-AD03-3E947A728ABE}" type="pres">
      <dgm:prSet presAssocID="{B1153566-0382-40CC-AA67-276D9DE8B7AD}" presName="sibTrans" presStyleCnt="0"/>
      <dgm:spPr/>
    </dgm:pt>
    <dgm:pt modelId="{8BEDC8BD-3743-453F-95A8-4434935A4ECE}" type="pres">
      <dgm:prSet presAssocID="{6F4BAB9C-6FE3-444C-B721-2D61A5E48E22}" presName="compositeNode" presStyleCnt="0">
        <dgm:presLayoutVars>
          <dgm:bulletEnabled val="1"/>
        </dgm:presLayoutVars>
      </dgm:prSet>
      <dgm:spPr/>
    </dgm:pt>
    <dgm:pt modelId="{561F91BD-A559-49EB-A9C9-D8482DDF5CE5}" type="pres">
      <dgm:prSet presAssocID="{6F4BAB9C-6FE3-444C-B721-2D61A5E48E22}" presName="bgRect" presStyleLbl="alignNode1" presStyleIdx="3" presStyleCnt="4"/>
      <dgm:spPr/>
    </dgm:pt>
    <dgm:pt modelId="{D0877100-35FB-44F1-83E7-23484110FFE4}" type="pres">
      <dgm:prSet presAssocID="{7D1C4DFD-360E-4E54-BEB9-84EE0A7794C4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14A5FADC-262F-46F0-932F-95A08519B323}" type="pres">
      <dgm:prSet presAssocID="{6F4BAB9C-6FE3-444C-B721-2D61A5E48E22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DD168003-26FA-44D2-83D8-772FD2C2980D}" type="presOf" srcId="{1112028F-406E-4602-8EBE-1771C53BFDB5}" destId="{3555EB20-B7C7-4196-9893-7B0322BAE169}" srcOrd="0" destOrd="0" presId="urn:microsoft.com/office/officeart/2016/7/layout/LinearBlockProcessNumbered"/>
    <dgm:cxn modelId="{A226681B-9BF7-4A4B-A939-7852EEBF67F2}" type="presOf" srcId="{393114DA-DD7B-412E-941C-684E1B520ED9}" destId="{D113FF31-5F1E-45EB-87C3-C2EB2C7E8A47}" srcOrd="0" destOrd="0" presId="urn:microsoft.com/office/officeart/2016/7/layout/LinearBlockProcessNumbered"/>
    <dgm:cxn modelId="{E902791E-55EF-43E8-8304-555E383538A6}" srcId="{A0557E5C-44A3-49E2-B707-69A7BAA7B67B}" destId="{1112028F-406E-4602-8EBE-1771C53BFDB5}" srcOrd="2" destOrd="0" parTransId="{19C588A0-7305-4F23-B7A3-BBE1686E6EC3}" sibTransId="{B1153566-0382-40CC-AA67-276D9DE8B7AD}"/>
    <dgm:cxn modelId="{C01DED37-27C7-4348-AAF9-9475BC16405F}" type="presOf" srcId="{6F4BAB9C-6FE3-444C-B721-2D61A5E48E22}" destId="{14A5FADC-262F-46F0-932F-95A08519B323}" srcOrd="1" destOrd="0" presId="urn:microsoft.com/office/officeart/2016/7/layout/LinearBlockProcessNumbered"/>
    <dgm:cxn modelId="{004C5E42-19AB-40DC-98DB-05D18C2A7A34}" type="presOf" srcId="{6F4BAB9C-6FE3-444C-B721-2D61A5E48E22}" destId="{561F91BD-A559-49EB-A9C9-D8482DDF5CE5}" srcOrd="0" destOrd="0" presId="urn:microsoft.com/office/officeart/2016/7/layout/LinearBlockProcessNumbered"/>
    <dgm:cxn modelId="{8F71724C-12F4-431F-9EE1-E1813F56A811}" srcId="{A0557E5C-44A3-49E2-B707-69A7BAA7B67B}" destId="{393114DA-DD7B-412E-941C-684E1B520ED9}" srcOrd="1" destOrd="0" parTransId="{78F21016-E479-44F6-8773-98B5B146FB7A}" sibTransId="{3FFAEAA9-6C96-45F4-9D2B-5E304B045149}"/>
    <dgm:cxn modelId="{C32DC154-EBB1-4D63-86FF-9B018FA4FBFA}" type="presOf" srcId="{B1153566-0382-40CC-AA67-276D9DE8B7AD}" destId="{95705D65-1F2B-4D9C-9D2A-E52F39A47556}" srcOrd="0" destOrd="0" presId="urn:microsoft.com/office/officeart/2016/7/layout/LinearBlockProcessNumbered"/>
    <dgm:cxn modelId="{FACDDE57-72B8-45C6-94C9-180597EF3940}" type="presOf" srcId="{A0557E5C-44A3-49E2-B707-69A7BAA7B67B}" destId="{0B9C0817-1EB7-45D1-B6CE-7E26BF18415D}" srcOrd="0" destOrd="0" presId="urn:microsoft.com/office/officeart/2016/7/layout/LinearBlockProcessNumbered"/>
    <dgm:cxn modelId="{2E5AE5A5-9738-45CC-9FBB-163E25844E2A}" type="presOf" srcId="{1112028F-406E-4602-8EBE-1771C53BFDB5}" destId="{A1B23188-F47A-454F-89F3-10E3F0CEBDE3}" srcOrd="1" destOrd="0" presId="urn:microsoft.com/office/officeart/2016/7/layout/LinearBlockProcessNumbered"/>
    <dgm:cxn modelId="{DAC462B2-9CBF-4442-8381-4984445B0FAF}" srcId="{A0557E5C-44A3-49E2-B707-69A7BAA7B67B}" destId="{4C8471E4-59BE-4CE3-822D-427D7BBE278D}" srcOrd="0" destOrd="0" parTransId="{52065F8F-7692-44B0-8B8B-231F4836E79A}" sibTransId="{27E01CB9-5747-4FDC-917A-302C59C59FE5}"/>
    <dgm:cxn modelId="{1A1589BA-1CDD-4D81-BDD4-03DD5586BC27}" type="presOf" srcId="{393114DA-DD7B-412E-941C-684E1B520ED9}" destId="{B2972BC8-0BB7-4325-8171-113D10595BFF}" srcOrd="1" destOrd="0" presId="urn:microsoft.com/office/officeart/2016/7/layout/LinearBlockProcessNumbered"/>
    <dgm:cxn modelId="{18EF2DC4-D934-413C-B9D6-FE4E7CF49365}" type="presOf" srcId="{7D1C4DFD-360E-4E54-BEB9-84EE0A7794C4}" destId="{D0877100-35FB-44F1-83E7-23484110FFE4}" srcOrd="0" destOrd="0" presId="urn:microsoft.com/office/officeart/2016/7/layout/LinearBlockProcessNumbered"/>
    <dgm:cxn modelId="{61FF49C5-3E18-44D0-A8C6-2657F7B4AC7A}" type="presOf" srcId="{4C8471E4-59BE-4CE3-822D-427D7BBE278D}" destId="{50F8E802-B84E-4946-A856-8BB2D92C36C7}" srcOrd="0" destOrd="0" presId="urn:microsoft.com/office/officeart/2016/7/layout/LinearBlockProcessNumbered"/>
    <dgm:cxn modelId="{1A8538D7-3898-47B4-859B-5CEBFB257004}" type="presOf" srcId="{4C8471E4-59BE-4CE3-822D-427D7BBE278D}" destId="{94EB0AFE-130B-4979-9276-95EFF2504DC6}" srcOrd="1" destOrd="0" presId="urn:microsoft.com/office/officeart/2016/7/layout/LinearBlockProcessNumbered"/>
    <dgm:cxn modelId="{076965DF-A771-4D78-8081-D02372DD5245}" srcId="{A0557E5C-44A3-49E2-B707-69A7BAA7B67B}" destId="{6F4BAB9C-6FE3-444C-B721-2D61A5E48E22}" srcOrd="3" destOrd="0" parTransId="{C98AB46A-8142-4127-BAB4-D6E3150BB4E7}" sibTransId="{7D1C4DFD-360E-4E54-BEB9-84EE0A7794C4}"/>
    <dgm:cxn modelId="{58B7F8FE-6BFA-453E-AA9E-E7D5A2189151}" type="presOf" srcId="{3FFAEAA9-6C96-45F4-9D2B-5E304B045149}" destId="{F6A10545-0412-4A29-A4A3-3E3CA6FEEA21}" srcOrd="0" destOrd="0" presId="urn:microsoft.com/office/officeart/2016/7/layout/LinearBlockProcessNumbered"/>
    <dgm:cxn modelId="{ED0270FF-3332-40F1-A7B4-598B93B58305}" type="presOf" srcId="{27E01CB9-5747-4FDC-917A-302C59C59FE5}" destId="{C9E8C26A-018E-4330-93B8-D34467AD0EB7}" srcOrd="0" destOrd="0" presId="urn:microsoft.com/office/officeart/2016/7/layout/LinearBlockProcessNumbered"/>
    <dgm:cxn modelId="{94FAAF1C-FE1F-4756-9000-07A2D7575CA4}" type="presParOf" srcId="{0B9C0817-1EB7-45D1-B6CE-7E26BF18415D}" destId="{1179D3AD-96B1-4F40-BB28-01E1763F256E}" srcOrd="0" destOrd="0" presId="urn:microsoft.com/office/officeart/2016/7/layout/LinearBlockProcessNumbered"/>
    <dgm:cxn modelId="{AF62B529-2D59-4D2D-A3BB-1BF284143082}" type="presParOf" srcId="{1179D3AD-96B1-4F40-BB28-01E1763F256E}" destId="{50F8E802-B84E-4946-A856-8BB2D92C36C7}" srcOrd="0" destOrd="0" presId="urn:microsoft.com/office/officeart/2016/7/layout/LinearBlockProcessNumbered"/>
    <dgm:cxn modelId="{4505AB08-C015-4E54-A363-1924628C26CD}" type="presParOf" srcId="{1179D3AD-96B1-4F40-BB28-01E1763F256E}" destId="{C9E8C26A-018E-4330-93B8-D34467AD0EB7}" srcOrd="1" destOrd="0" presId="urn:microsoft.com/office/officeart/2016/7/layout/LinearBlockProcessNumbered"/>
    <dgm:cxn modelId="{13C147E3-C736-47A0-8A08-63ED963B5307}" type="presParOf" srcId="{1179D3AD-96B1-4F40-BB28-01E1763F256E}" destId="{94EB0AFE-130B-4979-9276-95EFF2504DC6}" srcOrd="2" destOrd="0" presId="urn:microsoft.com/office/officeart/2016/7/layout/LinearBlockProcessNumbered"/>
    <dgm:cxn modelId="{64DFCC02-F2BE-46D0-98F6-92F9F5242B85}" type="presParOf" srcId="{0B9C0817-1EB7-45D1-B6CE-7E26BF18415D}" destId="{3F951E59-A033-4B47-8902-314B6389FA97}" srcOrd="1" destOrd="0" presId="urn:microsoft.com/office/officeart/2016/7/layout/LinearBlockProcessNumbered"/>
    <dgm:cxn modelId="{B07A5125-33A8-49BE-AEF2-DC744F6E844D}" type="presParOf" srcId="{0B9C0817-1EB7-45D1-B6CE-7E26BF18415D}" destId="{62FDD12D-3B24-4916-9298-CF0EB6FE0C70}" srcOrd="2" destOrd="0" presId="urn:microsoft.com/office/officeart/2016/7/layout/LinearBlockProcessNumbered"/>
    <dgm:cxn modelId="{6F95FE70-84A6-40C8-A9E9-07CB089184EE}" type="presParOf" srcId="{62FDD12D-3B24-4916-9298-CF0EB6FE0C70}" destId="{D113FF31-5F1E-45EB-87C3-C2EB2C7E8A47}" srcOrd="0" destOrd="0" presId="urn:microsoft.com/office/officeart/2016/7/layout/LinearBlockProcessNumbered"/>
    <dgm:cxn modelId="{C2CF3B29-5FE0-4B3F-A233-369AEC3D3C23}" type="presParOf" srcId="{62FDD12D-3B24-4916-9298-CF0EB6FE0C70}" destId="{F6A10545-0412-4A29-A4A3-3E3CA6FEEA21}" srcOrd="1" destOrd="0" presId="urn:microsoft.com/office/officeart/2016/7/layout/LinearBlockProcessNumbered"/>
    <dgm:cxn modelId="{1A7C19AA-C945-4E10-B7D9-4FE32B3E4ED5}" type="presParOf" srcId="{62FDD12D-3B24-4916-9298-CF0EB6FE0C70}" destId="{B2972BC8-0BB7-4325-8171-113D10595BFF}" srcOrd="2" destOrd="0" presId="urn:microsoft.com/office/officeart/2016/7/layout/LinearBlockProcessNumbered"/>
    <dgm:cxn modelId="{B8F59710-5EDC-4B74-9335-C8FB6EC28BBB}" type="presParOf" srcId="{0B9C0817-1EB7-45D1-B6CE-7E26BF18415D}" destId="{34F1850B-0E13-4C78-93DA-5FE837D252AD}" srcOrd="3" destOrd="0" presId="urn:microsoft.com/office/officeart/2016/7/layout/LinearBlockProcessNumbered"/>
    <dgm:cxn modelId="{03EB5028-7A39-4216-A5DE-281C0D130F14}" type="presParOf" srcId="{0B9C0817-1EB7-45D1-B6CE-7E26BF18415D}" destId="{6997CD55-4B46-4FC0-89AC-D25241C90510}" srcOrd="4" destOrd="0" presId="urn:microsoft.com/office/officeart/2016/7/layout/LinearBlockProcessNumbered"/>
    <dgm:cxn modelId="{8CA227DB-5E13-4D92-BD12-3001E2088ED9}" type="presParOf" srcId="{6997CD55-4B46-4FC0-89AC-D25241C90510}" destId="{3555EB20-B7C7-4196-9893-7B0322BAE169}" srcOrd="0" destOrd="0" presId="urn:microsoft.com/office/officeart/2016/7/layout/LinearBlockProcessNumbered"/>
    <dgm:cxn modelId="{03609F72-06A0-4752-AA4D-7E0B1371A399}" type="presParOf" srcId="{6997CD55-4B46-4FC0-89AC-D25241C90510}" destId="{95705D65-1F2B-4D9C-9D2A-E52F39A47556}" srcOrd="1" destOrd="0" presId="urn:microsoft.com/office/officeart/2016/7/layout/LinearBlockProcessNumbered"/>
    <dgm:cxn modelId="{5C5E4889-6B5D-4A1A-A496-5767F5693118}" type="presParOf" srcId="{6997CD55-4B46-4FC0-89AC-D25241C90510}" destId="{A1B23188-F47A-454F-89F3-10E3F0CEBDE3}" srcOrd="2" destOrd="0" presId="urn:microsoft.com/office/officeart/2016/7/layout/LinearBlockProcessNumbered"/>
    <dgm:cxn modelId="{A59F3AED-1DC5-47B0-9413-7FD90F7A7C4E}" type="presParOf" srcId="{0B9C0817-1EB7-45D1-B6CE-7E26BF18415D}" destId="{37A6242D-25A1-4C9C-AD03-3E947A728ABE}" srcOrd="5" destOrd="0" presId="urn:microsoft.com/office/officeart/2016/7/layout/LinearBlockProcessNumbered"/>
    <dgm:cxn modelId="{2A0C4026-8F08-4630-98E4-99367731032B}" type="presParOf" srcId="{0B9C0817-1EB7-45D1-B6CE-7E26BF18415D}" destId="{8BEDC8BD-3743-453F-95A8-4434935A4ECE}" srcOrd="6" destOrd="0" presId="urn:microsoft.com/office/officeart/2016/7/layout/LinearBlockProcessNumbered"/>
    <dgm:cxn modelId="{DAD78A8B-B080-4B78-BEAC-AFF020DE6963}" type="presParOf" srcId="{8BEDC8BD-3743-453F-95A8-4434935A4ECE}" destId="{561F91BD-A559-49EB-A9C9-D8482DDF5CE5}" srcOrd="0" destOrd="0" presId="urn:microsoft.com/office/officeart/2016/7/layout/LinearBlockProcessNumbered"/>
    <dgm:cxn modelId="{36EB6F81-8CEC-48B2-9DD9-D36340620245}" type="presParOf" srcId="{8BEDC8BD-3743-453F-95A8-4434935A4ECE}" destId="{D0877100-35FB-44F1-83E7-23484110FFE4}" srcOrd="1" destOrd="0" presId="urn:microsoft.com/office/officeart/2016/7/layout/LinearBlockProcessNumbered"/>
    <dgm:cxn modelId="{0395516B-FC02-4226-B5B5-C18092B72CE8}" type="presParOf" srcId="{8BEDC8BD-3743-453F-95A8-4434935A4ECE}" destId="{14A5FADC-262F-46F0-932F-95A08519B32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8E802-B84E-4946-A856-8BB2D92C36C7}">
      <dsp:nvSpPr>
        <dsp:cNvPr id="0" name=""/>
        <dsp:cNvSpPr/>
      </dsp:nvSpPr>
      <dsp:spPr>
        <a:xfrm>
          <a:off x="205" y="384458"/>
          <a:ext cx="2479997" cy="297599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Identify business processes</a:t>
          </a:r>
        </a:p>
      </dsp:txBody>
      <dsp:txXfrm>
        <a:off x="205" y="1574856"/>
        <a:ext cx="2479997" cy="1785598"/>
      </dsp:txXfrm>
    </dsp:sp>
    <dsp:sp modelId="{C9E8C26A-018E-4330-93B8-D34467AD0EB7}">
      <dsp:nvSpPr>
        <dsp:cNvPr id="0" name=""/>
        <dsp:cNvSpPr/>
      </dsp:nvSpPr>
      <dsp:spPr>
        <a:xfrm>
          <a:off x="205" y="384458"/>
          <a:ext cx="2479997" cy="119039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01</a:t>
          </a:r>
        </a:p>
      </dsp:txBody>
      <dsp:txXfrm>
        <a:off x="205" y="384458"/>
        <a:ext cx="2479997" cy="1190398"/>
      </dsp:txXfrm>
    </dsp:sp>
    <dsp:sp modelId="{D113FF31-5F1E-45EB-87C3-C2EB2C7E8A47}">
      <dsp:nvSpPr>
        <dsp:cNvPr id="0" name=""/>
        <dsp:cNvSpPr/>
      </dsp:nvSpPr>
      <dsp:spPr>
        <a:xfrm>
          <a:off x="2678602" y="384458"/>
          <a:ext cx="2479997" cy="297599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Create the Bus Matrix and Dimensional Models</a:t>
          </a:r>
        </a:p>
      </dsp:txBody>
      <dsp:txXfrm>
        <a:off x="2678602" y="1574856"/>
        <a:ext cx="2479997" cy="1785598"/>
      </dsp:txXfrm>
    </dsp:sp>
    <dsp:sp modelId="{F6A10545-0412-4A29-A4A3-3E3CA6FEEA21}">
      <dsp:nvSpPr>
        <dsp:cNvPr id="0" name=""/>
        <dsp:cNvSpPr/>
      </dsp:nvSpPr>
      <dsp:spPr>
        <a:xfrm>
          <a:off x="2678602" y="384458"/>
          <a:ext cx="2479997" cy="119039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02</a:t>
          </a:r>
        </a:p>
      </dsp:txBody>
      <dsp:txXfrm>
        <a:off x="2678602" y="384458"/>
        <a:ext cx="2479997" cy="1190398"/>
      </dsp:txXfrm>
    </dsp:sp>
    <dsp:sp modelId="{3555EB20-B7C7-4196-9893-7B0322BAE169}">
      <dsp:nvSpPr>
        <dsp:cNvPr id="0" name=""/>
        <dsp:cNvSpPr/>
      </dsp:nvSpPr>
      <dsp:spPr>
        <a:xfrm>
          <a:off x="5356999" y="384458"/>
          <a:ext cx="2479997" cy="297599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Create pipeline to Snowflake</a:t>
          </a:r>
        </a:p>
      </dsp:txBody>
      <dsp:txXfrm>
        <a:off x="5356999" y="1574856"/>
        <a:ext cx="2479997" cy="1785598"/>
      </dsp:txXfrm>
    </dsp:sp>
    <dsp:sp modelId="{95705D65-1F2B-4D9C-9D2A-E52F39A47556}">
      <dsp:nvSpPr>
        <dsp:cNvPr id="0" name=""/>
        <dsp:cNvSpPr/>
      </dsp:nvSpPr>
      <dsp:spPr>
        <a:xfrm>
          <a:off x="5356999" y="384458"/>
          <a:ext cx="2479997" cy="119039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03</a:t>
          </a:r>
        </a:p>
      </dsp:txBody>
      <dsp:txXfrm>
        <a:off x="5356999" y="384458"/>
        <a:ext cx="2479997" cy="1190398"/>
      </dsp:txXfrm>
    </dsp:sp>
    <dsp:sp modelId="{561F91BD-A559-49EB-A9C9-D8482DDF5CE5}">
      <dsp:nvSpPr>
        <dsp:cNvPr id="0" name=""/>
        <dsp:cNvSpPr/>
      </dsp:nvSpPr>
      <dsp:spPr>
        <a:xfrm>
          <a:off x="8035397" y="384458"/>
          <a:ext cx="2479997" cy="297599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Build the Data Warehouse</a:t>
          </a:r>
        </a:p>
      </dsp:txBody>
      <dsp:txXfrm>
        <a:off x="8035397" y="1574856"/>
        <a:ext cx="2479997" cy="1785598"/>
      </dsp:txXfrm>
    </dsp:sp>
    <dsp:sp modelId="{D0877100-35FB-44F1-83E7-23484110FFE4}">
      <dsp:nvSpPr>
        <dsp:cNvPr id="0" name=""/>
        <dsp:cNvSpPr/>
      </dsp:nvSpPr>
      <dsp:spPr>
        <a:xfrm>
          <a:off x="8035397" y="384458"/>
          <a:ext cx="2479997" cy="119039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04</a:t>
          </a:r>
        </a:p>
      </dsp:txBody>
      <dsp:txXfrm>
        <a:off x="8035397" y="384458"/>
        <a:ext cx="2479997" cy="1190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video.syr.edu/media/t/1_6eogj5tc" TargetMode="Externa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295955"/>
            <a:ext cx="4941771" cy="1261087"/>
          </a:xfrm>
        </p:spPr>
        <p:txBody>
          <a:bodyPr/>
          <a:lstStyle/>
          <a:p>
            <a:r>
              <a:rPr lang="en-US" dirty="0"/>
              <a:t>IST 722</a:t>
            </a:r>
            <a:br>
              <a:rPr lang="en-US" dirty="0"/>
            </a:br>
            <a:r>
              <a:rPr lang="en-US" dirty="0"/>
              <a:t>EVENT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89"/>
            <a:ext cx="4941770" cy="1167593"/>
          </a:xfrm>
        </p:spPr>
        <p:txBody>
          <a:bodyPr>
            <a:normAutofit/>
          </a:bodyPr>
          <a:lstStyle/>
          <a:p>
            <a:r>
              <a:rPr lang="en-US" dirty="0"/>
              <a:t>GROUP A</a:t>
            </a:r>
          </a:p>
          <a:p>
            <a:r>
              <a:rPr lang="en-US" dirty="0"/>
              <a:t>NAKUL RATTAN</a:t>
            </a:r>
          </a:p>
          <a:p>
            <a:r>
              <a:rPr lang="en-US" dirty="0"/>
              <a:t>IMMANUEL NII ODAI ODARTEIFIO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WHAT WE COULD HAVE DONE WITH MORE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Identified more business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 using the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IST 722 DATA WAREHOUSING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57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8" y="1136342"/>
            <a:ext cx="7102136" cy="1740209"/>
          </a:xfrm>
        </p:spPr>
        <p:txBody>
          <a:bodyPr>
            <a:normAutofit/>
          </a:bodyPr>
          <a:lstStyle/>
          <a:p>
            <a:r>
              <a:rPr lang="en-US" dirty="0"/>
              <a:t>Recorded demo of data warehouse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https://video.syr.edu/media/t/1_6eogj5tc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IST 722 DATA WAREHOUSING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11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IST 722 DATA WAREHOUSING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/>
          <a:p>
            <a:r>
              <a:rPr lang="en-US" dirty="0"/>
              <a:t>NAKUL – Lead Dev (Snowflake)</a:t>
            </a:r>
          </a:p>
          <a:p>
            <a:r>
              <a:rPr lang="en-US" dirty="0"/>
              <a:t>NII – Lead Dev (</a:t>
            </a:r>
            <a:r>
              <a:rPr lang="en-US" dirty="0" err="1"/>
              <a:t>dbt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IST 722 DATA WAREHOUSING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IST 722 DATA WAREHOUSING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10" name="Text Placeholder 2">
            <a:extLst>
              <a:ext uri="{FF2B5EF4-FFF2-40B4-BE49-F238E27FC236}">
                <a16:creationId xmlns:a16="http://schemas.microsoft.com/office/drawing/2014/main" id="{A346EAA1-B492-AD74-71D8-51B947E7A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6599439"/>
              </p:ext>
            </p:extLst>
          </p:nvPr>
        </p:nvGraphicFramePr>
        <p:xfrm>
          <a:off x="838200" y="2111381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496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OVERVIEW OF BUSINESS 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152274"/>
            <a:ext cx="5111750" cy="328061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 Ticket Sales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Periodic Snapshot of number of tickets sold per event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Each row represents an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Request Approvals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Accumulating Snapshot of the number of approvals per venue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Each row represents a 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Popular Cities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Transaction summary of the most popular cities by average review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One row per 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IST 722 DATA WAREHOUSING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BUS MATRIX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IST 722 DATA WAREHOUSING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10" name="Table Placeholder 9">
            <a:extLst>
              <a:ext uri="{FF2B5EF4-FFF2-40B4-BE49-F238E27FC236}">
                <a16:creationId xmlns:a16="http://schemas.microsoft.com/office/drawing/2014/main" id="{8BAEC8BD-71AA-AA33-265E-80B9F63E025B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212108114"/>
              </p:ext>
            </p:extLst>
          </p:nvPr>
        </p:nvGraphicFramePr>
        <p:xfrm>
          <a:off x="842546" y="2111381"/>
          <a:ext cx="10506915" cy="374491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230556">
                  <a:extLst>
                    <a:ext uri="{9D8B030D-6E8A-4147-A177-3AD203B41FA5}">
                      <a16:colId xmlns:a16="http://schemas.microsoft.com/office/drawing/2014/main" val="656999376"/>
                    </a:ext>
                  </a:extLst>
                </a:gridCol>
                <a:gridCol w="1753725">
                  <a:extLst>
                    <a:ext uri="{9D8B030D-6E8A-4147-A177-3AD203B41FA5}">
                      <a16:colId xmlns:a16="http://schemas.microsoft.com/office/drawing/2014/main" val="1872003317"/>
                    </a:ext>
                  </a:extLst>
                </a:gridCol>
                <a:gridCol w="1162624">
                  <a:extLst>
                    <a:ext uri="{9D8B030D-6E8A-4147-A177-3AD203B41FA5}">
                      <a16:colId xmlns:a16="http://schemas.microsoft.com/office/drawing/2014/main" val="1160151614"/>
                    </a:ext>
                  </a:extLst>
                </a:gridCol>
                <a:gridCol w="1649897">
                  <a:extLst>
                    <a:ext uri="{9D8B030D-6E8A-4147-A177-3AD203B41FA5}">
                      <a16:colId xmlns:a16="http://schemas.microsoft.com/office/drawing/2014/main" val="2900527896"/>
                    </a:ext>
                  </a:extLst>
                </a:gridCol>
                <a:gridCol w="1921299">
                  <a:extLst>
                    <a:ext uri="{9D8B030D-6E8A-4147-A177-3AD203B41FA5}">
                      <a16:colId xmlns:a16="http://schemas.microsoft.com/office/drawing/2014/main" val="2636939651"/>
                    </a:ext>
                  </a:extLst>
                </a:gridCol>
                <a:gridCol w="398402">
                  <a:extLst>
                    <a:ext uri="{9D8B030D-6E8A-4147-A177-3AD203B41FA5}">
                      <a16:colId xmlns:a16="http://schemas.microsoft.com/office/drawing/2014/main" val="3145913023"/>
                    </a:ext>
                  </a:extLst>
                </a:gridCol>
                <a:gridCol w="398402">
                  <a:extLst>
                    <a:ext uri="{9D8B030D-6E8A-4147-A177-3AD203B41FA5}">
                      <a16:colId xmlns:a16="http://schemas.microsoft.com/office/drawing/2014/main" val="2459911094"/>
                    </a:ext>
                  </a:extLst>
                </a:gridCol>
                <a:gridCol w="398402">
                  <a:extLst>
                    <a:ext uri="{9D8B030D-6E8A-4147-A177-3AD203B41FA5}">
                      <a16:colId xmlns:a16="http://schemas.microsoft.com/office/drawing/2014/main" val="3795627909"/>
                    </a:ext>
                  </a:extLst>
                </a:gridCol>
                <a:gridCol w="398402">
                  <a:extLst>
                    <a:ext uri="{9D8B030D-6E8A-4147-A177-3AD203B41FA5}">
                      <a16:colId xmlns:a16="http://schemas.microsoft.com/office/drawing/2014/main" val="368677557"/>
                    </a:ext>
                  </a:extLst>
                </a:gridCol>
                <a:gridCol w="398402">
                  <a:extLst>
                    <a:ext uri="{9D8B030D-6E8A-4147-A177-3AD203B41FA5}">
                      <a16:colId xmlns:a16="http://schemas.microsoft.com/office/drawing/2014/main" val="1642980336"/>
                    </a:ext>
                  </a:extLst>
                </a:gridCol>
                <a:gridCol w="398402">
                  <a:extLst>
                    <a:ext uri="{9D8B030D-6E8A-4147-A177-3AD203B41FA5}">
                      <a16:colId xmlns:a16="http://schemas.microsoft.com/office/drawing/2014/main" val="705264145"/>
                    </a:ext>
                  </a:extLst>
                </a:gridCol>
                <a:gridCol w="398402">
                  <a:extLst>
                    <a:ext uri="{9D8B030D-6E8A-4147-A177-3AD203B41FA5}">
                      <a16:colId xmlns:a16="http://schemas.microsoft.com/office/drawing/2014/main" val="2544600365"/>
                    </a:ext>
                  </a:extLst>
                </a:gridCol>
              </a:tblGrid>
              <a:tr h="1927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Business</a:t>
                      </a:r>
                      <a:br>
                        <a:rPr lang="en-US" sz="14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</a:br>
                      <a:r>
                        <a:rPr lang="en-US" sz="14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Process</a:t>
                      </a:r>
                      <a:br>
                        <a:rPr lang="en-US" sz="14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</a:br>
                      <a:r>
                        <a:rPr lang="en-US" sz="14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Name</a:t>
                      </a:r>
                      <a:endParaRPr lang="en-US" sz="14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481" marR="117481" marT="117481" marB="11748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Fact</a:t>
                      </a:r>
                      <a:br>
                        <a:rPr lang="en-US" sz="14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</a:br>
                      <a:r>
                        <a:rPr lang="en-US" sz="14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Table</a:t>
                      </a:r>
                      <a:endParaRPr lang="en-US" sz="14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481" marR="117481" marT="117481" marB="11748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Fact</a:t>
                      </a:r>
                      <a:br>
                        <a:rPr lang="en-US" sz="14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</a:br>
                      <a:r>
                        <a:rPr lang="en-US" sz="14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Grain</a:t>
                      </a:r>
                      <a:br>
                        <a:rPr lang="en-US" sz="14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</a:br>
                      <a:r>
                        <a:rPr lang="en-US" sz="14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Type</a:t>
                      </a:r>
                      <a:endParaRPr lang="en-US" sz="14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481" marR="117481" marT="117481" marB="11748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Granulairty</a:t>
                      </a:r>
                      <a:endParaRPr lang="en-US" sz="14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481" marR="117481" marT="117481" marB="11748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Facts</a:t>
                      </a:r>
                      <a:endParaRPr lang="en-US" sz="14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481" marR="117481" marT="117481" marB="11748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dim_customer</a:t>
                      </a:r>
                      <a:endParaRPr lang="en-US" sz="14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481" marR="117481" marT="117481" marB="117481" vert="vert27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dim_event</a:t>
                      </a:r>
                      <a:endParaRPr lang="en-US" sz="14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481" marR="117481" marT="117481" marB="117481" vert="vert27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dim_request</a:t>
                      </a:r>
                      <a:endParaRPr lang="en-US" sz="14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481" marR="117481" marT="117481" marB="117481" vert="vert27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dim_date</a:t>
                      </a:r>
                      <a:endParaRPr lang="en-US" sz="14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481" marR="117481" marT="117481" marB="117481" vert="vert27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dim_venue</a:t>
                      </a:r>
                      <a:endParaRPr lang="en-US" sz="14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481" marR="117481" marT="117481" marB="117481" vert="vert27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dim_ticket</a:t>
                      </a:r>
                      <a:endParaRPr lang="en-US" sz="14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481" marR="117481" marT="117481" marB="117481" vert="vert27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dim_rating</a:t>
                      </a:r>
                      <a:endParaRPr lang="en-US" sz="14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481" marR="117481" marT="117481" marB="117481" vert="vert27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215994"/>
                  </a:ext>
                </a:extLst>
              </a:tr>
              <a:tr h="6056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Event Ticket Sales</a:t>
                      </a:r>
                      <a:endParaRPr lang="en-US" sz="11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481" marR="117481" marT="117481" marB="11748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fact_event_ticket_sales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481" marR="117481" marT="117481" marB="11748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Periodic Snapshot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481" marR="117481" marT="117481" marB="11748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one row per event per day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481" marR="117481" marT="117481" marB="11748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numofticketssold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481" marR="117481" marT="117481" marB="11748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481" marR="117481" marT="117481" marB="1174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481" marR="117481" marT="117481" marB="1174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481" marR="117481" marT="117481" marB="1174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481" marR="117481" marT="117481" marB="1174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481" marR="117481" marT="117481" marB="1174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481" marR="117481" marT="117481" marB="1174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481" marR="117481" marT="117481" marB="1174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4314681"/>
                  </a:ext>
                </a:extLst>
              </a:tr>
              <a:tr h="6056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Request Approvals</a:t>
                      </a:r>
                      <a:endParaRPr lang="en-US" sz="11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481" marR="117481" marT="117481" marB="11748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fact_request_approvals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481" marR="117481" marT="117481" marB="11748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Accumulating Snapshot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481" marR="117481" marT="117481" marB="11748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one row per venue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481" marR="117481" marT="117481" marB="11748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numofapprovedrequests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481" marR="117481" marT="117481" marB="11748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481" marR="117481" marT="117481" marB="1174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481" marR="117481" marT="117481" marB="1174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481" marR="117481" marT="117481" marB="1174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481" marR="117481" marT="117481" marB="1174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481" marR="117481" marT="117481" marB="1174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481" marR="117481" marT="117481" marB="1174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481" marR="117481" marT="117481" marB="1174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29079"/>
                  </a:ext>
                </a:extLst>
              </a:tr>
              <a:tr h="6056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Most Popular Cities</a:t>
                      </a:r>
                      <a:endParaRPr lang="en-US" sz="11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481" marR="117481" marT="117481" marB="11748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fact_popular_cities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481" marR="117481" marT="117481" marB="11748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Transaction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481" marR="117481" marT="117481" marB="11748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one row per city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481" marR="117481" marT="117481" marB="11748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avgrating</a:t>
                      </a: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481" marR="117481" marT="117481" marB="11748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481" marR="117481" marT="117481" marB="1174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481" marR="117481" marT="117481" marB="1174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481" marR="117481" marT="117481" marB="1174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481" marR="117481" marT="117481" marB="1174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481" marR="117481" marT="117481" marB="1174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481" marR="117481" marT="117481" marB="1174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481" marR="117481" marT="117481" marB="1174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628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DIMENSIONAL MODEL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IST 722 DATA WAREHOUSING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B93FB67-43C8-A227-97D2-207AC0DD0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39" y="1321458"/>
            <a:ext cx="7801121" cy="503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Raw data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IST 722 DATA WAREHOUSING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4D45C759-E391-1739-A616-D6660E888311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1520767898"/>
              </p:ext>
            </p:extLst>
          </p:nvPr>
        </p:nvGraphicFramePr>
        <p:xfrm>
          <a:off x="2297424" y="1551710"/>
          <a:ext cx="7597151" cy="4489320"/>
        </p:xfrm>
        <a:graphic>
          <a:graphicData uri="http://schemas.openxmlformats.org/drawingml/2006/table">
            <a:tbl>
              <a:tblPr firstRow="1" bandRow="1"/>
              <a:tblGrid>
                <a:gridCol w="1675162">
                  <a:extLst>
                    <a:ext uri="{9D8B030D-6E8A-4147-A177-3AD203B41FA5}">
                      <a16:colId xmlns:a16="http://schemas.microsoft.com/office/drawing/2014/main" val="2394734142"/>
                    </a:ext>
                  </a:extLst>
                </a:gridCol>
                <a:gridCol w="1600005">
                  <a:extLst>
                    <a:ext uri="{9D8B030D-6E8A-4147-A177-3AD203B41FA5}">
                      <a16:colId xmlns:a16="http://schemas.microsoft.com/office/drawing/2014/main" val="3165064484"/>
                    </a:ext>
                  </a:extLst>
                </a:gridCol>
                <a:gridCol w="2936709">
                  <a:extLst>
                    <a:ext uri="{9D8B030D-6E8A-4147-A177-3AD203B41FA5}">
                      <a16:colId xmlns:a16="http://schemas.microsoft.com/office/drawing/2014/main" val="3135378419"/>
                    </a:ext>
                  </a:extLst>
                </a:gridCol>
                <a:gridCol w="1385275">
                  <a:extLst>
                    <a:ext uri="{9D8B030D-6E8A-4147-A177-3AD203B41FA5}">
                      <a16:colId xmlns:a16="http://schemas.microsoft.com/office/drawing/2014/main" val="577500171"/>
                    </a:ext>
                  </a:extLst>
                </a:gridCol>
              </a:tblGrid>
              <a:tr h="224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TABLE_CATALOG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TABLE_SCHEMA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TABLE_NAME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ROW_COUNT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973401"/>
                  </a:ext>
                </a:extLst>
              </a:tr>
              <a:tr h="224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RAW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MYEVENT_V1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01209"/>
                  </a:ext>
                </a:extLst>
              </a:tr>
              <a:tr h="224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RAW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MYEVENT_V1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EVENT_TYPES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474351"/>
                  </a:ext>
                </a:extLst>
              </a:tr>
              <a:tr h="224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RAW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MYEVENT_V1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ORGANIZATIONS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731349"/>
                  </a:ext>
                </a:extLst>
              </a:tr>
              <a:tr h="224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RAW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MYEVENT_V1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ORGANIZATION_TYPE_LOOKUP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350734"/>
                  </a:ext>
                </a:extLst>
              </a:tr>
              <a:tr h="224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RAW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MYEVENT_V1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916130"/>
                  </a:ext>
                </a:extLst>
              </a:tr>
              <a:tr h="224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RAW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MYEVENT_V1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REQUESTS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9789918"/>
                  </a:ext>
                </a:extLst>
              </a:tr>
              <a:tr h="224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RAW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MYEVENT_V1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REQUEST_STATUSES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131020"/>
                  </a:ext>
                </a:extLst>
              </a:tr>
              <a:tr h="224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RAW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MYEVENT_V1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REVIEWS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207386"/>
                  </a:ext>
                </a:extLst>
              </a:tr>
              <a:tr h="224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RAW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MYEVENT_V1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SERVICES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131327"/>
                  </a:ext>
                </a:extLst>
              </a:tr>
              <a:tr h="224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RAW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MYEVENT_V1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SERVICE_TYPE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4235923"/>
                  </a:ext>
                </a:extLst>
              </a:tr>
              <a:tr h="224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RAW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MYEVENT_V1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TICKETS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407890"/>
                  </a:ext>
                </a:extLst>
              </a:tr>
              <a:tr h="224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RAW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MYEVENT_V1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TYPE_OF_SERVICES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955920"/>
                  </a:ext>
                </a:extLst>
              </a:tr>
              <a:tr h="224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RAW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MYEVENT_V1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VENUES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627157"/>
                  </a:ext>
                </a:extLst>
              </a:tr>
              <a:tr h="224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RAW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MYEVENT_V1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V_OWNER_EVENTS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833609"/>
                  </a:ext>
                </a:extLst>
              </a:tr>
              <a:tr h="224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RAW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MYEVENT_V1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V_VIEW_OWNERS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509027"/>
                  </a:ext>
                </a:extLst>
              </a:tr>
              <a:tr h="224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RAW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MYEVENT_V1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V_VIEW_REQUESTS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584380"/>
                  </a:ext>
                </a:extLst>
              </a:tr>
              <a:tr h="224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RAW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MYEVENT_V1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V_VIEW_REVIEWS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517107"/>
                  </a:ext>
                </a:extLst>
              </a:tr>
              <a:tr h="224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RAW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MYEVENT_V1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V_VIEW_TICKET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194144"/>
                  </a:ext>
                </a:extLst>
              </a:tr>
              <a:tr h="224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RAW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MYEVENT_V1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ZIPCODES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658" marR="4658" marT="4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162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0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Dimensions and fact tables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IST 722 DATA WAREHOUSING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2A16FCC-E8BD-DC29-2EA7-99C9FA68F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541981"/>
              </p:ext>
            </p:extLst>
          </p:nvPr>
        </p:nvGraphicFramePr>
        <p:xfrm>
          <a:off x="838200" y="2136211"/>
          <a:ext cx="10515602" cy="3695250"/>
        </p:xfrm>
        <a:graphic>
          <a:graphicData uri="http://schemas.openxmlformats.org/drawingml/2006/table">
            <a:tbl>
              <a:tblPr firstRow="1" bandRow="1"/>
              <a:tblGrid>
                <a:gridCol w="2067422">
                  <a:extLst>
                    <a:ext uri="{9D8B030D-6E8A-4147-A177-3AD203B41FA5}">
                      <a16:colId xmlns:a16="http://schemas.microsoft.com/office/drawing/2014/main" val="294939507"/>
                    </a:ext>
                  </a:extLst>
                </a:gridCol>
                <a:gridCol w="3472779">
                  <a:extLst>
                    <a:ext uri="{9D8B030D-6E8A-4147-A177-3AD203B41FA5}">
                      <a16:colId xmlns:a16="http://schemas.microsoft.com/office/drawing/2014/main" val="2385579731"/>
                    </a:ext>
                  </a:extLst>
                </a:gridCol>
                <a:gridCol w="3266792">
                  <a:extLst>
                    <a:ext uri="{9D8B030D-6E8A-4147-A177-3AD203B41FA5}">
                      <a16:colId xmlns:a16="http://schemas.microsoft.com/office/drawing/2014/main" val="2662704312"/>
                    </a:ext>
                  </a:extLst>
                </a:gridCol>
                <a:gridCol w="1708609">
                  <a:extLst>
                    <a:ext uri="{9D8B030D-6E8A-4147-A177-3AD203B41FA5}">
                      <a16:colId xmlns:a16="http://schemas.microsoft.com/office/drawing/2014/main" val="4286330001"/>
                    </a:ext>
                  </a:extLst>
                </a:gridCol>
              </a:tblGrid>
              <a:tr h="369525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TABLE_CATALOG</a:t>
                      </a:r>
                    </a:p>
                  </a:txBody>
                  <a:tcPr marL="13415" marR="13415" marT="134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TABLE_SCHEMA</a:t>
                      </a:r>
                    </a:p>
                  </a:txBody>
                  <a:tcPr marL="13415" marR="13415" marT="134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TABLE_NAME</a:t>
                      </a:r>
                    </a:p>
                  </a:txBody>
                  <a:tcPr marL="13415" marR="13415" marT="134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ROW_COUNT</a:t>
                      </a:r>
                    </a:p>
                  </a:txBody>
                  <a:tcPr marL="13415" marR="13415" marT="134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650134"/>
                  </a:ext>
                </a:extLst>
              </a:tr>
              <a:tr h="369525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ANALYTICS</a:t>
                      </a:r>
                    </a:p>
                  </a:txBody>
                  <a:tcPr marL="13415" marR="13415" marT="134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DBT_NRATTAN_MYEVENT_V1</a:t>
                      </a:r>
                    </a:p>
                  </a:txBody>
                  <a:tcPr marL="13415" marR="13415" marT="134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DIM_CUSTOMER</a:t>
                      </a:r>
                    </a:p>
                  </a:txBody>
                  <a:tcPr marL="13415" marR="13415" marT="134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3415" marR="13415" marT="134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43046"/>
                  </a:ext>
                </a:extLst>
              </a:tr>
              <a:tr h="369525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ANALYTICS</a:t>
                      </a:r>
                    </a:p>
                  </a:txBody>
                  <a:tcPr marL="13415" marR="13415" marT="134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DBT_NRATTAN_MYEVENT_V1</a:t>
                      </a:r>
                    </a:p>
                  </a:txBody>
                  <a:tcPr marL="13415" marR="13415" marT="134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DIM_DATE</a:t>
                      </a:r>
                    </a:p>
                  </a:txBody>
                  <a:tcPr marL="13415" marR="13415" marT="134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10950</a:t>
                      </a:r>
                    </a:p>
                  </a:txBody>
                  <a:tcPr marL="13415" marR="13415" marT="134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090540"/>
                  </a:ext>
                </a:extLst>
              </a:tr>
              <a:tr h="369525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ANALYTICS</a:t>
                      </a:r>
                    </a:p>
                  </a:txBody>
                  <a:tcPr marL="13415" marR="13415" marT="134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DBT_NRATTAN_MYEVENT_V1</a:t>
                      </a:r>
                    </a:p>
                  </a:txBody>
                  <a:tcPr marL="13415" marR="13415" marT="134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DIM_EVENT</a:t>
                      </a:r>
                    </a:p>
                  </a:txBody>
                  <a:tcPr marL="13415" marR="13415" marT="134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415" marR="13415" marT="134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179624"/>
                  </a:ext>
                </a:extLst>
              </a:tr>
              <a:tr h="369525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ANALYTICS</a:t>
                      </a:r>
                    </a:p>
                  </a:txBody>
                  <a:tcPr marL="13415" marR="13415" marT="134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DBT_NRATTAN_MYEVENT_V1</a:t>
                      </a:r>
                    </a:p>
                  </a:txBody>
                  <a:tcPr marL="13415" marR="13415" marT="134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DIM_REQUEST</a:t>
                      </a:r>
                    </a:p>
                  </a:txBody>
                  <a:tcPr marL="13415" marR="13415" marT="134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3415" marR="13415" marT="134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719720"/>
                  </a:ext>
                </a:extLst>
              </a:tr>
              <a:tr h="369525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ANALYTICS</a:t>
                      </a:r>
                    </a:p>
                  </a:txBody>
                  <a:tcPr marL="13415" marR="13415" marT="134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DBT_NRATTAN_MYEVENT_V1</a:t>
                      </a:r>
                    </a:p>
                  </a:txBody>
                  <a:tcPr marL="13415" marR="13415" marT="134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DIM_REVIEW</a:t>
                      </a:r>
                    </a:p>
                  </a:txBody>
                  <a:tcPr marL="13415" marR="13415" marT="134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415" marR="13415" marT="134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4437116"/>
                  </a:ext>
                </a:extLst>
              </a:tr>
              <a:tr h="369525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ANALYTICS</a:t>
                      </a:r>
                    </a:p>
                  </a:txBody>
                  <a:tcPr marL="13415" marR="13415" marT="134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DBT_NRATTAN_MYEVENT_V1</a:t>
                      </a:r>
                    </a:p>
                  </a:txBody>
                  <a:tcPr marL="13415" marR="13415" marT="134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DIM_VENUE</a:t>
                      </a:r>
                    </a:p>
                  </a:txBody>
                  <a:tcPr marL="13415" marR="13415" marT="134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3415" marR="13415" marT="134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817979"/>
                  </a:ext>
                </a:extLst>
              </a:tr>
              <a:tr h="369525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ANALYTICS</a:t>
                      </a:r>
                    </a:p>
                  </a:txBody>
                  <a:tcPr marL="13415" marR="13415" marT="134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DBT_NRATTAN_MYEVENT_V1</a:t>
                      </a:r>
                    </a:p>
                  </a:txBody>
                  <a:tcPr marL="13415" marR="13415" marT="134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FACT_EVENT_TICKET_SALES</a:t>
                      </a:r>
                    </a:p>
                  </a:txBody>
                  <a:tcPr marL="13415" marR="13415" marT="134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415" marR="13415" marT="134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3667769"/>
                  </a:ext>
                </a:extLst>
              </a:tr>
              <a:tr h="369525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ANALYTICS</a:t>
                      </a:r>
                    </a:p>
                  </a:txBody>
                  <a:tcPr marL="13415" marR="13415" marT="134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DBT_NRATTAN_MYEVENT_V1</a:t>
                      </a:r>
                    </a:p>
                  </a:txBody>
                  <a:tcPr marL="13415" marR="13415" marT="134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FACT_POPULAR_CITIES</a:t>
                      </a:r>
                    </a:p>
                  </a:txBody>
                  <a:tcPr marL="13415" marR="13415" marT="134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415" marR="13415" marT="134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531328"/>
                  </a:ext>
                </a:extLst>
              </a:tr>
              <a:tr h="369525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ANALYTICS</a:t>
                      </a:r>
                    </a:p>
                  </a:txBody>
                  <a:tcPr marL="13415" marR="13415" marT="134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DBT_NRATTAN_MYEVENT_V1</a:t>
                      </a:r>
                    </a:p>
                  </a:txBody>
                  <a:tcPr marL="13415" marR="13415" marT="134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FACT_REQUEST_APPROVAL</a:t>
                      </a:r>
                    </a:p>
                  </a:txBody>
                  <a:tcPr marL="13415" marR="13415" marT="134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415" marR="13415" marT="134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717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27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Identified business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the Bus Matrix and Dimensional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ELT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Built the Data Warehouse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IST 722 DATA WAREHOUSING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d470fa4-956a-4ad4-b915-5347e2cc1ab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012B64ECF32D47B707B34CE8F91B68" ma:contentTypeVersion="7" ma:contentTypeDescription="Create a new document." ma:contentTypeScope="" ma:versionID="f96858685df543e9ca6ba6a1666ca20e">
  <xsd:schema xmlns:xsd="http://www.w3.org/2001/XMLSchema" xmlns:xs="http://www.w3.org/2001/XMLSchema" xmlns:p="http://schemas.microsoft.com/office/2006/metadata/properties" xmlns:ns3="6d470fa4-956a-4ad4-b915-5347e2cc1ab2" xmlns:ns4="be5ce6ac-f0bf-46b3-9ee7-bfdafac11785" targetNamespace="http://schemas.microsoft.com/office/2006/metadata/properties" ma:root="true" ma:fieldsID="f229bc20c28c05bf102d16f59db2a297" ns3:_="" ns4:_="">
    <xsd:import namespace="6d470fa4-956a-4ad4-b915-5347e2cc1ab2"/>
    <xsd:import namespace="be5ce6ac-f0bf-46b3-9ee7-bfdafac1178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70fa4-956a-4ad4-b915-5347e2cc1a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5ce6ac-f0bf-46b3-9ee7-bfdafac1178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C7F809-A434-4A8D-A127-1C50C2DB3890}">
  <ds:schemaRefs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be5ce6ac-f0bf-46b3-9ee7-bfdafac11785"/>
    <ds:schemaRef ds:uri="6d470fa4-956a-4ad4-b915-5347e2cc1ab2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38C9FC3-5EE8-400F-AD58-916CA59ACC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470fa4-956a-4ad4-b915-5347e2cc1ab2"/>
    <ds:schemaRef ds:uri="be5ce6ac-f0bf-46b3-9ee7-bfdafac117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{9ADA3AD5-9B66-4C9E-A20E-83D9908D3812}tf67328976_win32</Template>
  <TotalTime>62</TotalTime>
  <Words>611</Words>
  <Application>Microsoft Office PowerPoint</Application>
  <PresentationFormat>Widescreen</PresentationFormat>
  <Paragraphs>226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Office Theme</vt:lpstr>
      <vt:lpstr>IST 722 EVENT MANAGEMENT</vt:lpstr>
      <vt:lpstr>TEAM</vt:lpstr>
      <vt:lpstr>goals</vt:lpstr>
      <vt:lpstr>OVERVIEW OF BUSINESS PROCESSES</vt:lpstr>
      <vt:lpstr>BUS MATRIX</vt:lpstr>
      <vt:lpstr>DIMENSIONAL MODEL</vt:lpstr>
      <vt:lpstr>Raw data</vt:lpstr>
      <vt:lpstr>Dimensions and fact tables</vt:lpstr>
      <vt:lpstr>SUMMARY</vt:lpstr>
      <vt:lpstr>WHAT WE COULD HAVE DONE WITH MORE TIME</vt:lpstr>
      <vt:lpstr>Recorded demo of data warehouse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722 EVENT MANAGEMENT</dc:title>
  <dc:creator>nakul rattan</dc:creator>
  <cp:lastModifiedBy>Immanuel Odarteifio</cp:lastModifiedBy>
  <cp:revision>3</cp:revision>
  <dcterms:created xsi:type="dcterms:W3CDTF">2023-12-18T15:18:08Z</dcterms:created>
  <dcterms:modified xsi:type="dcterms:W3CDTF">2023-12-19T16:28:10Z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0x010100EA012B64ECF32D47B707B34CE8F91B68</vt:lpwstr>
  </property>
  <property fmtid="{D5CDD505-2E9C-101B-9397-08002B2CF9AE}" pid="3" name="MediaServiceImageTags">
    <vt:lpwstr/>
  </property>
</Properties>
</file>