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72" r:id="rId4"/>
    <p:sldId id="271" r:id="rId5"/>
    <p:sldId id="273" r:id="rId6"/>
    <p:sldId id="258" r:id="rId7"/>
    <p:sldId id="259" r:id="rId8"/>
    <p:sldId id="262" r:id="rId9"/>
    <p:sldId id="261" r:id="rId10"/>
    <p:sldId id="263" r:id="rId11"/>
    <p:sldId id="265" r:id="rId12"/>
    <p:sldId id="264" r:id="rId13"/>
    <p:sldId id="266" r:id="rId14"/>
    <p:sldId id="269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 昭然" initials="王" lastIdx="3" clrIdx="0">
    <p:extLst>
      <p:ext uri="{19B8F6BF-5375-455C-9EA6-DF929625EA0E}">
        <p15:presenceInfo xmlns:p15="http://schemas.microsoft.com/office/powerpoint/2012/main" userId="bf20e0ee6c7d75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7F06D-F8D1-4D4A-BF43-DFBBD2EBB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63966"/>
            <a:ext cx="7766936" cy="1646302"/>
          </a:xfrm>
        </p:spPr>
        <p:txBody>
          <a:bodyPr/>
          <a:lstStyle/>
          <a:p>
            <a:pPr algn="ctr"/>
            <a:r>
              <a:rPr lang="en-US" altLang="zh-CN" dirty="0"/>
              <a:t>Project Description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980AB3-2CC5-4E80-87CE-15E0E584C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029086"/>
            <a:ext cx="7964104" cy="3037864"/>
          </a:xfrm>
        </p:spPr>
        <p:txBody>
          <a:bodyPr>
            <a:normAutofit fontScale="92500" lnSpcReduction="10000"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objective of this project is to perform data analysis on the data collected with the mobile App </a:t>
            </a:r>
            <a:r>
              <a:rPr lang="en-US" altLang="zh-C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YoUnicam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zh-CN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en-US" altLang="zh-CN" b="0" dirty="0">
                <a:effectLst/>
              </a:rPr>
            </a:b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analysis must consider the information available from the APP dataset to train a machine learning model to be used for feedback to the final users. For example, student can implement one of the two features: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altLang="zh-CN" b="0" dirty="0">
              <a:effectLst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Estimate </a:t>
            </a:r>
            <a:r>
              <a:rPr lang="en-US" altLang="zh-CN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the number of people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expected in a department given </a:t>
            </a:r>
            <a:r>
              <a:rPr lang="en-US" altLang="zh-CN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an input day time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Estimate </a:t>
            </a:r>
            <a:r>
              <a:rPr lang="en-US" altLang="zh-CN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the number of reservations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expected in library given </a:t>
            </a:r>
            <a:r>
              <a:rPr lang="en-US" altLang="zh-CN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an input day time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altLang="zh-CN" b="0" dirty="0">
              <a:effectLst/>
            </a:endParaRPr>
          </a:p>
          <a:p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41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935EC-AC52-4B92-B7C4-CB86DF54A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Selection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D35A6-06DC-48CE-B23F-24A91F0FD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3700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pyspark.ml.feature</a:t>
            </a:r>
            <a:r>
              <a:rPr lang="en-US" altLang="zh-CN" dirty="0"/>
              <a:t> import </a:t>
            </a:r>
            <a:r>
              <a:rPr lang="en-US" altLang="zh-CN" dirty="0" err="1"/>
              <a:t>VectorAssembler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assembler= </a:t>
            </a:r>
            <a:r>
              <a:rPr lang="en-US" altLang="zh-CN" dirty="0" err="1"/>
              <a:t>VectorAssembler</a:t>
            </a:r>
            <a:r>
              <a:rPr lang="en-US" altLang="zh-CN" dirty="0"/>
              <a:t>(</a:t>
            </a:r>
            <a:r>
              <a:rPr lang="en-US" altLang="zh-CN" dirty="0" err="1"/>
              <a:t>inputCols</a:t>
            </a:r>
            <a:r>
              <a:rPr lang="en-US" altLang="zh-CN" dirty="0"/>
              <a:t>=[</a:t>
            </a:r>
            <a:r>
              <a:rPr lang="en-US" altLang="zh-CN" dirty="0">
                <a:solidFill>
                  <a:srgbClr val="FF0000"/>
                </a:solidFill>
              </a:rPr>
              <a:t>'</a:t>
            </a:r>
            <a:r>
              <a:rPr lang="en-US" altLang="zh-CN" dirty="0" err="1">
                <a:solidFill>
                  <a:srgbClr val="FF0000"/>
                </a:solidFill>
              </a:rPr>
              <a:t>poloDes</a:t>
            </a:r>
            <a:r>
              <a:rPr lang="en-US" altLang="zh-CN" dirty="0">
                <a:solidFill>
                  <a:srgbClr val="FF0000"/>
                </a:solidFill>
              </a:rPr>
              <a:t>'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'</a:t>
            </a:r>
            <a:r>
              <a:rPr lang="en-US" altLang="zh-CN" dirty="0" err="1">
                <a:solidFill>
                  <a:srgbClr val="FF0000"/>
                </a:solidFill>
              </a:rPr>
              <a:t>aulaDes</a:t>
            </a:r>
            <a:r>
              <a:rPr lang="en-US" altLang="zh-CN" dirty="0">
                <a:solidFill>
                  <a:srgbClr val="FF0000"/>
                </a:solidFill>
              </a:rPr>
              <a:t>'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'</a:t>
            </a:r>
            <a:r>
              <a:rPr lang="en-US" altLang="zh-CN" dirty="0" err="1">
                <a:solidFill>
                  <a:srgbClr val="FF0000"/>
                </a:solidFill>
              </a:rPr>
              <a:t>capienza</a:t>
            </a:r>
            <a:r>
              <a:rPr lang="en-US" altLang="zh-CN" dirty="0">
                <a:solidFill>
                  <a:srgbClr val="FF0000"/>
                </a:solidFill>
              </a:rPr>
              <a:t>'</a:t>
            </a:r>
            <a:r>
              <a:rPr lang="en-US" altLang="zh-CN" dirty="0"/>
              <a:t>],</a:t>
            </a:r>
            <a:r>
              <a:rPr lang="en-US" altLang="zh-CN" dirty="0" err="1"/>
              <a:t>outputCol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FF0000"/>
                </a:solidFill>
              </a:rPr>
              <a:t>'features'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 err="1"/>
              <a:t>output_data</a:t>
            </a:r>
            <a:r>
              <a:rPr lang="en-US" altLang="zh-CN" dirty="0"/>
              <a:t>= </a:t>
            </a:r>
            <a:r>
              <a:rPr lang="en-US" altLang="zh-CN" dirty="0" err="1"/>
              <a:t>assembler.transform</a:t>
            </a:r>
            <a:r>
              <a:rPr lang="en-US" altLang="zh-CN" dirty="0"/>
              <a:t>(df)</a:t>
            </a:r>
          </a:p>
          <a:p>
            <a:pPr marL="0" indent="0">
              <a:buNone/>
            </a:pPr>
            <a:r>
              <a:rPr lang="en-US" altLang="zh-CN" dirty="0" err="1"/>
              <a:t>output_data.show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167423-C751-46F7-87BC-7047C2711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33700"/>
            <a:ext cx="68103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4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11B50-B623-421C-BC07-DDFECEED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Regression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71AB9-F46A-4AB2-AB3D-24FBBBE96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58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Y = A · x + b</a:t>
            </a:r>
          </a:p>
          <a:p>
            <a:pPr marL="0" indent="0">
              <a:buNone/>
            </a:pPr>
            <a:r>
              <a:rPr lang="en-US" altLang="zh-CN" dirty="0"/>
              <a:t>A = [a1,a2,…,an] depends on the dimensions</a:t>
            </a:r>
          </a:p>
          <a:p>
            <a:pPr marL="0" indent="0">
              <a:buNone/>
            </a:pPr>
            <a:r>
              <a:rPr lang="en-US" altLang="zh-CN" dirty="0"/>
              <a:t>x = [x1,x2,…,</a:t>
            </a:r>
            <a:r>
              <a:rPr lang="en-US" altLang="zh-CN" dirty="0" err="1"/>
              <a:t>xn</a:t>
            </a:r>
            <a:r>
              <a:rPr lang="en-US" altLang="zh-CN" dirty="0"/>
              <a:t>] depends on the dimensions</a:t>
            </a:r>
          </a:p>
          <a:p>
            <a:pPr marL="0" indent="0">
              <a:buNone/>
            </a:pPr>
            <a:r>
              <a:rPr lang="en-US" altLang="zh-CN" dirty="0"/>
              <a:t>Our dataset feature dimension is 3(</a:t>
            </a:r>
            <a:r>
              <a:rPr lang="en-US" altLang="zh-CN" dirty="0">
                <a:solidFill>
                  <a:srgbClr val="FF0000"/>
                </a:solidFill>
              </a:rPr>
              <a:t>'</a:t>
            </a:r>
            <a:r>
              <a:rPr lang="en-US" altLang="zh-CN" dirty="0" err="1">
                <a:solidFill>
                  <a:srgbClr val="FF0000"/>
                </a:solidFill>
              </a:rPr>
              <a:t>poloDes</a:t>
            </a:r>
            <a:r>
              <a:rPr lang="en-US" altLang="zh-CN" dirty="0">
                <a:solidFill>
                  <a:srgbClr val="FF0000"/>
                </a:solidFill>
              </a:rPr>
              <a:t>'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'</a:t>
            </a:r>
            <a:r>
              <a:rPr lang="en-US" altLang="zh-CN" dirty="0" err="1">
                <a:solidFill>
                  <a:srgbClr val="FF0000"/>
                </a:solidFill>
              </a:rPr>
              <a:t>aulaDes</a:t>
            </a:r>
            <a:r>
              <a:rPr lang="en-US" altLang="zh-CN" dirty="0">
                <a:solidFill>
                  <a:srgbClr val="FF0000"/>
                </a:solidFill>
              </a:rPr>
              <a:t>'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'</a:t>
            </a:r>
            <a:r>
              <a:rPr lang="en-US" altLang="zh-CN" dirty="0" err="1">
                <a:solidFill>
                  <a:srgbClr val="FF0000"/>
                </a:solidFill>
              </a:rPr>
              <a:t>capienza</a:t>
            </a:r>
            <a:r>
              <a:rPr lang="en-US" altLang="zh-CN" dirty="0">
                <a:solidFill>
                  <a:srgbClr val="FF0000"/>
                </a:solidFill>
              </a:rPr>
              <a:t>’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x = [</a:t>
            </a:r>
            <a:r>
              <a:rPr lang="en-US" altLang="zh-CN" dirty="0">
                <a:solidFill>
                  <a:srgbClr val="FF0000"/>
                </a:solidFill>
              </a:rPr>
              <a:t>'</a:t>
            </a:r>
            <a:r>
              <a:rPr lang="en-US" altLang="zh-CN" dirty="0" err="1">
                <a:solidFill>
                  <a:srgbClr val="FF0000"/>
                </a:solidFill>
              </a:rPr>
              <a:t>poloDes</a:t>
            </a:r>
            <a:r>
              <a:rPr lang="en-US" altLang="zh-CN" dirty="0">
                <a:solidFill>
                  <a:srgbClr val="FF0000"/>
                </a:solidFill>
              </a:rPr>
              <a:t>'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'</a:t>
            </a:r>
            <a:r>
              <a:rPr lang="en-US" altLang="zh-CN" dirty="0" err="1">
                <a:solidFill>
                  <a:srgbClr val="FF0000"/>
                </a:solidFill>
              </a:rPr>
              <a:t>aulaDes</a:t>
            </a:r>
            <a:r>
              <a:rPr lang="en-US" altLang="zh-CN" dirty="0">
                <a:solidFill>
                  <a:srgbClr val="FF0000"/>
                </a:solidFill>
              </a:rPr>
              <a:t>'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'</a:t>
            </a:r>
            <a:r>
              <a:rPr lang="en-US" altLang="zh-CN" dirty="0" err="1">
                <a:solidFill>
                  <a:srgbClr val="FF0000"/>
                </a:solidFill>
              </a:rPr>
              <a:t>capienza</a:t>
            </a:r>
            <a:r>
              <a:rPr lang="en-US" altLang="zh-CN" dirty="0">
                <a:solidFill>
                  <a:srgbClr val="FF0000"/>
                </a:solidFill>
              </a:rPr>
              <a:t>’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Y = [</a:t>
            </a:r>
            <a:r>
              <a:rPr lang="en-US" altLang="zh-CN" dirty="0">
                <a:solidFill>
                  <a:srgbClr val="FF0000"/>
                </a:solidFill>
              </a:rPr>
              <a:t>'bookings’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Y = a1 * x1 + a2 * x2 + a3 * x3 + b</a:t>
            </a:r>
          </a:p>
          <a:p>
            <a:pPr marL="0" indent="0">
              <a:buNone/>
            </a:pPr>
            <a:r>
              <a:rPr lang="en-US" altLang="zh-CN" dirty="0"/>
              <a:t>The goal is training to obtain A and b </a:t>
            </a:r>
          </a:p>
        </p:txBody>
      </p:sp>
    </p:spTree>
    <p:extLst>
      <p:ext uri="{BB962C8B-B14F-4D97-AF65-F5344CB8AC3E}">
        <p14:creationId xmlns:p14="http://schemas.microsoft.com/office/powerpoint/2010/main" val="3832209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11B50-B623-421C-BC07-DDFECEED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Achieved Results (Linear Regression)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71AB9-F46A-4AB2-AB3D-24FBBBE96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10513580" cy="51643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Train</a:t>
            </a:r>
          </a:p>
          <a:p>
            <a:pPr marL="0" indent="0">
              <a:buNone/>
            </a:pPr>
            <a:r>
              <a:rPr lang="en-US" altLang="zh-CN" dirty="0" err="1"/>
              <a:t>final_data</a:t>
            </a:r>
            <a:r>
              <a:rPr lang="en-US" altLang="zh-CN" dirty="0"/>
              <a:t> = </a:t>
            </a:r>
            <a:r>
              <a:rPr lang="en-US" altLang="zh-CN" dirty="0" err="1"/>
              <a:t>output_data.select</a:t>
            </a:r>
            <a:r>
              <a:rPr lang="en-US" altLang="zh-CN" dirty="0"/>
              <a:t>('</a:t>
            </a:r>
            <a:r>
              <a:rPr lang="en-US" altLang="zh-CN" dirty="0" err="1"/>
              <a:t>features','bookings</a:t>
            </a:r>
            <a:r>
              <a:rPr lang="en-US" altLang="zh-CN" dirty="0"/>
              <a:t>')</a:t>
            </a:r>
          </a:p>
          <a:p>
            <a:pPr marL="0" indent="0">
              <a:buNone/>
            </a:pPr>
            <a:r>
              <a:rPr lang="en-US" altLang="zh-CN" dirty="0"/>
              <a:t>train , test = </a:t>
            </a:r>
            <a:r>
              <a:rPr lang="en-US" altLang="zh-CN" dirty="0" err="1"/>
              <a:t>final_data.randomSplit</a:t>
            </a:r>
            <a:r>
              <a:rPr lang="en-US" altLang="zh-CN" dirty="0"/>
              <a:t>([0.7,0.3])</a:t>
            </a:r>
          </a:p>
          <a:p>
            <a:pPr marL="0" indent="0">
              <a:buNone/>
            </a:pPr>
            <a:r>
              <a:rPr lang="en-US" altLang="zh-CN" dirty="0"/>
              <a:t>models = </a:t>
            </a:r>
            <a:r>
              <a:rPr lang="en-US" altLang="zh-CN" dirty="0" err="1"/>
              <a:t>LinearRegression</a:t>
            </a:r>
            <a:r>
              <a:rPr lang="en-US" altLang="zh-CN" dirty="0"/>
              <a:t>(</a:t>
            </a:r>
            <a:r>
              <a:rPr lang="en-US" altLang="zh-CN" dirty="0" err="1"/>
              <a:t>featuresCol</a:t>
            </a:r>
            <a:r>
              <a:rPr lang="en-US" altLang="zh-CN" dirty="0"/>
              <a:t>='features',</a:t>
            </a:r>
            <a:r>
              <a:rPr lang="en-US" altLang="zh-CN" dirty="0" err="1"/>
              <a:t>labelCol</a:t>
            </a:r>
            <a:r>
              <a:rPr lang="en-US" altLang="zh-CN" dirty="0"/>
              <a:t>='bookings')</a:t>
            </a:r>
          </a:p>
          <a:p>
            <a:pPr marL="0" indent="0">
              <a:buNone/>
            </a:pPr>
            <a:r>
              <a:rPr lang="en-US" altLang="zh-CN" dirty="0"/>
              <a:t>model= </a:t>
            </a:r>
            <a:r>
              <a:rPr lang="en-US" altLang="zh-CN" dirty="0" err="1"/>
              <a:t>models.fit</a:t>
            </a:r>
            <a:r>
              <a:rPr lang="en-US" altLang="zh-CN" dirty="0"/>
              <a:t>(train)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Summary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print('coefficients:',</a:t>
            </a:r>
            <a:r>
              <a:rPr lang="en-US" altLang="zh-CN" dirty="0" err="1">
                <a:solidFill>
                  <a:schemeClr val="tx1"/>
                </a:solidFill>
              </a:rPr>
              <a:t>model.coefficients</a:t>
            </a:r>
            <a:r>
              <a:rPr lang="en-US" altLang="zh-CN" dirty="0">
                <a:solidFill>
                  <a:schemeClr val="tx1"/>
                </a:solidFill>
              </a:rPr>
              <a:t>) </a:t>
            </a:r>
            <a:r>
              <a:rPr lang="en-US" altLang="zh-CN" dirty="0">
                <a:solidFill>
                  <a:srgbClr val="FF0000"/>
                </a:solidFill>
              </a:rPr>
              <a:t>coefficients: [0.617857248242524,0.3873817029213937,1.8221422526175588]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print('intercept:',</a:t>
            </a:r>
            <a:r>
              <a:rPr lang="en-US" altLang="zh-CN" dirty="0" err="1">
                <a:solidFill>
                  <a:schemeClr val="tx1"/>
                </a:solidFill>
              </a:rPr>
              <a:t>model.intercept</a:t>
            </a:r>
            <a:r>
              <a:rPr lang="en-US" altLang="zh-CN" dirty="0">
                <a:solidFill>
                  <a:schemeClr val="tx1"/>
                </a:solidFill>
              </a:rPr>
              <a:t>) </a:t>
            </a:r>
            <a:r>
              <a:rPr lang="en-US" altLang="zh-CN" dirty="0">
                <a:solidFill>
                  <a:srgbClr val="FF0000"/>
                </a:solidFill>
              </a:rPr>
              <a:t>intercept: -60.71502307990856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summary=</a:t>
            </a:r>
            <a:r>
              <a:rPr lang="en-US" altLang="zh-CN" dirty="0" err="1">
                <a:solidFill>
                  <a:schemeClr val="tx1"/>
                </a:solidFill>
              </a:rPr>
              <a:t>model.summary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print('RMSE',</a:t>
            </a:r>
            <a:r>
              <a:rPr lang="en-US" altLang="zh-CN" dirty="0" err="1">
                <a:solidFill>
                  <a:schemeClr val="tx1"/>
                </a:solidFill>
              </a:rPr>
              <a:t>summary.rootMeanSquaredError</a:t>
            </a:r>
            <a:r>
              <a:rPr lang="en-US" altLang="zh-CN" dirty="0">
                <a:solidFill>
                  <a:schemeClr val="tx1"/>
                </a:solidFill>
              </a:rPr>
              <a:t>) </a:t>
            </a:r>
            <a:r>
              <a:rPr lang="en-US" altLang="zh-CN" dirty="0">
                <a:solidFill>
                  <a:srgbClr val="FF0000"/>
                </a:solidFill>
              </a:rPr>
              <a:t>RMSE 18.556423459913947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print('R2 scrore:',summary.r2) </a:t>
            </a:r>
            <a:r>
              <a:rPr lang="en-US" altLang="zh-CN" dirty="0">
                <a:solidFill>
                  <a:srgbClr val="FF0000"/>
                </a:solidFill>
              </a:rPr>
              <a:t>R2 </a:t>
            </a:r>
            <a:r>
              <a:rPr lang="en-US" altLang="zh-CN" dirty="0" err="1">
                <a:solidFill>
                  <a:srgbClr val="FF0000"/>
                </a:solidFill>
              </a:rPr>
              <a:t>scrore</a:t>
            </a:r>
            <a:r>
              <a:rPr lang="en-US" altLang="zh-CN" dirty="0">
                <a:solidFill>
                  <a:srgbClr val="FF0000"/>
                </a:solidFill>
              </a:rPr>
              <a:t>: 0.6066008550382094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Evaluation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predictions = </a:t>
            </a:r>
            <a:r>
              <a:rPr lang="en-US" altLang="zh-CN" dirty="0" err="1">
                <a:solidFill>
                  <a:schemeClr val="tx1"/>
                </a:solidFill>
              </a:rPr>
              <a:t>model.transform</a:t>
            </a:r>
            <a:r>
              <a:rPr lang="en-US" altLang="zh-CN" dirty="0">
                <a:solidFill>
                  <a:schemeClr val="tx1"/>
                </a:solidFill>
              </a:rPr>
              <a:t>(test)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chemeClr val="tx1"/>
                </a:solidFill>
              </a:rPr>
              <a:t>predictions.show</a:t>
            </a:r>
            <a:r>
              <a:rPr lang="en-US" altLang="zh-CN" dirty="0">
                <a:solidFill>
                  <a:schemeClr val="tx1"/>
                </a:solidFill>
              </a:rPr>
              <a:t>(100)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evaluator= </a:t>
            </a:r>
            <a:r>
              <a:rPr lang="en-US" altLang="zh-CN" dirty="0" err="1">
                <a:solidFill>
                  <a:schemeClr val="tx1"/>
                </a:solidFill>
              </a:rPr>
              <a:t>RegressionEvaluator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predictionCol</a:t>
            </a:r>
            <a:r>
              <a:rPr lang="en-US" altLang="zh-CN" dirty="0">
                <a:solidFill>
                  <a:schemeClr val="tx1"/>
                </a:solidFill>
              </a:rPr>
              <a:t>='prediction',</a:t>
            </a:r>
            <a:r>
              <a:rPr lang="en-US" altLang="zh-CN" dirty="0" err="1">
                <a:solidFill>
                  <a:schemeClr val="tx1"/>
                </a:solidFill>
              </a:rPr>
              <a:t>labelCol</a:t>
            </a:r>
            <a:r>
              <a:rPr lang="en-US" altLang="zh-CN" dirty="0">
                <a:solidFill>
                  <a:schemeClr val="tx1"/>
                </a:solidFill>
              </a:rPr>
              <a:t>='bookings',</a:t>
            </a:r>
            <a:r>
              <a:rPr lang="en-US" altLang="zh-CN" dirty="0" err="1">
                <a:solidFill>
                  <a:schemeClr val="tx1"/>
                </a:solidFill>
              </a:rPr>
              <a:t>metricName</a:t>
            </a:r>
            <a:r>
              <a:rPr lang="en-US" altLang="zh-CN" dirty="0">
                <a:solidFill>
                  <a:schemeClr val="tx1"/>
                </a:solidFill>
              </a:rPr>
              <a:t>='r2')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print('test data r2 value:',</a:t>
            </a:r>
            <a:r>
              <a:rPr lang="en-US" altLang="zh-CN" dirty="0" err="1">
                <a:solidFill>
                  <a:schemeClr val="tx1"/>
                </a:solidFill>
              </a:rPr>
              <a:t>evaluator.evaluate</a:t>
            </a:r>
            <a:r>
              <a:rPr lang="en-US" altLang="zh-CN" dirty="0">
                <a:solidFill>
                  <a:schemeClr val="tx1"/>
                </a:solidFill>
              </a:rPr>
              <a:t>(predictions)) </a:t>
            </a:r>
            <a:r>
              <a:rPr lang="en-US" altLang="zh-CN" dirty="0">
                <a:solidFill>
                  <a:srgbClr val="FF0000"/>
                </a:solidFill>
              </a:rPr>
              <a:t>test data r2 value: 0.6704525136345016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516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24FD4-019C-41D8-9D0B-F20653C2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 By Combination of </a:t>
            </a:r>
            <a:r>
              <a:rPr lang="en-US" altLang="zh-CN" dirty="0" err="1"/>
              <a:t>aula,sede,polo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8E72B5-6B5D-4D49-BA6B-477235A36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80159"/>
            <a:ext cx="10469637" cy="5843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dataset = spark.read.csv('</a:t>
            </a:r>
            <a:r>
              <a:rPr lang="en-US" altLang="zh-CN" dirty="0" err="1"/>
              <a:t>data_csv</a:t>
            </a:r>
            <a:r>
              <a:rPr lang="en-US" altLang="zh-CN" dirty="0"/>
              <a:t>/presences.csv', header=True, </a:t>
            </a:r>
            <a:r>
              <a:rPr lang="en-US" altLang="zh-CN" dirty="0" err="1"/>
              <a:t>inferSchema</a:t>
            </a:r>
            <a:r>
              <a:rPr lang="en-US" altLang="zh-CN" dirty="0"/>
              <a:t>=True)</a:t>
            </a:r>
          </a:p>
          <a:p>
            <a:pPr marL="0" indent="0">
              <a:buNone/>
            </a:pPr>
            <a:r>
              <a:rPr lang="en-US" altLang="zh-CN" dirty="0"/>
              <a:t>dataset = </a:t>
            </a:r>
            <a:r>
              <a:rPr lang="en-US" altLang="zh-CN" dirty="0" err="1"/>
              <a:t>dataset.filter</a:t>
            </a:r>
            <a:r>
              <a:rPr lang="en-US" altLang="zh-CN" dirty="0"/>
              <a:t>(dataset[</a:t>
            </a:r>
            <a:r>
              <a:rPr lang="en-US" altLang="zh-CN" dirty="0">
                <a:solidFill>
                  <a:srgbClr val="FF0000"/>
                </a:solidFill>
              </a:rPr>
              <a:t>'aula'</a:t>
            </a:r>
            <a:r>
              <a:rPr lang="en-US" altLang="zh-CN" dirty="0"/>
              <a:t>] == </a:t>
            </a:r>
            <a:r>
              <a:rPr lang="en-US" altLang="zh-CN" dirty="0">
                <a:solidFill>
                  <a:srgbClr val="FF0000"/>
                </a:solidFill>
              </a:rPr>
              <a:t>'1'</a:t>
            </a:r>
            <a:r>
              <a:rPr lang="en-US" altLang="zh-CN" dirty="0"/>
              <a:t>).filter(dataset[</a:t>
            </a:r>
            <a:r>
              <a:rPr lang="en-US" altLang="zh-CN" dirty="0">
                <a:solidFill>
                  <a:srgbClr val="FF0000"/>
                </a:solidFill>
              </a:rPr>
              <a:t>'</a:t>
            </a:r>
            <a:r>
              <a:rPr lang="en-US" altLang="zh-CN" dirty="0" err="1">
                <a:solidFill>
                  <a:srgbClr val="FF0000"/>
                </a:solidFill>
              </a:rPr>
              <a:t>sede</a:t>
            </a:r>
            <a:r>
              <a:rPr lang="en-US" altLang="zh-CN" dirty="0">
                <a:solidFill>
                  <a:srgbClr val="FF0000"/>
                </a:solidFill>
              </a:rPr>
              <a:t>'</a:t>
            </a:r>
            <a:r>
              <a:rPr lang="en-US" altLang="zh-CN" dirty="0"/>
              <a:t>] == </a:t>
            </a:r>
            <a:r>
              <a:rPr lang="en-US" altLang="zh-CN" dirty="0">
                <a:solidFill>
                  <a:srgbClr val="FF0000"/>
                </a:solidFill>
              </a:rPr>
              <a:t>'1'</a:t>
            </a:r>
            <a:r>
              <a:rPr lang="en-US" altLang="zh-CN" dirty="0"/>
              <a:t>).filter(dataset[</a:t>
            </a:r>
            <a:r>
              <a:rPr lang="en-US" altLang="zh-CN" dirty="0">
                <a:solidFill>
                  <a:srgbClr val="FF0000"/>
                </a:solidFill>
              </a:rPr>
              <a:t>'polo'</a:t>
            </a:r>
            <a:r>
              <a:rPr lang="en-US" altLang="zh-CN" dirty="0"/>
              <a:t>] == </a:t>
            </a:r>
            <a:r>
              <a:rPr lang="en-US" altLang="zh-CN" dirty="0">
                <a:solidFill>
                  <a:srgbClr val="FF0000"/>
                </a:solidFill>
              </a:rPr>
              <a:t>'1'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dataset = </a:t>
            </a:r>
            <a:r>
              <a:rPr lang="en-US" altLang="zh-CN" dirty="0" err="1"/>
              <a:t>dataset.withColumn</a:t>
            </a:r>
            <a:r>
              <a:rPr lang="en-US" altLang="zh-CN" dirty="0"/>
              <a:t>('id', </a:t>
            </a:r>
            <a:r>
              <a:rPr lang="en-US" altLang="zh-CN" dirty="0" err="1"/>
              <a:t>F.monotonically_increasing_id</a:t>
            </a:r>
            <a:r>
              <a:rPr lang="en-US" altLang="zh-CN" dirty="0"/>
              <a:t>())</a:t>
            </a:r>
          </a:p>
          <a:p>
            <a:pPr marL="0" indent="0">
              <a:buNone/>
            </a:pPr>
            <a:r>
              <a:rPr lang="en-US" altLang="zh-CN" dirty="0"/>
              <a:t>dataset = </a:t>
            </a:r>
            <a:r>
              <a:rPr lang="en-US" altLang="zh-CN" dirty="0" err="1"/>
              <a:t>dataset.select</a:t>
            </a:r>
            <a:r>
              <a:rPr lang="en-US" altLang="zh-CN" dirty="0"/>
              <a:t>(</a:t>
            </a:r>
            <a:r>
              <a:rPr lang="en-US" altLang="zh-CN" dirty="0" err="1"/>
              <a:t>F.date_format</a:t>
            </a:r>
            <a:r>
              <a:rPr lang="en-US" altLang="zh-CN" dirty="0"/>
              <a:t>('date', '</a:t>
            </a:r>
            <a:r>
              <a:rPr lang="en-US" altLang="zh-CN" dirty="0" err="1"/>
              <a:t>yyyy</a:t>
            </a:r>
            <a:r>
              <a:rPr lang="en-US" altLang="zh-CN" dirty="0"/>
              <a:t>/MM/dd').alias('date'))</a:t>
            </a:r>
          </a:p>
          <a:p>
            <a:pPr marL="0" indent="0">
              <a:buNone/>
            </a:pPr>
            <a:r>
              <a:rPr lang="en-US" altLang="zh-CN" dirty="0"/>
              <a:t>dataset = </a:t>
            </a:r>
            <a:r>
              <a:rPr lang="en-US" altLang="zh-CN" dirty="0" err="1"/>
              <a:t>dataset.groupBy</a:t>
            </a:r>
            <a:r>
              <a:rPr lang="en-US" altLang="zh-CN" dirty="0"/>
              <a:t>(</a:t>
            </a:r>
            <a:r>
              <a:rPr lang="en-US" altLang="zh-CN" dirty="0" err="1"/>
              <a:t>dataset.date</a:t>
            </a:r>
            <a:r>
              <a:rPr lang="en-US" altLang="zh-CN" dirty="0"/>
              <a:t>).</a:t>
            </a:r>
            <a:r>
              <a:rPr lang="en-US" altLang="zh-CN" dirty="0" err="1"/>
              <a:t>agg</a:t>
            </a:r>
            <a:r>
              <a:rPr lang="en-US" altLang="zh-CN" dirty="0"/>
              <a:t>(</a:t>
            </a:r>
            <a:r>
              <a:rPr lang="en-US" altLang="zh-CN" dirty="0" err="1"/>
              <a:t>F.count</a:t>
            </a:r>
            <a:r>
              <a:rPr lang="en-US" altLang="zh-CN" dirty="0"/>
              <a:t>('date').alias('amount')).sort('date')</a:t>
            </a:r>
          </a:p>
          <a:p>
            <a:pPr marL="0" indent="0">
              <a:buNone/>
            </a:pPr>
            <a:r>
              <a:rPr lang="en-US" altLang="zh-CN" dirty="0" err="1"/>
              <a:t>dataset.toPandas</a:t>
            </a:r>
            <a:r>
              <a:rPr lang="en-US" altLang="zh-CN" dirty="0"/>
              <a:t>().</a:t>
            </a:r>
            <a:r>
              <a:rPr lang="en-US" altLang="zh-CN" dirty="0" err="1"/>
              <a:t>to_csv</a:t>
            </a:r>
            <a:r>
              <a:rPr lang="en-US" altLang="zh-CN" dirty="0"/>
              <a:t>('</a:t>
            </a:r>
            <a:r>
              <a:rPr lang="en-US" altLang="zh-CN" dirty="0" err="1"/>
              <a:t>data_csv</a:t>
            </a:r>
            <a:r>
              <a:rPr lang="en-US" altLang="zh-CN" dirty="0"/>
              <a:t>/presences2.csv')</a:t>
            </a:r>
          </a:p>
          <a:p>
            <a:pPr marL="0" indent="0">
              <a:buNone/>
            </a:pPr>
            <a:r>
              <a:rPr lang="en-US" altLang="zh-CN" dirty="0" err="1"/>
              <a:t>dataset.show</a:t>
            </a:r>
            <a:r>
              <a:rPr lang="en-US" altLang="zh-CN" dirty="0"/>
              <a:t>()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245379D-E054-4206-8191-1A208DD1F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717" y="3346852"/>
            <a:ext cx="2314898" cy="333421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4BEBB35-82A7-4FB3-8573-EC14C43AB78D}"/>
              </a:ext>
            </a:extLst>
          </p:cNvPr>
          <p:cNvSpPr txBox="1"/>
          <p:nvPr/>
        </p:nvSpPr>
        <p:spPr>
          <a:xfrm>
            <a:off x="677332" y="4377512"/>
            <a:ext cx="4854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zh-CN" dirty="0"/>
              <a:t>Time Series                 x = [x1, x2, …, </a:t>
            </a:r>
            <a:r>
              <a:rPr lang="en-US" altLang="zh-CN" dirty="0" err="1"/>
              <a:t>xn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                                  xi = [year-month-day]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y = [v1, v2, …, v3]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734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24FD4-019C-41D8-9D0B-F20653C2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Imputation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8E72B5-6B5D-4D49-BA6B-477235A36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80159"/>
            <a:ext cx="10469637" cy="5843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df = </a:t>
            </a:r>
            <a:r>
              <a:rPr lang="en-US" altLang="zh-CN" dirty="0" err="1"/>
              <a:t>pd.read_csv</a:t>
            </a:r>
            <a:r>
              <a:rPr lang="en-US" altLang="zh-CN" dirty="0"/>
              <a:t>('</a:t>
            </a:r>
            <a:r>
              <a:rPr lang="en-US" altLang="zh-CN" dirty="0" err="1"/>
              <a:t>data_csv</a:t>
            </a:r>
            <a:r>
              <a:rPr lang="en-US" altLang="zh-CN" dirty="0"/>
              <a:t>/presences2.csv')</a:t>
            </a:r>
          </a:p>
          <a:p>
            <a:pPr marL="0" indent="0">
              <a:buNone/>
            </a:pPr>
            <a:r>
              <a:rPr lang="en-US" altLang="zh-CN" dirty="0"/>
              <a:t>df['date'] = </a:t>
            </a:r>
            <a:r>
              <a:rPr lang="en-US" altLang="zh-CN" dirty="0" err="1"/>
              <a:t>pd.to_datetime</a:t>
            </a:r>
            <a:r>
              <a:rPr lang="en-US" altLang="zh-CN" dirty="0"/>
              <a:t>(df['date'])</a:t>
            </a:r>
          </a:p>
          <a:p>
            <a:pPr marL="0" indent="0">
              <a:buNone/>
            </a:pPr>
            <a:r>
              <a:rPr lang="en-US" altLang="zh-CN" dirty="0"/>
              <a:t>grouper = </a:t>
            </a:r>
            <a:r>
              <a:rPr lang="en-US" altLang="zh-CN" dirty="0" err="1"/>
              <a:t>pd.Grouper</a:t>
            </a:r>
            <a:r>
              <a:rPr lang="en-US" altLang="zh-CN" dirty="0"/>
              <a:t>(key='date', </a:t>
            </a:r>
            <a:r>
              <a:rPr lang="en-US" altLang="zh-CN" dirty="0" err="1"/>
              <a:t>freq</a:t>
            </a:r>
            <a:r>
              <a:rPr lang="en-US" altLang="zh-CN" dirty="0"/>
              <a:t>='1D')</a:t>
            </a:r>
          </a:p>
          <a:p>
            <a:pPr marL="0" indent="0">
              <a:buNone/>
            </a:pPr>
            <a:r>
              <a:rPr lang="en-US" altLang="zh-CN" dirty="0"/>
              <a:t>res = </a:t>
            </a:r>
            <a:r>
              <a:rPr lang="en-US" altLang="zh-CN" dirty="0" err="1"/>
              <a:t>df.groupby</a:t>
            </a:r>
            <a:r>
              <a:rPr lang="en-US" altLang="zh-CN" dirty="0"/>
              <a:t>(grouper).first().</a:t>
            </a:r>
            <a:r>
              <a:rPr lang="en-US" altLang="zh-CN" dirty="0" err="1"/>
              <a:t>ffill</a:t>
            </a:r>
            <a:r>
              <a:rPr lang="en-US" altLang="zh-CN" dirty="0"/>
              <a:t>().</a:t>
            </a:r>
            <a:r>
              <a:rPr lang="en-US" altLang="zh-CN" dirty="0" err="1"/>
              <a:t>reset_index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res = </a:t>
            </a:r>
            <a:r>
              <a:rPr lang="en-US" altLang="zh-CN" dirty="0" err="1"/>
              <a:t>res.fillna</a:t>
            </a:r>
            <a:r>
              <a:rPr lang="en-US" altLang="zh-CN" dirty="0"/>
              <a:t>(0).drop(columns=['Unnamed: 0'])</a:t>
            </a:r>
          </a:p>
          <a:p>
            <a:pPr marL="0" indent="0">
              <a:buNone/>
            </a:pPr>
            <a:r>
              <a:rPr lang="en-US" altLang="zh-CN" dirty="0" err="1"/>
              <a:t>res.to_csv</a:t>
            </a:r>
            <a:r>
              <a:rPr lang="en-US" altLang="zh-CN" dirty="0"/>
              <a:t>('</a:t>
            </a:r>
            <a:r>
              <a:rPr lang="en-US" altLang="zh-CN" dirty="0" err="1"/>
              <a:t>data_csv</a:t>
            </a:r>
            <a:r>
              <a:rPr lang="en-US" altLang="zh-CN" dirty="0"/>
              <a:t>/presences3.csv')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731DFC-CD92-408C-9915-0B47F5FDF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593" y="1280159"/>
            <a:ext cx="2581635" cy="39629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32F021E-054C-4939-B2B7-1D2187179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928" y="1270000"/>
            <a:ext cx="2314898" cy="333421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E81378C-DED8-415E-9338-1ED3C3B0219E}"/>
              </a:ext>
            </a:extLst>
          </p:cNvPr>
          <p:cNvSpPr txBox="1"/>
          <p:nvPr/>
        </p:nvSpPr>
        <p:spPr>
          <a:xfrm>
            <a:off x="677332" y="4377512"/>
            <a:ext cx="4854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zh-CN" dirty="0"/>
              <a:t>Time Series                 x = [x1, x2, …, </a:t>
            </a:r>
            <a:r>
              <a:rPr lang="en-US" altLang="zh-CN" dirty="0" err="1"/>
              <a:t>xn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                                  xi = [year-month-day]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y = [v1, v2, …, v3]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958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437DA-D4DA-4AE0-84A3-6C7E85A0E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Achieved Results (Time Series)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F794861-493F-48AF-B69B-ACA09530A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64547"/>
            <a:ext cx="7116816" cy="5693453"/>
          </a:xfrm>
        </p:spPr>
      </p:pic>
    </p:spTree>
    <p:extLst>
      <p:ext uri="{BB962C8B-B14F-4D97-AF65-F5344CB8AC3E}">
        <p14:creationId xmlns:p14="http://schemas.microsoft.com/office/powerpoint/2010/main" val="4270931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EA4E4-0A77-4249-B9E7-0FB77E3E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Future Improvement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60F7786-E3BC-4282-BE85-6D7841242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8000"/>
            <a:ext cx="8596668" cy="4470400"/>
          </a:xfrm>
        </p:spPr>
        <p:txBody>
          <a:bodyPr>
            <a:normAutofit/>
          </a:bodyPr>
          <a:lstStyle/>
          <a:p>
            <a:pPr>
              <a:buFont typeface="Wingdings 3" charset="2"/>
              <a:buAutoNum type="arabicPeriod"/>
            </a:pPr>
            <a:r>
              <a:rPr lang="en-US" altLang="zh-CN" dirty="0"/>
              <a:t>Try more ML regression model such as Decision Tree, Random Forest, …</a:t>
            </a:r>
          </a:p>
          <a:p>
            <a:pPr>
              <a:buAutoNum type="arabicPeriod"/>
            </a:pPr>
            <a:endParaRPr lang="en-US" altLang="zh-CN" dirty="0"/>
          </a:p>
          <a:p>
            <a:pPr>
              <a:buFont typeface="Wingdings 3" charset="2"/>
              <a:buAutoNum type="arabicPeriod"/>
            </a:pPr>
            <a:r>
              <a:rPr lang="en-US" altLang="zh-CN" dirty="0"/>
              <a:t>Use other different imputation methods, moreover try to use some interpolation method from numerical calculation.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844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AF7F9-D615-4A61-AD3F-EB8EE074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Step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05EF6-0993-4D15-9EF3-3072FDDD6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055299"/>
          </a:xfrm>
        </p:spPr>
        <p:txBody>
          <a:bodyPr>
            <a:normAutofit fontScale="92500" lnSpcReduction="10000"/>
          </a:bodyPr>
          <a:lstStyle/>
          <a:p>
            <a:pPr>
              <a:buAutoNum type="arabicPeriod"/>
            </a:pPr>
            <a:r>
              <a:rPr lang="en-US" altLang="zh-CN" dirty="0"/>
              <a:t>Clean Dataset (fill or delete the useless or NULL data)</a:t>
            </a:r>
          </a:p>
          <a:p>
            <a:pPr>
              <a:buAutoNum type="arabicPeriod"/>
            </a:pPr>
            <a:endParaRPr lang="en-US" altLang="zh-CN" dirty="0"/>
          </a:p>
          <a:p>
            <a:pPr>
              <a:buAutoNum type="arabicPeriod"/>
            </a:pPr>
            <a:r>
              <a:rPr lang="en-US" altLang="zh-CN" dirty="0"/>
              <a:t>Transform to the corresponding data format (Linear Regression, Time Series, ...)</a:t>
            </a:r>
          </a:p>
          <a:p>
            <a:pPr>
              <a:buAutoNum type="arabicPeriod"/>
            </a:pPr>
            <a:endParaRPr lang="en-US" altLang="zh-CN" dirty="0"/>
          </a:p>
          <a:p>
            <a:pPr>
              <a:buAutoNum type="arabicPeriod"/>
            </a:pPr>
            <a:r>
              <a:rPr lang="en-US" altLang="zh-CN" dirty="0"/>
              <a:t>Training</a:t>
            </a:r>
          </a:p>
          <a:p>
            <a:pPr>
              <a:buAutoNum type="arabicPeriod"/>
            </a:pPr>
            <a:endParaRPr lang="en-US" altLang="zh-CN" dirty="0"/>
          </a:p>
          <a:p>
            <a:pPr>
              <a:buAutoNum type="arabicPeriod"/>
            </a:pPr>
            <a:r>
              <a:rPr lang="en-US" altLang="zh-CN" dirty="0"/>
              <a:t>Prediction and Evaluation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Linear Regression        x = [x1, x2, …, </a:t>
            </a:r>
            <a:r>
              <a:rPr lang="en-US" altLang="zh-CN" dirty="0" err="1"/>
              <a:t>xn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                                  xi = [feature1, feature2, …, </a:t>
            </a:r>
            <a:r>
              <a:rPr lang="en-US" altLang="zh-CN" dirty="0" err="1"/>
              <a:t>featuren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                                  y = [v1, v2, …, v3]</a:t>
            </a:r>
          </a:p>
          <a:p>
            <a:pPr marL="0" indent="0">
              <a:buNone/>
            </a:pPr>
            <a:r>
              <a:rPr lang="en-US" altLang="zh-CN" dirty="0"/>
              <a:t>Time Series                 x = [x1, x2, …, </a:t>
            </a:r>
            <a:r>
              <a:rPr lang="en-US" altLang="zh-CN" dirty="0" err="1"/>
              <a:t>xn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                                  xi = [year-month-day]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y = [v1, v2, …, v3]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95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B6E8D-C965-4A3D-AB3A-76692C45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 and Clean 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D3400-F9D8-4591-95AB-0FF98637A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759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booking=</a:t>
            </a:r>
            <a:r>
              <a:rPr lang="en-US" altLang="zh-CN" dirty="0" err="1"/>
              <a:t>pd.read_json</a:t>
            </a:r>
            <a:r>
              <a:rPr lang="en-US" altLang="zh-CN" dirty="0"/>
              <a:t>('data/</a:t>
            </a:r>
            <a:r>
              <a:rPr lang="en-US" altLang="zh-CN" dirty="0" err="1"/>
              <a:t>roomBookings.json</a:t>
            </a:r>
            <a:r>
              <a:rPr lang="en-US" altLang="zh-CN" dirty="0"/>
              <a:t>')</a:t>
            </a:r>
          </a:p>
          <a:p>
            <a:pPr marL="0" indent="0">
              <a:buNone/>
            </a:pPr>
            <a:r>
              <a:rPr lang="en-US" altLang="zh-CN" dirty="0"/>
              <a:t>presence=</a:t>
            </a:r>
            <a:r>
              <a:rPr lang="en-US" altLang="zh-CN" dirty="0" err="1"/>
              <a:t>pd.read_json</a:t>
            </a:r>
            <a:r>
              <a:rPr lang="en-US" altLang="zh-CN" dirty="0"/>
              <a:t>('data/</a:t>
            </a:r>
            <a:r>
              <a:rPr lang="en-US" altLang="zh-CN" dirty="0" err="1"/>
              <a:t>presences.json</a:t>
            </a:r>
            <a:r>
              <a:rPr lang="en-US" altLang="zh-CN" dirty="0"/>
              <a:t>')</a:t>
            </a:r>
          </a:p>
          <a:p>
            <a:pPr marL="0" indent="0">
              <a:buNone/>
            </a:pPr>
            <a:r>
              <a:rPr lang="en-US" altLang="zh-CN" dirty="0"/>
              <a:t>rooms=</a:t>
            </a:r>
            <a:r>
              <a:rPr lang="en-US" altLang="zh-CN" dirty="0" err="1"/>
              <a:t>pd.read_json</a:t>
            </a:r>
            <a:r>
              <a:rPr lang="en-US" altLang="zh-CN" dirty="0"/>
              <a:t>('data/</a:t>
            </a:r>
            <a:r>
              <a:rPr lang="en-US" altLang="zh-CN" dirty="0" err="1"/>
              <a:t>rooms.json</a:t>
            </a:r>
            <a:r>
              <a:rPr lang="en-US" altLang="zh-CN" dirty="0"/>
              <a:t>')</a:t>
            </a:r>
          </a:p>
          <a:p>
            <a:pPr marL="0" indent="0">
              <a:buNone/>
            </a:pPr>
            <a:r>
              <a:rPr lang="en-US" altLang="zh-CN" dirty="0" err="1"/>
              <a:t>rs</a:t>
            </a:r>
            <a:r>
              <a:rPr lang="en-US" altLang="zh-CN" dirty="0"/>
              <a:t>=</a:t>
            </a:r>
            <a:r>
              <a:rPr lang="en-US" altLang="zh-CN" dirty="0" err="1"/>
              <a:t>pd.read_json</a:t>
            </a:r>
            <a:r>
              <a:rPr lang="en-US" altLang="zh-CN" dirty="0"/>
              <a:t>('data/</a:t>
            </a:r>
            <a:r>
              <a:rPr lang="en-US" altLang="zh-CN" dirty="0" err="1"/>
              <a:t>roomSchedule.json</a:t>
            </a:r>
            <a:r>
              <a:rPr lang="en-US" altLang="zh-CN" dirty="0"/>
              <a:t>’)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result=</a:t>
            </a:r>
            <a:r>
              <a:rPr lang="en-US" altLang="zh-CN" dirty="0" err="1"/>
              <a:t>pd.concat</a:t>
            </a:r>
            <a:r>
              <a:rPr lang="en-US" altLang="zh-CN" dirty="0"/>
              <a:t>([</a:t>
            </a:r>
            <a:r>
              <a:rPr lang="en-US" altLang="zh-CN" dirty="0" err="1"/>
              <a:t>rs,rooms</a:t>
            </a:r>
            <a:r>
              <a:rPr lang="en-US" altLang="zh-CN" dirty="0"/>
              <a:t>],axis=1).reindex(</a:t>
            </a:r>
            <a:r>
              <a:rPr lang="en-US" altLang="zh-CN" dirty="0" err="1"/>
              <a:t>rs.index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en-US" altLang="zh-CN" dirty="0" err="1"/>
              <a:t>concatinate</a:t>
            </a:r>
            <a:r>
              <a:rPr lang="en-US" altLang="zh-CN" dirty="0"/>
              <a:t> </a:t>
            </a:r>
            <a:r>
              <a:rPr lang="en-US" altLang="zh-CN" dirty="0" err="1"/>
              <a:t>roomschedule</a:t>
            </a:r>
            <a:r>
              <a:rPr lang="en-US" altLang="zh-CN" dirty="0"/>
              <a:t> and rooms , based on the specified axis</a:t>
            </a:r>
          </a:p>
          <a:p>
            <a:pPr marL="0" indent="0">
              <a:buNone/>
            </a:pPr>
            <a:r>
              <a:rPr lang="en-US" altLang="zh-CN" dirty="0"/>
              <a:t># the result is </a:t>
            </a:r>
            <a:r>
              <a:rPr lang="en-US" altLang="zh-CN" dirty="0" err="1"/>
              <a:t>dataframe</a:t>
            </a:r>
            <a:r>
              <a:rPr lang="en-US" altLang="zh-CN" dirty="0"/>
              <a:t> </a:t>
            </a:r>
            <a:r>
              <a:rPr lang="en-US" altLang="zh-CN" dirty="0" err="1"/>
              <a:t>fro</a:t>
            </a:r>
            <a:r>
              <a:rPr lang="en-US" altLang="zh-CN" dirty="0"/>
              <a:t> the </a:t>
            </a:r>
            <a:r>
              <a:rPr lang="en-US" altLang="zh-CN" dirty="0" err="1"/>
              <a:t>roomschedule</a:t>
            </a:r>
            <a:r>
              <a:rPr lang="en-US" altLang="zh-CN" dirty="0"/>
              <a:t> </a:t>
            </a:r>
            <a:r>
              <a:rPr lang="en-US" altLang="zh-CN" dirty="0" err="1"/>
              <a:t>dataframe</a:t>
            </a:r>
            <a:r>
              <a:rPr lang="en-US" altLang="zh-CN" dirty="0"/>
              <a:t> which has extra columns extracted from the corresponding rooms columns </a:t>
            </a:r>
          </a:p>
          <a:p>
            <a:pPr marL="0" indent="0">
              <a:buNone/>
            </a:pPr>
            <a:r>
              <a:rPr lang="en-US" altLang="zh-CN" dirty="0"/>
              <a:t># the we get information such </a:t>
            </a:r>
            <a:r>
              <a:rPr lang="en-US" altLang="zh-CN" dirty="0" err="1"/>
              <a:t>capienza</a:t>
            </a:r>
            <a:r>
              <a:rPr lang="en-US" altLang="zh-CN" dirty="0"/>
              <a:t> from the rooms </a:t>
            </a:r>
            <a:r>
              <a:rPr lang="en-US" altLang="zh-CN" dirty="0" err="1"/>
              <a:t>dataframe</a:t>
            </a:r>
            <a:r>
              <a:rPr lang="en-US" altLang="zh-CN" dirty="0"/>
              <a:t> in order to gain more </a:t>
            </a:r>
            <a:r>
              <a:rPr lang="en-US" altLang="zh-CN" dirty="0" err="1"/>
              <a:t>deatures</a:t>
            </a:r>
            <a:r>
              <a:rPr lang="en-US" altLang="zh-CN" dirty="0"/>
              <a:t> during the feature selection stage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12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B6E8D-C965-4A3D-AB3A-76692C45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 and Clean Data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59DF577-544D-445B-8E84-15773B9AB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715" y="1270000"/>
            <a:ext cx="7389786" cy="530929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4C6BEA5-EB5B-4C96-988C-AE2EE4935B86}"/>
              </a:ext>
            </a:extLst>
          </p:cNvPr>
          <p:cNvSpPr txBox="1"/>
          <p:nvPr/>
        </p:nvSpPr>
        <p:spPr>
          <a:xfrm>
            <a:off x="677334" y="127000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739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B6E8D-C965-4A3D-AB3A-76692C45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 and Clean 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D3400-F9D8-4591-95AB-0FF98637A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res = </a:t>
            </a:r>
            <a:r>
              <a:rPr lang="en-US" altLang="zh-CN" dirty="0" err="1"/>
              <a:t>rs.merge</a:t>
            </a:r>
            <a:r>
              <a:rPr lang="en-US" altLang="zh-CN" dirty="0"/>
              <a:t>(rooms, how='inner', </a:t>
            </a:r>
            <a:r>
              <a:rPr lang="en-US" altLang="zh-CN" dirty="0" err="1"/>
              <a:t>left_on</a:t>
            </a:r>
            <a:r>
              <a:rPr lang="en-US" altLang="zh-CN" dirty="0"/>
              <a:t>=['room'], </a:t>
            </a:r>
            <a:r>
              <a:rPr lang="en-US" altLang="zh-CN" dirty="0" err="1"/>
              <a:t>right_on</a:t>
            </a:r>
            <a:r>
              <a:rPr lang="en-US" altLang="zh-CN" dirty="0"/>
              <a:t>=['_id'])</a:t>
            </a:r>
          </a:p>
          <a:p>
            <a:pPr marL="0" indent="0">
              <a:buNone/>
            </a:pPr>
            <a:r>
              <a:rPr lang="en-US" altLang="zh-CN" dirty="0"/>
              <a:t># this creates an inner join similar to that of SQL, we get data from 2 tables based on a given common column(foreign key)</a:t>
            </a:r>
          </a:p>
          <a:p>
            <a:pPr marL="0" indent="0">
              <a:buNone/>
            </a:pPr>
            <a:r>
              <a:rPr lang="en-US" altLang="zh-CN" dirty="0" err="1"/>
              <a:t>res.to_csv</a:t>
            </a:r>
            <a:r>
              <a:rPr lang="en-US" altLang="zh-CN" dirty="0"/>
              <a:t>('room_booking.csv')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51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B6E8D-C965-4A3D-AB3A-76692C45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 and Clean 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D3400-F9D8-4591-95AB-0FF98637A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data=</a:t>
            </a:r>
            <a:r>
              <a:rPr lang="en-US" altLang="zh-CN" dirty="0" err="1"/>
              <a:t>pd.read_csv</a:t>
            </a:r>
            <a:r>
              <a:rPr lang="en-US" altLang="zh-CN" dirty="0"/>
              <a:t>('room_booking.csv')</a:t>
            </a:r>
          </a:p>
          <a:p>
            <a:pPr marL="0" indent="0">
              <a:buNone/>
            </a:pPr>
            <a:r>
              <a:rPr lang="en-US" altLang="zh-CN" dirty="0"/>
              <a:t>data=</a:t>
            </a:r>
            <a:r>
              <a:rPr lang="en-US" altLang="zh-CN" dirty="0" err="1"/>
              <a:t>data.drop</a:t>
            </a:r>
            <a:r>
              <a:rPr lang="en-US" altLang="zh-CN" dirty="0"/>
              <a:t>(['Unnamed: 0','aulaId'],axis=1)</a:t>
            </a:r>
          </a:p>
          <a:p>
            <a:pPr marL="0" indent="0">
              <a:buNone/>
            </a:pPr>
            <a:r>
              <a:rPr lang="en-US" altLang="zh-CN" dirty="0"/>
              <a:t>df=</a:t>
            </a:r>
            <a:r>
              <a:rPr lang="en-US" altLang="zh-CN" dirty="0" err="1"/>
              <a:t>spark.createDataFrame</a:t>
            </a:r>
            <a:r>
              <a:rPr lang="en-US" altLang="zh-CN" dirty="0"/>
              <a:t>(data)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2BC22E-A9BC-4B8E-99F4-D391276F3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09413"/>
            <a:ext cx="7400925" cy="36766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AB6C75B-E3E9-4543-B676-D2B1E3526C44}"/>
              </a:ext>
            </a:extLst>
          </p:cNvPr>
          <p:cNvSpPr txBox="1"/>
          <p:nvPr/>
        </p:nvSpPr>
        <p:spPr>
          <a:xfrm>
            <a:off x="8198599" y="2779436"/>
            <a:ext cx="39934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</a:t>
            </a:r>
            <a:r>
              <a:rPr lang="en-US" altLang="zh-CN" dirty="0" err="1"/>
              <a:t>df.columns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print(</a:t>
            </a:r>
            <a:r>
              <a:rPr lang="en-US" altLang="zh-CN" dirty="0" err="1"/>
              <a:t>i</a:t>
            </a:r>
            <a:r>
              <a:rPr lang="en-US" altLang="zh-CN" dirty="0"/>
              <a:t>+":",df[df[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isNull</a:t>
            </a:r>
            <a:r>
              <a:rPr lang="en-US" altLang="zh-CN" dirty="0"/>
              <a:t>()].count())</a:t>
            </a:r>
          </a:p>
          <a:p>
            <a:r>
              <a:rPr lang="en-US" altLang="zh-CN" dirty="0"/>
              <a:t>room: 0</a:t>
            </a:r>
          </a:p>
          <a:p>
            <a:r>
              <a:rPr lang="en-US" altLang="zh-CN" dirty="0" err="1"/>
              <a:t>date_x</a:t>
            </a:r>
            <a:r>
              <a:rPr lang="en-US" altLang="zh-CN" dirty="0"/>
              <a:t>: 0</a:t>
            </a:r>
          </a:p>
          <a:p>
            <a:r>
              <a:rPr lang="en-US" altLang="zh-CN" dirty="0" err="1"/>
              <a:t>Sede</a:t>
            </a:r>
            <a:r>
              <a:rPr lang="en-US" altLang="zh-CN" dirty="0"/>
              <a:t>: 0</a:t>
            </a:r>
          </a:p>
          <a:p>
            <a:r>
              <a:rPr lang="en-US" altLang="zh-CN" dirty="0" err="1"/>
              <a:t>aulaDes</a:t>
            </a:r>
            <a:r>
              <a:rPr lang="en-US" altLang="zh-CN" dirty="0"/>
              <a:t>: 0</a:t>
            </a:r>
          </a:p>
          <a:p>
            <a:r>
              <a:rPr lang="en-US" altLang="zh-CN" dirty="0" err="1"/>
              <a:t>capienza</a:t>
            </a:r>
            <a:r>
              <a:rPr lang="en-US" altLang="zh-CN" dirty="0"/>
              <a:t>: 0</a:t>
            </a:r>
          </a:p>
          <a:p>
            <a:r>
              <a:rPr lang="en-US" altLang="zh-CN" dirty="0" err="1"/>
              <a:t>poloDes</a:t>
            </a:r>
            <a:r>
              <a:rPr lang="en-US" altLang="zh-CN" dirty="0"/>
              <a:t>: 0</a:t>
            </a:r>
          </a:p>
          <a:p>
            <a:r>
              <a:rPr lang="en-US" altLang="zh-CN" dirty="0"/>
              <a:t>bookings: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43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46E79-5A3D-4A37-A828-4C27D97C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Insights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6A36F-E3BB-466A-A23A-7357649CF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df.printSchema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root</a:t>
            </a:r>
          </a:p>
          <a:p>
            <a:pPr marL="0" indent="0">
              <a:buNone/>
            </a:pPr>
            <a:r>
              <a:rPr lang="en-US" altLang="zh-CN" dirty="0"/>
              <a:t> |-- room: string (nullable = true)</a:t>
            </a:r>
          </a:p>
          <a:p>
            <a:pPr marL="0" indent="0">
              <a:buNone/>
            </a:pPr>
            <a:r>
              <a:rPr lang="en-US" altLang="zh-CN" dirty="0"/>
              <a:t> |-- </a:t>
            </a:r>
            <a:r>
              <a:rPr lang="en-US" altLang="zh-CN" dirty="0" err="1"/>
              <a:t>date_x</a:t>
            </a:r>
            <a:r>
              <a:rPr lang="en-US" altLang="zh-CN" dirty="0"/>
              <a:t>: string (nullable = true)</a:t>
            </a:r>
          </a:p>
          <a:p>
            <a:pPr marL="0" indent="0">
              <a:buNone/>
            </a:pPr>
            <a:r>
              <a:rPr lang="en-US" altLang="zh-CN" dirty="0"/>
              <a:t> |-- </a:t>
            </a:r>
            <a:r>
              <a:rPr lang="en-US" altLang="zh-CN" dirty="0" err="1"/>
              <a:t>Sede</a:t>
            </a:r>
            <a:r>
              <a:rPr lang="en-US" altLang="zh-CN" dirty="0"/>
              <a:t>: long (nullable = true)</a:t>
            </a:r>
          </a:p>
          <a:p>
            <a:pPr marL="0" indent="0">
              <a:buNone/>
            </a:pPr>
            <a:r>
              <a:rPr lang="en-US" altLang="zh-CN" dirty="0"/>
              <a:t> |-- </a:t>
            </a:r>
            <a:r>
              <a:rPr lang="en-US" altLang="zh-CN" dirty="0" err="1"/>
              <a:t>aulaDes</a:t>
            </a:r>
            <a:r>
              <a:rPr lang="en-US" altLang="zh-CN" dirty="0"/>
              <a:t>: long (nullable = true)</a:t>
            </a:r>
          </a:p>
          <a:p>
            <a:pPr marL="0" indent="0">
              <a:buNone/>
            </a:pPr>
            <a:r>
              <a:rPr lang="en-US" altLang="zh-CN" dirty="0"/>
              <a:t> |-- </a:t>
            </a:r>
            <a:r>
              <a:rPr lang="en-US" altLang="zh-CN" dirty="0" err="1"/>
              <a:t>capienza</a:t>
            </a:r>
            <a:r>
              <a:rPr lang="en-US" altLang="zh-CN" dirty="0"/>
              <a:t>: long (nullable = true)</a:t>
            </a:r>
          </a:p>
          <a:p>
            <a:pPr marL="0" indent="0">
              <a:buNone/>
            </a:pPr>
            <a:r>
              <a:rPr lang="en-US" altLang="zh-CN" dirty="0"/>
              <a:t> |-- </a:t>
            </a:r>
            <a:r>
              <a:rPr lang="en-US" altLang="zh-CN" dirty="0" err="1"/>
              <a:t>poloDes</a:t>
            </a:r>
            <a:r>
              <a:rPr lang="en-US" altLang="zh-CN" dirty="0"/>
              <a:t>: long (nullable = true)</a:t>
            </a:r>
          </a:p>
          <a:p>
            <a:pPr marL="0" indent="0">
              <a:buNone/>
            </a:pPr>
            <a:r>
              <a:rPr lang="en-US" altLang="zh-CN" dirty="0"/>
              <a:t> |-- bookings: long (nullable = true)</a:t>
            </a:r>
          </a:p>
        </p:txBody>
      </p:sp>
    </p:spTree>
    <p:extLst>
      <p:ext uri="{BB962C8B-B14F-4D97-AF65-F5344CB8AC3E}">
        <p14:creationId xmlns:p14="http://schemas.microsoft.com/office/powerpoint/2010/main" val="68714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46E79-5A3D-4A37-A828-4C27D97C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Insights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6A36F-E3BB-466A-A23A-7357649CF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df.describe</a:t>
            </a:r>
            <a:r>
              <a:rPr lang="en-US" altLang="zh-CN" dirty="0"/>
              <a:t>().show()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44E238-A9FE-43DE-B7A6-6AD50D85F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7" y="2500851"/>
            <a:ext cx="99536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26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46E79-5A3D-4A37-A828-4C27D97C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Correlation Matrix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6A36F-E3BB-466A-A23A-7357649CF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data.corr</a:t>
            </a:r>
            <a:r>
              <a:rPr lang="en-US" altLang="zh-CN" dirty="0"/>
              <a:t>()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9FCF2E-292D-4CAB-B353-AE33D081A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68" y="1930400"/>
            <a:ext cx="4229100" cy="16954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787E271-E0DC-469D-9C5E-E46F0FD85655}"/>
              </a:ext>
            </a:extLst>
          </p:cNvPr>
          <p:cNvSpPr txBox="1"/>
          <p:nvPr/>
        </p:nvSpPr>
        <p:spPr>
          <a:xfrm>
            <a:off x="677334" y="3625850"/>
            <a:ext cx="460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sns.heatmap</a:t>
            </a:r>
            <a:r>
              <a:rPr lang="en-US" altLang="zh-CN" dirty="0"/>
              <a:t>(</a:t>
            </a:r>
            <a:r>
              <a:rPr lang="en-US" altLang="zh-CN" dirty="0" err="1"/>
              <a:t>data.corr</a:t>
            </a:r>
            <a:r>
              <a:rPr lang="en-US" altLang="zh-CN" dirty="0"/>
              <a:t>(),</a:t>
            </a:r>
            <a:r>
              <a:rPr lang="en-US" altLang="zh-CN" dirty="0" err="1"/>
              <a:t>annot</a:t>
            </a:r>
            <a:r>
              <a:rPr lang="en-US" altLang="zh-CN" dirty="0"/>
              <a:t>=True)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9C371A-B4EE-42EC-A89A-A9B2265EE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68" y="3995182"/>
            <a:ext cx="38481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6938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455</TotalTime>
  <Words>1207</Words>
  <Application>Microsoft Office PowerPoint</Application>
  <PresentationFormat>宽屏</PresentationFormat>
  <Paragraphs>124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平面</vt:lpstr>
      <vt:lpstr>Project Description</vt:lpstr>
      <vt:lpstr>Implementation Step</vt:lpstr>
      <vt:lpstr>Load and Clean Data</vt:lpstr>
      <vt:lpstr>Load and Clean Data</vt:lpstr>
      <vt:lpstr>Load and Clean Data</vt:lpstr>
      <vt:lpstr>Load and Clean Data</vt:lpstr>
      <vt:lpstr>Data Insights</vt:lpstr>
      <vt:lpstr>Data Insights</vt:lpstr>
      <vt:lpstr>Correlation Matrix</vt:lpstr>
      <vt:lpstr>Feature Selection</vt:lpstr>
      <vt:lpstr>Linear Regression</vt:lpstr>
      <vt:lpstr>Achieved Results (Linear Regression)</vt:lpstr>
      <vt:lpstr>Select By Combination of aula,sede,polo</vt:lpstr>
      <vt:lpstr>Imputation</vt:lpstr>
      <vt:lpstr>Achieved Results (Time Series)</vt:lpstr>
      <vt:lpstr>Possible Future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Description</dc:title>
  <dc:creator>王 昭然</dc:creator>
  <cp:lastModifiedBy>王 昭然</cp:lastModifiedBy>
  <cp:revision>27</cp:revision>
  <dcterms:created xsi:type="dcterms:W3CDTF">2021-03-06T20:36:40Z</dcterms:created>
  <dcterms:modified xsi:type="dcterms:W3CDTF">2021-03-08T12:02:58Z</dcterms:modified>
</cp:coreProperties>
</file>