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8" r:id="rId5"/>
  </p:sldMasterIdLst>
  <p:notesMasterIdLst>
    <p:notesMasterId r:id="rId54"/>
  </p:notesMasterIdLst>
  <p:handoutMasterIdLst>
    <p:handoutMasterId r:id="rId55"/>
  </p:handoutMasterIdLst>
  <p:sldIdLst>
    <p:sldId id="503" r:id="rId6"/>
    <p:sldId id="509" r:id="rId7"/>
    <p:sldId id="510" r:id="rId8"/>
    <p:sldId id="511" r:id="rId9"/>
    <p:sldId id="733" r:id="rId10"/>
    <p:sldId id="515" r:id="rId11"/>
    <p:sldId id="715" r:id="rId12"/>
    <p:sldId id="719" r:id="rId13"/>
    <p:sldId id="735" r:id="rId14"/>
    <p:sldId id="718" r:id="rId15"/>
    <p:sldId id="737" r:id="rId16"/>
    <p:sldId id="595" r:id="rId17"/>
    <p:sldId id="597" r:id="rId18"/>
    <p:sldId id="725" r:id="rId19"/>
    <p:sldId id="700" r:id="rId20"/>
    <p:sldId id="598" r:id="rId21"/>
    <p:sldId id="593" r:id="rId22"/>
    <p:sldId id="721" r:id="rId23"/>
    <p:sldId id="727" r:id="rId24"/>
    <p:sldId id="722" r:id="rId25"/>
    <p:sldId id="716" r:id="rId26"/>
    <p:sldId id="578" r:id="rId27"/>
    <p:sldId id="604" r:id="rId28"/>
    <p:sldId id="608" r:id="rId29"/>
    <p:sldId id="610" r:id="rId30"/>
    <p:sldId id="616" r:id="rId31"/>
    <p:sldId id="624" r:id="rId32"/>
    <p:sldId id="705" r:id="rId33"/>
    <p:sldId id="633" r:id="rId34"/>
    <p:sldId id="634" r:id="rId35"/>
    <p:sldId id="642" r:id="rId36"/>
    <p:sldId id="601" r:id="rId37"/>
    <p:sldId id="495" r:id="rId38"/>
    <p:sldId id="711" r:id="rId39"/>
    <p:sldId id="713" r:id="rId40"/>
    <p:sldId id="712" r:id="rId41"/>
    <p:sldId id="709" r:id="rId42"/>
    <p:sldId id="710" r:id="rId43"/>
    <p:sldId id="729" r:id="rId44"/>
    <p:sldId id="615" r:id="rId45"/>
    <p:sldId id="701" r:id="rId46"/>
    <p:sldId id="736" r:id="rId47"/>
    <p:sldId id="299" r:id="rId48"/>
    <p:sldId id="585" r:id="rId49"/>
    <p:sldId id="613" r:id="rId50"/>
    <p:sldId id="738" r:id="rId51"/>
    <p:sldId id="587" r:id="rId52"/>
    <p:sldId id="58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509"/>
            <p14:sldId id="510"/>
          </p14:sldIdLst>
        </p14:section>
        <p14:section name="Software Bugs" id="{66DCFE1F-60FD-44F2-BE82-706DDBC14898}">
          <p14:sldIdLst>
            <p14:sldId id="511"/>
            <p14:sldId id="733"/>
            <p14:sldId id="515"/>
          </p14:sldIdLst>
        </p14:section>
        <p14:section name="Bug Report" id="{13C2667A-3C17-4635-9058-4D53DB1FCA0E}">
          <p14:sldIdLst>
            <p14:sldId id="715"/>
            <p14:sldId id="719"/>
            <p14:sldId id="735"/>
            <p14:sldId id="718"/>
            <p14:sldId id="737"/>
            <p14:sldId id="595"/>
            <p14:sldId id="597"/>
            <p14:sldId id="725"/>
            <p14:sldId id="700"/>
            <p14:sldId id="598"/>
            <p14:sldId id="593"/>
            <p14:sldId id="721"/>
            <p14:sldId id="727"/>
            <p14:sldId id="722"/>
          </p14:sldIdLst>
        </p14:section>
        <p14:section name="Defect Life Cycle" id="{35D91ED9-081F-4F18-AA14-3E56C8946D10}">
          <p14:sldIdLst>
            <p14:sldId id="716"/>
            <p14:sldId id="578"/>
            <p14:sldId id="604"/>
            <p14:sldId id="608"/>
            <p14:sldId id="610"/>
          </p14:sldIdLst>
        </p14:section>
        <p14:section name="Tips for Bug Reporting" id="{E3BF6679-10A5-4CF3-A24F-E72DA6B7921A}">
          <p14:sldIdLst>
            <p14:sldId id="616"/>
            <p14:sldId id="624"/>
            <p14:sldId id="705"/>
            <p14:sldId id="633"/>
            <p14:sldId id="634"/>
          </p14:sldIdLst>
        </p14:section>
        <p14:section name="Bug Tracking Systems" id="{6872E0F4-B23E-41ED-A845-414B4BAFCE5F}">
          <p14:sldIdLst>
            <p14:sldId id="642"/>
            <p14:sldId id="601"/>
            <p14:sldId id="495"/>
            <p14:sldId id="711"/>
            <p14:sldId id="713"/>
            <p14:sldId id="712"/>
            <p14:sldId id="709"/>
            <p14:sldId id="710"/>
            <p14:sldId id="729"/>
          </p14:sldIdLst>
        </p14:section>
        <p14:section name="Incident Management Metrics" id="{8A03B29B-DC4E-447D-9069-3E7DDAACC728}">
          <p14:sldIdLst>
            <p14:sldId id="615"/>
            <p14:sldId id="701"/>
            <p14:sldId id="736"/>
          </p14:sldIdLst>
        </p14:section>
        <p14:section name="Conclusion" id="{9C0341AD-BD48-46EA-9DA4-A5F136F650F5}">
          <p14:sldIdLst>
            <p14:sldId id="299"/>
            <p14:sldId id="585"/>
            <p14:sldId id="613"/>
            <p14:sldId id="738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FFFFFF"/>
    <a:srgbClr val="F2A40D"/>
    <a:srgbClr val="FFFF00"/>
    <a:srgbClr val="FFFF99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369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78B3C5-C24F-4CCB-B3D6-C5D1F6759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153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B57C199-C1DF-4B46-BF71-F1FED784FE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0429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91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5A49-4919-49F0-9A12-35889959E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927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9AC86DE-BBD0-45B6-8942-42DC1A595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9715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CB29970-88FD-4D7B-A886-2BC6BA64DE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695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3DE10C1-4923-4E67-824A-D3C9B01B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738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C4CF3B-B216-4972-A457-4A79CC499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5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6053AC8-E614-4CC2-9876-A873BEE01A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75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869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2F7107-84A4-43E1-997D-5948223CD2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033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D5AB567-1A4B-4EF2-B1E4-EB0A1964E2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2211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154514E-58AB-4D41-9BDE-FDD14F5FB0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3304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6C41B-4961-465C-B758-C18B93AFEE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5533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67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D2F6307-3108-47F2-AE34-2BE841C66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57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03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74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75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864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F9D285-46CC-45F7-9631-D33378EDF5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12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234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31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44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43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44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7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44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32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7644CC-5E1F-DFF4-7A6B-8C272BF50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57" y="406336"/>
            <a:ext cx="1915704" cy="559235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01F089CE-CD5E-04FF-069F-0CBCCDE27720}"/>
              </a:ext>
            </a:extLst>
          </p:cNvPr>
          <p:cNvSpPr/>
          <p:nvPr userDrawn="1"/>
        </p:nvSpPr>
        <p:spPr>
          <a:xfrm>
            <a:off x="0" y="-6376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768C21-11CA-4EA5-95E5-4DC2B9864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42" y="282907"/>
            <a:ext cx="1915704" cy="559235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ACB9BDA3-6C3A-F88D-7119-97EBCA63C293}"/>
              </a:ext>
            </a:extLst>
          </p:cNvPr>
          <p:cNvSpPr txBox="1">
            <a:spLocks/>
          </p:cNvSpPr>
          <p:nvPr userDrawn="1"/>
        </p:nvSpPr>
        <p:spPr>
          <a:xfrm>
            <a:off x="139224" y="82853"/>
            <a:ext cx="9715594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5" r:id="rId14"/>
    <p:sldLayoutId id="2147483696" r:id="rId15"/>
    <p:sldLayoutId id="214748369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issues" TargetMode="External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hyperlink" Target="https://clickup.com/" TargetMode="External"/><Relationship Id="rId4" Type="http://schemas.openxmlformats.org/officeDocument/2006/relationships/hyperlink" Target="https://www.bugzilla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-qa-testing.w3spaces.com/register_form.html" TargetMode="External"/><Relationship Id="rId2" Type="http://schemas.openxmlformats.org/officeDocument/2006/relationships/hyperlink" Target="http://softuni-qa-loadbalancer-2137572849.eu-north-1.elb.amazonaws.com/disappearing-button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register-form.softuniqa.repl.c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5.jpe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6.png"/><Relationship Id="rId15" Type="http://schemas.openxmlformats.org/officeDocument/2006/relationships/image" Target="../media/image61.jpeg"/><Relationship Id="rId23" Type="http://schemas.openxmlformats.org/officeDocument/2006/relationships/image" Target="../media/image6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https://about.softuni.bg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98912"/>
            <a:ext cx="11083636" cy="131572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Defects, Reports, Lifecycle</a:t>
            </a:r>
            <a:r>
              <a:rPr lang="bg-BG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 Bug Tracking Systems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Bugs and Bug Tracking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171F-6519-59AA-0EAD-6B4E0A59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78" y="2219012"/>
            <a:ext cx="2419976" cy="241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9EF48-1B1B-7637-4A54-3B6E50EE7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30" y="2368469"/>
            <a:ext cx="2729540" cy="27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Summary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Short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r>
              <a:rPr lang="en-US" sz="3200" b="1" dirty="0">
                <a:solidFill>
                  <a:schemeClr val="bg1"/>
                </a:solidFill>
              </a:rPr>
              <a:t> / title </a:t>
            </a:r>
            <a:r>
              <a:rPr lang="en-US" sz="3200" dirty="0"/>
              <a:t>of the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Description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Describe </a:t>
            </a:r>
            <a:r>
              <a:rPr lang="en-US" sz="3200" dirty="0"/>
              <a:t>the problem, including</a:t>
            </a:r>
            <a:endParaRPr lang="en-US" sz="3200" b="1" dirty="0">
              <a:solidFill>
                <a:schemeClr val="bg1"/>
              </a:solidFill>
            </a:endParaRPr>
          </a:p>
          <a:p>
            <a:pPr lvl="2"/>
            <a:r>
              <a:rPr lang="en-GB" sz="3000" dirty="0"/>
              <a:t>Inputs </a:t>
            </a:r>
          </a:p>
          <a:p>
            <a:pPr lvl="2"/>
            <a:r>
              <a:rPr lang="en-GB" sz="3000" dirty="0"/>
              <a:t>Anomalies</a:t>
            </a:r>
          </a:p>
          <a:p>
            <a:pPr lvl="2"/>
            <a:r>
              <a:rPr lang="en-US" sz="3000" dirty="0"/>
              <a:t>Date and time</a:t>
            </a:r>
          </a:p>
          <a:p>
            <a:pPr lvl="2"/>
            <a:r>
              <a:rPr lang="en-GB" sz="3000" dirty="0"/>
              <a:t>Environment</a:t>
            </a:r>
          </a:p>
          <a:p>
            <a:pPr lvl="2"/>
            <a:r>
              <a:rPr lang="en-GB" sz="3000" dirty="0"/>
              <a:t>URL's 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(1)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8789DC-60B1-85EE-2055-42A7674A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784" y="4206994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Steps to </a:t>
            </a:r>
            <a:r>
              <a:rPr lang="en-US" sz="3200" b="1" dirty="0">
                <a:solidFill>
                  <a:schemeClr val="bg1"/>
                </a:solidFill>
              </a:rPr>
              <a:t>reproduce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Expected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supposed to happen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Actual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actually happened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CABB2-546A-991C-66A2-9CE46C1FFF36}"/>
              </a:ext>
            </a:extLst>
          </p:cNvPr>
          <p:cNvSpPr txBox="1"/>
          <p:nvPr/>
        </p:nvSpPr>
        <p:spPr>
          <a:xfrm>
            <a:off x="1094196" y="1875280"/>
            <a:ext cx="7905965" cy="1326105"/>
          </a:xfrm>
          <a:prstGeom prst="rect">
            <a:avLst/>
          </a:prstGeom>
          <a:solidFill>
            <a:schemeClr val="tx1">
              <a:alpha val="8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   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………</a:t>
            </a:r>
            <a:b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            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………</a:t>
            </a:r>
          </a:p>
          <a:p>
            <a:pPr marL="0" algn="l" defTabSz="1218438" rtl="0" eaLnBrk="1" latinLnBrk="1" hangingPunct="1"/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3. ………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C375FA-8555-30A5-BE06-66970811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310" y="4199798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References</a:t>
            </a:r>
            <a:r>
              <a:rPr lang="en-US" sz="3600" dirty="0"/>
              <a:t> to external sources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Specification documents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Various work items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Attachments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Videos and screenshots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Any </a:t>
            </a:r>
            <a:r>
              <a:rPr lang="en-US" sz="3600" b="1" dirty="0">
                <a:solidFill>
                  <a:schemeClr val="bg1"/>
                </a:solidFill>
              </a:rPr>
              <a:t>additional information </a:t>
            </a:r>
            <a:r>
              <a:rPr lang="en-US" sz="3600" dirty="0"/>
              <a:t>about </a:t>
            </a:r>
            <a:br>
              <a:rPr lang="en-US" sz="3600" dirty="0"/>
            </a:br>
            <a:r>
              <a:rPr lang="en-US" sz="3600" dirty="0"/>
              <a:t>the configuration</a:t>
            </a:r>
          </a:p>
          <a:p>
            <a:pPr lvl="1"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</a:t>
            </a:r>
            <a:r>
              <a:rPr lang="en-US"/>
              <a:t>in a </a:t>
            </a:r>
            <a:r>
              <a:rPr lang="en-US" dirty="0"/>
              <a:t>Bug Report? (3)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A021D5-536B-1F08-4C67-A5C8EA37E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310" y="4215683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7B7275-349F-4A5B-97F2-9F68836CA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Severity</a:t>
            </a:r>
            <a:r>
              <a:rPr lang="en-US" sz="3599" dirty="0"/>
              <a:t> and </a:t>
            </a:r>
            <a:r>
              <a:rPr lang="en-US" sz="3599" b="1" dirty="0">
                <a:solidFill>
                  <a:schemeClr val="bg1"/>
                </a:solidFill>
              </a:rPr>
              <a:t>priority</a:t>
            </a:r>
            <a:r>
              <a:rPr lang="en-US" sz="3599" dirty="0"/>
              <a:t> of the bug</a:t>
            </a:r>
          </a:p>
          <a:p>
            <a:pPr lvl="1">
              <a:buClr>
                <a:schemeClr val="tx1"/>
              </a:buClr>
            </a:pPr>
            <a:r>
              <a:rPr lang="en-US" sz="3399" dirty="0"/>
              <a:t>Classified by </a:t>
            </a:r>
            <a:r>
              <a:rPr lang="en-US" sz="3399" b="1" dirty="0">
                <a:solidFill>
                  <a:schemeClr val="bg1"/>
                </a:solidFill>
              </a:rPr>
              <a:t>testers </a:t>
            </a:r>
            <a:r>
              <a:rPr lang="en-US" sz="3399" dirty="0"/>
              <a:t>or by </a:t>
            </a:r>
            <a:r>
              <a:rPr lang="en-US" sz="3399" b="1" dirty="0">
                <a:solidFill>
                  <a:schemeClr val="bg1"/>
                </a:solidFill>
              </a:rPr>
              <a:t>bug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triage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committee</a:t>
            </a:r>
            <a:endParaRPr lang="en-US" sz="3399" dirty="0"/>
          </a:p>
          <a:p>
            <a:pPr lvl="1">
              <a:buClr>
                <a:schemeClr val="tx1"/>
              </a:buClr>
            </a:pPr>
            <a:r>
              <a:rPr lang="en-US" sz="3399" dirty="0"/>
              <a:t>The bug triage determines also the </a:t>
            </a:r>
            <a:r>
              <a:rPr lang="en-US" sz="3399" b="1" dirty="0">
                <a:solidFill>
                  <a:schemeClr val="bg1"/>
                </a:solidFill>
              </a:rPr>
              <a:t>risks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</a:rPr>
              <a:t>costs</a:t>
            </a:r>
            <a:r>
              <a:rPr lang="en-US" sz="3399" dirty="0"/>
              <a:t>, </a:t>
            </a:r>
            <a:br>
              <a:rPr lang="en-US" sz="3399" dirty="0"/>
            </a:br>
            <a:r>
              <a:rPr lang="en-US" sz="3399" b="1" dirty="0">
                <a:solidFill>
                  <a:schemeClr val="bg1"/>
                </a:solidFill>
              </a:rPr>
              <a:t>opportunities</a:t>
            </a:r>
            <a:r>
              <a:rPr lang="en-US" sz="3399" dirty="0"/>
              <a:t> and </a:t>
            </a:r>
            <a:r>
              <a:rPr lang="en-US" sz="3399" b="1" dirty="0">
                <a:solidFill>
                  <a:schemeClr val="bg1"/>
                </a:solidFill>
              </a:rPr>
              <a:t>benefits</a:t>
            </a:r>
            <a:r>
              <a:rPr lang="en-US" sz="3399" dirty="0"/>
              <a:t> of fixing or not fixing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(4)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D7AB7-87CA-4276-93D5-C6E1A4934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7437"/>
              </p:ext>
            </p:extLst>
          </p:nvPr>
        </p:nvGraphicFramePr>
        <p:xfrm>
          <a:off x="839715" y="4581128"/>
          <a:ext cx="8496944" cy="16783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75164">
                  <a:extLst>
                    <a:ext uri="{9D8B030D-6E8A-4147-A177-3AD203B41FA5}">
                      <a16:colId xmlns:a16="http://schemas.microsoft.com/office/drawing/2014/main" val="3991771631"/>
                    </a:ext>
                  </a:extLst>
                </a:gridCol>
                <a:gridCol w="7021780">
                  <a:extLst>
                    <a:ext uri="{9D8B030D-6E8A-4147-A177-3AD203B41FA5}">
                      <a16:colId xmlns:a16="http://schemas.microsoft.com/office/drawing/2014/main" val="2905307397"/>
                    </a:ext>
                  </a:extLst>
                </a:gridCol>
              </a:tblGrid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Priority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immediate, next release, on occasion, open 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35247"/>
                  </a:ext>
                </a:extLst>
              </a:tr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Severity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800" i="1" dirty="0"/>
                        <a:t>blocking, critical,</a:t>
                      </a:r>
                      <a:r>
                        <a:rPr lang="en-US" sz="2800" i="1" baseline="0" dirty="0"/>
                        <a:t> h</a:t>
                      </a:r>
                      <a:r>
                        <a:rPr lang="en-US" sz="2800" i="1" dirty="0"/>
                        <a:t>igh,</a:t>
                      </a:r>
                      <a:r>
                        <a:rPr lang="en-US" sz="2800" i="1" baseline="0" dirty="0"/>
                        <a:t> m</a:t>
                      </a:r>
                      <a:r>
                        <a:rPr lang="en-US" sz="2800" i="1" dirty="0"/>
                        <a:t>edium,</a:t>
                      </a:r>
                      <a:r>
                        <a:rPr lang="en-US" sz="2800" i="1" baseline="0" dirty="0"/>
                        <a:t> l</a:t>
                      </a:r>
                      <a:r>
                        <a:rPr lang="en-US" sz="2800" i="1" dirty="0"/>
                        <a:t>ow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301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C245A79-26E4-90FD-CCA0-C0198D0B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071" y="4197597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bug </a:t>
            </a:r>
            <a:r>
              <a:rPr lang="en-US" sz="3600" b="1" dirty="0">
                <a:solidFill>
                  <a:srgbClr val="FFA000"/>
                </a:solidFill>
              </a:rPr>
              <a:t>"severity“ </a:t>
            </a:r>
            <a:r>
              <a:rPr lang="en-US" sz="3600" dirty="0"/>
              <a:t>?</a:t>
            </a:r>
          </a:p>
          <a:p>
            <a:pPr lvl="1"/>
            <a:r>
              <a:rPr lang="en-US" sz="3200" dirty="0"/>
              <a:t>Degree of </a:t>
            </a:r>
            <a:r>
              <a:rPr lang="en-US" sz="3200" b="1" dirty="0">
                <a:solidFill>
                  <a:srgbClr val="FFA000"/>
                </a:solidFill>
              </a:rPr>
              <a:t>impact</a:t>
            </a:r>
            <a:r>
              <a:rPr lang="en-US" sz="3200" dirty="0"/>
              <a:t> that a bug has on the operation of the product</a:t>
            </a:r>
          </a:p>
          <a:p>
            <a:pPr lvl="1"/>
            <a:r>
              <a:rPr lang="en-US" sz="3200" dirty="0"/>
              <a:t>Associated with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FFA000"/>
                </a:solidFill>
              </a:rPr>
              <a:t>standards</a:t>
            </a:r>
          </a:p>
          <a:p>
            <a:pPr lvl="1"/>
            <a:r>
              <a:rPr lang="en-US" sz="3200" dirty="0"/>
              <a:t>Indicates the </a:t>
            </a:r>
            <a:r>
              <a:rPr lang="en-US" sz="3200" b="1" dirty="0">
                <a:solidFill>
                  <a:srgbClr val="FFA000"/>
                </a:solidFill>
              </a:rPr>
              <a:t>seriousness</a:t>
            </a:r>
            <a:r>
              <a:rPr lang="en-US" sz="3200" dirty="0"/>
              <a:t> of the defect </a:t>
            </a:r>
          </a:p>
          <a:p>
            <a:pPr lvl="1"/>
            <a:r>
              <a:rPr lang="en-US" sz="3200" dirty="0"/>
              <a:t>Driven by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</a:p>
          <a:p>
            <a:pPr lvl="1"/>
            <a:r>
              <a:rPr lang="en-US" sz="3200" dirty="0"/>
              <a:t>Severity value is </a:t>
            </a:r>
            <a:r>
              <a:rPr lang="en-US" sz="3200" b="1" dirty="0">
                <a:solidFill>
                  <a:srgbClr val="FFA000"/>
                </a:solidFill>
              </a:rPr>
              <a:t>objective</a:t>
            </a:r>
            <a:r>
              <a:rPr lang="en-US" sz="3200" dirty="0"/>
              <a:t> and less likely to change</a:t>
            </a:r>
          </a:p>
          <a:p>
            <a:pPr lvl="1"/>
            <a:r>
              <a:rPr lang="en-US" sz="3200" dirty="0"/>
              <a:t>Based on the </a:t>
            </a:r>
            <a:r>
              <a:rPr lang="en-US" sz="3200" b="1" dirty="0">
                <a:solidFill>
                  <a:srgbClr val="FFA000"/>
                </a:solidFill>
              </a:rPr>
              <a:t>technical aspect </a:t>
            </a:r>
            <a:r>
              <a:rPr lang="en-US" sz="3200" dirty="0"/>
              <a:t>of the product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3CCF9-263E-99F0-5781-EDF68C96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413" y="3894437"/>
            <a:ext cx="1203996" cy="12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21644" y="1304284"/>
            <a:ext cx="8385314" cy="194426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Stops the user from using the feature as it is meant to be used</a:t>
            </a:r>
          </a:p>
          <a:p>
            <a:pPr lvl="1"/>
            <a:r>
              <a:rPr lang="en-US" dirty="0"/>
              <a:t>No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10" y="1643573"/>
            <a:ext cx="2161305" cy="111361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3126773" y="1923455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rgbClr val="234465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621644" y="4034300"/>
            <a:ext cx="8385314" cy="2682334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5000"/>
              </a:lnSpc>
            </a:pPr>
            <a:r>
              <a:rPr lang="en-US" sz="3197" dirty="0"/>
              <a:t>Data corruption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Easily and repeatedly throws an exception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No reasonable workaround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Feature does not work as expected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5610" y="4886414"/>
            <a:ext cx="2161305" cy="111361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2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DF2DF76-B9EA-4FB5-8988-042AA8529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5" name="Arrow: Right 8">
            <a:extLst>
              <a:ext uri="{FF2B5EF4-FFF2-40B4-BE49-F238E27FC236}">
                <a16:creationId xmlns:a16="http://schemas.microsoft.com/office/drawing/2014/main" id="{100C3CFE-FD5B-1541-05EC-684615CF44DC}"/>
              </a:ext>
            </a:extLst>
          </p:cNvPr>
          <p:cNvSpPr/>
          <p:nvPr/>
        </p:nvSpPr>
        <p:spPr>
          <a:xfrm>
            <a:off x="3125669" y="5098540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3803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5641" y="1426927"/>
            <a:ext cx="9161915" cy="1461396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sz="2800" dirty="0"/>
              <a:t>Throws an exception when not following the happy path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Confusing UI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Has a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894" y="170451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0000">
                <a:srgbClr val="FFD200"/>
              </a:gs>
              <a:gs pos="24000">
                <a:schemeClr val="accent1">
                  <a:shade val="93000"/>
                  <a:satMod val="13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2279576" y="1819256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855641" y="3088553"/>
            <a:ext cx="8896523" cy="158355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Feature works off the happy path with minor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Small UI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One or more reasonable workarounds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606" y="354177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2A40D"/>
              </a:gs>
              <a:gs pos="6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8"/>
          <p:cNvSpPr/>
          <p:nvPr/>
        </p:nvSpPr>
        <p:spPr>
          <a:xfrm>
            <a:off x="2364971" y="3686827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52ED5C0-2F11-4C7E-B62E-758559AC9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3E35505-C679-4C11-8455-DC958569156B}"/>
              </a:ext>
            </a:extLst>
          </p:cNvPr>
          <p:cNvSpPr txBox="1">
            <a:spLocks/>
          </p:cNvSpPr>
          <p:nvPr/>
        </p:nvSpPr>
        <p:spPr>
          <a:xfrm>
            <a:off x="2855641" y="4972492"/>
            <a:ext cx="8077755" cy="1768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Cosmetic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Many workarounds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Low visibility to users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D1174-E903-4DA7-A465-462759C910D6}"/>
              </a:ext>
            </a:extLst>
          </p:cNvPr>
          <p:cNvSpPr/>
          <p:nvPr/>
        </p:nvSpPr>
        <p:spPr>
          <a:xfrm>
            <a:off x="437894" y="5262483"/>
            <a:ext cx="1637943" cy="843954"/>
          </a:xfrm>
          <a:prstGeom prst="rect">
            <a:avLst/>
          </a:prstGeom>
          <a:gradFill flip="none" rotWithShape="1">
            <a:gsLst>
              <a:gs pos="100000">
                <a:srgbClr val="C9E828"/>
              </a:gs>
              <a:gs pos="0">
                <a:srgbClr val="FFFF00"/>
              </a:gs>
              <a:gs pos="100000">
                <a:srgbClr val="92D05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8">
            <a:extLst>
              <a:ext uri="{FF2B5EF4-FFF2-40B4-BE49-F238E27FC236}">
                <a16:creationId xmlns:a16="http://schemas.microsoft.com/office/drawing/2014/main" id="{69D598AB-156F-46B2-B928-89B0D4AEB55F}"/>
              </a:ext>
            </a:extLst>
          </p:cNvPr>
          <p:cNvSpPr/>
          <p:nvPr/>
        </p:nvSpPr>
        <p:spPr>
          <a:xfrm>
            <a:off x="2361721" y="5407533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1687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uiExpand="1" build="p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/>
              <a:t>What is a bug </a:t>
            </a:r>
            <a:r>
              <a:rPr lang="en-US" sz="3900" b="1" dirty="0">
                <a:solidFill>
                  <a:schemeClr val="bg1"/>
                </a:solidFill>
              </a:rPr>
              <a:t>"priority"</a:t>
            </a:r>
            <a:r>
              <a:rPr lang="en-US" sz="3900" dirty="0"/>
              <a:t>?</a:t>
            </a:r>
          </a:p>
          <a:p>
            <a:pPr lvl="1"/>
            <a:r>
              <a:rPr lang="en-US" dirty="0"/>
              <a:t>Indicates </a:t>
            </a:r>
            <a:r>
              <a:rPr lang="en-US" b="1" dirty="0">
                <a:solidFill>
                  <a:schemeClr val="bg1"/>
                </a:solidFill>
              </a:rPr>
              <a:t>how soon </a:t>
            </a:r>
            <a:r>
              <a:rPr lang="en-US" dirty="0"/>
              <a:t>the bug should be fixed</a:t>
            </a:r>
          </a:p>
          <a:p>
            <a:pPr lvl="1"/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in which a bug should be fixed</a:t>
            </a:r>
          </a:p>
          <a:p>
            <a:pPr lvl="1"/>
            <a:r>
              <a:rPr lang="en-US" dirty="0"/>
              <a:t>Associated with </a:t>
            </a:r>
            <a:r>
              <a:rPr lang="en-US" b="1" dirty="0">
                <a:solidFill>
                  <a:schemeClr val="bg1"/>
                </a:solidFill>
              </a:rPr>
              <a:t>scheduling</a:t>
            </a:r>
          </a:p>
          <a:p>
            <a:pPr lvl="1"/>
            <a:r>
              <a:rPr lang="en-US" dirty="0"/>
              <a:t>Decided in consultation with the </a:t>
            </a:r>
            <a:r>
              <a:rPr lang="en-US" b="1" dirty="0">
                <a:solidFill>
                  <a:schemeClr val="bg1"/>
                </a:solidFill>
              </a:rPr>
              <a:t>manager / client</a:t>
            </a:r>
          </a:p>
          <a:p>
            <a:pPr lvl="1"/>
            <a:r>
              <a:rPr lang="en-US" dirty="0"/>
              <a:t>Driven by </a:t>
            </a:r>
            <a:r>
              <a:rPr lang="en-US" b="1" dirty="0">
                <a:solidFill>
                  <a:schemeClr val="bg1"/>
                </a:solidFill>
              </a:rPr>
              <a:t>business value</a:t>
            </a:r>
          </a:p>
          <a:p>
            <a:pPr lvl="1"/>
            <a:r>
              <a:rPr lang="en-US" dirty="0"/>
              <a:t>Based on customer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en-US" dirty="0"/>
              <a:t>Priority value is </a:t>
            </a:r>
            <a:r>
              <a:rPr lang="en-US" b="1" dirty="0">
                <a:solidFill>
                  <a:schemeClr val="bg1"/>
                </a:solidFill>
              </a:rPr>
              <a:t>subjective</a:t>
            </a:r>
            <a:r>
              <a:rPr lang="en-US" dirty="0"/>
              <a:t> and can change over a period, depending on changes in the project situation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Priority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43BEE-1F4E-FC9A-23A2-481EB787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851" y="4068567"/>
            <a:ext cx="1161836" cy="11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983405"/>
            <a:ext cx="10321675" cy="5684328"/>
          </a:xfrm>
        </p:spPr>
        <p:txBody>
          <a:bodyPr>
            <a:normAutofit lnSpcReduction="10000"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priority classification could be: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Immediate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High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must be resolved as soon as possible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Release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Medium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 should be resolved in the normal course of development activities. It can wait until a new build or version is created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Occasion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Low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- can be deferred until after more serious bug has been fixed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not planned for now</a:t>
            </a:r>
            <a:endParaRPr lang="en-US" sz="35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9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i="0" dirty="0">
                <a:solidFill>
                  <a:srgbClr val="FFA000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rgbClr val="FFA000"/>
                </a:solidFill>
                <a:effectLst/>
              </a:rPr>
              <a:t>High Severity</a:t>
            </a:r>
          </a:p>
          <a:p>
            <a:pPr lvl="1">
              <a:buClr>
                <a:srgbClr val="234465"/>
              </a:buClr>
            </a:pPr>
            <a:r>
              <a:rPr lang="en-US" b="0" i="0" dirty="0">
                <a:solidFill>
                  <a:srgbClr val="234465"/>
                </a:solidFill>
                <a:effectLst/>
              </a:rPr>
              <a:t>Key feature fails and there's no workaround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Submit button is not working on a login page and customers are unable to login to the application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r>
              <a:rPr lang="en-US" b="0" i="0" dirty="0">
                <a:solidFill>
                  <a:srgbClr val="234465"/>
                </a:solidFill>
                <a:effectLst/>
              </a:rPr>
              <a:t> 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Basic feature error, but it has huge impact on customer's business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Spelling mistake on the title page or wrong company logo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</a:t>
            </a:fld>
            <a:endParaRPr lang="en-US"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234465"/>
                </a:solidFill>
              </a:rPr>
              <a:t>Software</a:t>
            </a:r>
            <a:r>
              <a:rPr lang="en-US" b="1" dirty="0">
                <a:solidFill>
                  <a:srgbClr val="234465"/>
                </a:solidFill>
              </a:rPr>
              <a:t> Bugs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Report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Lifecycle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Tips for Bug Reporting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Tracking Systems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Incident Management </a:t>
            </a:r>
            <a:r>
              <a:rPr lang="en-US" b="1" dirty="0">
                <a:solidFill>
                  <a:srgbClr val="234465"/>
                </a:solidFill>
              </a:rPr>
              <a:t>Metrics</a:t>
            </a:r>
          </a:p>
          <a:p>
            <a:pPr marL="0" indent="0" fontAlgn="base">
              <a:buNone/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High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A functional error of the application and there is no workaround, but is rarely used by the end user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Calculation fault in yearly report, which end user won't use on daily basis</a:t>
            </a:r>
            <a:endParaRPr lang="en-US" b="0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Cosmetic or spelling issues which is within a paragraph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Font family mismatch in a comment section</a:t>
            </a:r>
            <a:endParaRPr lang="en-US" b="0" i="0" dirty="0">
              <a:solidFill>
                <a:srgbClr val="234465"/>
              </a:solidFill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4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 Lifecycle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47CE53-BDB3-618B-8C4B-CB21A02CA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89241"/>
            <a:ext cx="10961783" cy="73178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The Life of a Bug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58FC5-E0B4-7B2B-FEDE-06415809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18" y="1508050"/>
            <a:ext cx="2339163" cy="2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39E93DFA-AA5F-440A-9071-B39820480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5129642" cy="5561125"/>
          </a:xfrm>
        </p:spPr>
        <p:txBody>
          <a:bodyPr>
            <a:normAutofit/>
          </a:bodyPr>
          <a:lstStyle/>
          <a:p>
            <a:r>
              <a:rPr lang="en-US" dirty="0"/>
              <a:t>Bug reports are </a:t>
            </a:r>
            <a:br>
              <a:rPr lang="en-US" dirty="0"/>
            </a:br>
            <a:r>
              <a:rPr lang="en-US" dirty="0"/>
              <a:t>managed through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lifecycle</a:t>
            </a:r>
          </a:p>
          <a:p>
            <a:r>
              <a:rPr lang="en-US" dirty="0"/>
              <a:t>Its purpose is to</a:t>
            </a:r>
            <a:br>
              <a:rPr lang="en-US" dirty="0"/>
            </a:br>
            <a:r>
              <a:rPr lang="en-US" dirty="0"/>
              <a:t>make the </a:t>
            </a:r>
            <a:r>
              <a:rPr lang="en-US" b="1" dirty="0">
                <a:solidFill>
                  <a:schemeClr val="bg1"/>
                </a:solidFill>
              </a:rPr>
              <a:t>bug fixing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process systematic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</a:t>
            </a:r>
            <a:endParaRPr lang="bg-BG" dirty="0"/>
          </a:p>
        </p:txBody>
      </p:sp>
      <p:sp>
        <p:nvSpPr>
          <p:cNvPr id="22" name="Down Arrow 21"/>
          <p:cNvSpPr/>
          <p:nvPr/>
        </p:nvSpPr>
        <p:spPr bwMode="auto">
          <a:xfrm>
            <a:off x="7537566" y="4313736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8798742" y="2645887"/>
            <a:ext cx="671103" cy="222203"/>
          </a:xfrm>
          <a:prstGeom prst="rightArrow">
            <a:avLst/>
          </a:prstGeom>
          <a:solidFill>
            <a:srgbClr val="FFA000"/>
          </a:solidFill>
          <a:ln>
            <a:solidFill>
              <a:srgbClr val="FFA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7537566" y="1974345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7537566" y="3144041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7537566" y="5517633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Bent-Up Arrow 29"/>
          <p:cNvSpPr/>
          <p:nvPr/>
        </p:nvSpPr>
        <p:spPr bwMode="auto">
          <a:xfrm rot="10800000">
            <a:off x="5467921" y="4817562"/>
            <a:ext cx="899712" cy="372365"/>
          </a:xfrm>
          <a:prstGeom prst="bentUpArrow">
            <a:avLst/>
          </a:prstGeom>
          <a:solidFill>
            <a:srgbClr val="FFA000"/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1" name="Bent-Up Arrow 30"/>
          <p:cNvSpPr/>
          <p:nvPr/>
        </p:nvSpPr>
        <p:spPr bwMode="auto">
          <a:xfrm rot="10800000" flipH="1">
            <a:off x="8991870" y="4815625"/>
            <a:ext cx="899766" cy="374303"/>
          </a:xfrm>
          <a:prstGeom prst="bentUpArrow">
            <a:avLst/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E6270C68-F31C-4AA7-5C10-DA449877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1305656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79AF82E7-D274-C3A0-1C8A-5F04DAC3A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2467633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97086A13-17A9-8340-7961-11B28DB1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362233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Assigned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BC38B1AC-B5D9-C0DD-6B34-791C6452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698" y="4763211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Fixed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E41CCE27-57E0-6767-F688-2FCB7E95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683" y="5341260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83152588-76D8-1324-2B7A-CBE27C9E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6071305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51C40344-CE97-64AF-E850-A87B20E59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70" y="541455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Re-open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626A992D-DC85-B6C2-80BF-736C1280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333" y="1752755"/>
            <a:ext cx="2294948" cy="2008466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Rejected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Deferred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Not A Bug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6" name="Bent-Up Arrow 29">
            <a:extLst>
              <a:ext uri="{FF2B5EF4-FFF2-40B4-BE49-F238E27FC236}">
                <a16:creationId xmlns:a16="http://schemas.microsoft.com/office/drawing/2014/main" id="{EE40FE62-D36E-0AF1-444B-45BA920BB731}"/>
              </a:ext>
            </a:extLst>
          </p:cNvPr>
          <p:cNvSpPr/>
          <p:nvPr/>
        </p:nvSpPr>
        <p:spPr bwMode="auto">
          <a:xfrm rot="5400000">
            <a:off x="5745929" y="5839442"/>
            <a:ext cx="446367" cy="910094"/>
          </a:xfrm>
          <a:prstGeom prst="bentUpArrow">
            <a:avLst>
              <a:gd name="adj1" fmla="val 19736"/>
              <a:gd name="adj2" fmla="val 25000"/>
              <a:gd name="adj3" fmla="val 32571"/>
            </a:avLst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20" grpId="0" animBg="1"/>
      <p:bldP spid="21" grpId="0" animBg="1"/>
      <p:bldP spid="23" grpId="0" animBg="1"/>
      <p:bldP spid="30" grpId="0" animBg="1"/>
      <p:bldP spid="3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229924"/>
            <a:ext cx="847529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posted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not yet approved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test lead approves </a:t>
            </a:r>
            <a:r>
              <a:rPr lang="en-US" dirty="0"/>
              <a:t>that the bug </a:t>
            </a:r>
            <a:br>
              <a:rPr lang="en-US" dirty="0"/>
            </a:br>
            <a:r>
              <a:rPr lang="en-US" dirty="0"/>
              <a:t>is genuine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"Open" </a:t>
            </a:r>
          </a:p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corresponding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or developer team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(1)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69184" y="1586900"/>
            <a:ext cx="2114449" cy="578713"/>
          </a:xfrm>
          <a:prstGeom prst="wedgeRoundRectCallout">
            <a:avLst>
              <a:gd name="adj1" fmla="val 35847"/>
              <a:gd name="adj2" fmla="val 3639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9184" y="3200485"/>
            <a:ext cx="2114449" cy="578713"/>
          </a:xfrm>
          <a:prstGeom prst="wedgeRoundRectCallout">
            <a:avLst>
              <a:gd name="adj1" fmla="val 34587"/>
              <a:gd name="adj2" fmla="val -1498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69184" y="4869259"/>
            <a:ext cx="2114449" cy="578713"/>
          </a:xfrm>
          <a:prstGeom prst="wedgeRoundRectCallout">
            <a:avLst>
              <a:gd name="adj1" fmla="val 43404"/>
              <a:gd name="adj2" fmla="val 23508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Assign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555240-8774-45C4-A27F-8CBD1D702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F6AED4-0FD1-42DA-B1A4-00B7C304273F}"/>
              </a:ext>
            </a:extLst>
          </p:cNvPr>
          <p:cNvCxnSpPr/>
          <p:nvPr/>
        </p:nvCxnSpPr>
        <p:spPr>
          <a:xfrm>
            <a:off x="263352" y="259698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DB90F3-1E9D-45AB-9D9B-09003F905629}"/>
              </a:ext>
            </a:extLst>
          </p:cNvPr>
          <p:cNvCxnSpPr/>
          <p:nvPr/>
        </p:nvCxnSpPr>
        <p:spPr>
          <a:xfrm>
            <a:off x="263352" y="4581309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463035" y="1330674"/>
            <a:ext cx="8475290" cy="55273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bug has been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and is released to </a:t>
            </a:r>
            <a:r>
              <a:rPr lang="en-US" b="1" dirty="0">
                <a:solidFill>
                  <a:schemeClr val="bg1"/>
                </a:solidFill>
              </a:rPr>
              <a:t>testing team</a:t>
            </a:r>
            <a:endParaRPr lang="en-US" dirty="0"/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dirty="0"/>
              <a:t>If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feels that the bug is not genuine, he </a:t>
            </a:r>
            <a:r>
              <a:rPr lang="en-US" b="1" dirty="0">
                <a:solidFill>
                  <a:schemeClr val="bg1"/>
                </a:solidFill>
              </a:rPr>
              <a:t>rejects the bug</a:t>
            </a:r>
            <a:endParaRPr lang="en-US" dirty="0"/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repeated twice, </a:t>
            </a:r>
            <a:r>
              <a:rPr lang="en-US" dirty="0"/>
              <a:t>or the two bugs mention the same concept of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(2)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400" y="1495054"/>
            <a:ext cx="2114449" cy="578713"/>
          </a:xfrm>
          <a:prstGeom prst="wedgeRoundRectCallout">
            <a:avLst>
              <a:gd name="adj1" fmla="val 37106"/>
              <a:gd name="adj2" fmla="val 1481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Test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95401" y="3139644"/>
            <a:ext cx="2114449" cy="578713"/>
          </a:xfrm>
          <a:prstGeom prst="wedgeRoundRectCallout">
            <a:avLst>
              <a:gd name="adj1" fmla="val 38786"/>
              <a:gd name="adj2" fmla="val 135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Rejected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5399" y="4651811"/>
            <a:ext cx="2114449" cy="578713"/>
          </a:xfrm>
          <a:prstGeom prst="wedgeRoundRectCallout">
            <a:avLst>
              <a:gd name="adj1" fmla="val 40465"/>
              <a:gd name="adj2" fmla="val 12332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4C01D4-0C43-4474-B51B-20EA127F2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C46CC2-1FE7-44D0-AD81-2588B38FA65B}"/>
              </a:ext>
            </a:extLst>
          </p:cNvPr>
          <p:cNvCxnSpPr/>
          <p:nvPr/>
        </p:nvCxnSpPr>
        <p:spPr>
          <a:xfrm>
            <a:off x="377354" y="2802766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C31014-B6C9-4EBD-AAA2-60CE0E1EE266}"/>
              </a:ext>
            </a:extLst>
          </p:cNvPr>
          <p:cNvCxnSpPr/>
          <p:nvPr/>
        </p:nvCxnSpPr>
        <p:spPr>
          <a:xfrm>
            <a:off x="407368" y="431252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196707"/>
            <a:ext cx="8475290" cy="5527326"/>
          </a:xfrm>
        </p:spPr>
        <p:txBody>
          <a:bodyPr>
            <a:normAutofit/>
          </a:bodyPr>
          <a:lstStyle/>
          <a:p>
            <a:r>
              <a:rPr lang="en-US" dirty="0"/>
              <a:t>If the bug is </a:t>
            </a:r>
            <a:r>
              <a:rPr lang="en-US" b="1" dirty="0">
                <a:solidFill>
                  <a:srgbClr val="FFA000"/>
                </a:solidFill>
              </a:rPr>
              <a:t>not present </a:t>
            </a:r>
            <a:r>
              <a:rPr lang="en-US" dirty="0"/>
              <a:t>in the software, the tester approves that </a:t>
            </a:r>
            <a:r>
              <a:rPr lang="en-US" b="1" dirty="0">
                <a:solidFill>
                  <a:schemeClr val="bg1"/>
                </a:solidFill>
              </a:rPr>
              <a:t>the bug is fixed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still exists </a:t>
            </a:r>
            <a:r>
              <a:rPr lang="en-US" dirty="0"/>
              <a:t>even after the bug is fixed by the developer</a:t>
            </a:r>
          </a:p>
          <a:p>
            <a:r>
              <a:rPr lang="en-US" dirty="0"/>
              <a:t>The bug </a:t>
            </a:r>
            <a:r>
              <a:rPr lang="en-US" b="1" dirty="0">
                <a:solidFill>
                  <a:schemeClr val="bg1"/>
                </a:solidFill>
              </a:rPr>
              <a:t>traverses the life cycle </a:t>
            </a:r>
            <a:r>
              <a:rPr lang="en-US" dirty="0"/>
              <a:t>once again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is fixed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approved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(3)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56074" y="1492951"/>
            <a:ext cx="2245215" cy="578713"/>
          </a:xfrm>
          <a:prstGeom prst="wedgeRoundRectCallout">
            <a:avLst>
              <a:gd name="adj1" fmla="val 44651"/>
              <a:gd name="adj2" fmla="val 7364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56074" y="3671013"/>
            <a:ext cx="2247805" cy="578713"/>
          </a:xfrm>
          <a:prstGeom prst="wedgeRoundRectCallout">
            <a:avLst>
              <a:gd name="adj1" fmla="val 36381"/>
              <a:gd name="adj2" fmla="val 1109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Reopened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6074" y="5630318"/>
            <a:ext cx="2245215" cy="578713"/>
          </a:xfrm>
          <a:prstGeom prst="wedgeRoundRectCallout">
            <a:avLst>
              <a:gd name="adj1" fmla="val 34371"/>
              <a:gd name="adj2" fmla="val 736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2C1BAD-D8D6-4CCD-B1C0-C37FE818C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C14847-AFF1-44FB-9B6A-0D5B6E9324F2}"/>
              </a:ext>
            </a:extLst>
          </p:cNvPr>
          <p:cNvCxnSpPr/>
          <p:nvPr/>
        </p:nvCxnSpPr>
        <p:spPr>
          <a:xfrm>
            <a:off x="377354" y="522937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858D3-A381-4A66-B172-2BF5C7A3F0DB}"/>
              </a:ext>
            </a:extLst>
          </p:cNvPr>
          <p:cNvCxnSpPr/>
          <p:nvPr/>
        </p:nvCxnSpPr>
        <p:spPr>
          <a:xfrm>
            <a:off x="377354" y="261266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7C67F-17F9-4A69-BF2F-31549280A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7E5872-7805-4F3E-9EB6-57ED02EB88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Tips for Bug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E2B78-BE80-E191-A6D1-9A3C86DC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C3009-E91D-2C9B-8DE3-9C871EABC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8" t="11809" r="6082" b="33215"/>
          <a:stretch/>
        </p:blipFill>
        <p:spPr>
          <a:xfrm>
            <a:off x="4993239" y="1828800"/>
            <a:ext cx="2219219" cy="13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BA17D31-AEFA-4AB7-87B0-C063137C0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6172" y="1137185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Clear and succinct </a:t>
            </a:r>
            <a:r>
              <a:rPr lang="en-US" sz="3599" b="1" dirty="0"/>
              <a:t>title</a:t>
            </a:r>
            <a:r>
              <a:rPr lang="en-US" sz="3599" dirty="0"/>
              <a:t> / </a:t>
            </a:r>
            <a:r>
              <a:rPr lang="en-US" sz="3599" b="1" dirty="0"/>
              <a:t>summary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Reproducibility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(1)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8080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Browser crashed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404: Page not found when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clicking the [Export] button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6" y="486112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"Every time", "Occasionally",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"Unable to Reproduce"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8" y="4339308"/>
            <a:ext cx="1212880" cy="1231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9" y="1584456"/>
            <a:ext cx="1214313" cy="10420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82CEC0A-3189-4A3A-9474-233F086E2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98769" y="1012976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Description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Supporting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(2)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734798"/>
            <a:ext cx="9212294" cy="1664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crashes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The [Export] button crashes with "500 Internal Server Error" for non-admin users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4" y="4325192"/>
            <a:ext cx="9212293" cy="209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"This error happens for all event records that are fees, but works for event records that are campaigns"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651">
            <a:off x="10398705" y="1355347"/>
            <a:ext cx="1208073" cy="120807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87" y="3710830"/>
            <a:ext cx="1214684" cy="12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91CEC1C-D1EC-4145-BB2F-12153A4F1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4193" y="1149217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Actual results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Expected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(3)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07518"/>
            <a:ext cx="8683929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did not work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403: Forbidden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5" y="4141040"/>
            <a:ext cx="8683928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 expected it to work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"I expected to see a popup after clicking the Run button"</a:t>
            </a:r>
          </a:p>
        </p:txBody>
      </p:sp>
    </p:spTree>
    <p:extLst>
      <p:ext uri="{BB962C8B-B14F-4D97-AF65-F5344CB8AC3E}">
        <p14:creationId xmlns:p14="http://schemas.microsoft.com/office/powerpoint/2010/main" val="33584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rgbClr val="FFA000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>
                <a:solidFill>
                  <a:srgbClr val="234465"/>
                </a:solidFill>
              </a:rPr>
              <a:t>#QA-Basics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641E4F86-B562-4120-9F4E-53ABDA813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2003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Platform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Include </a:t>
            </a:r>
            <a:r>
              <a:rPr lang="en-US" sz="3599" b="1" dirty="0"/>
              <a:t>screenshots</a:t>
            </a:r>
            <a:r>
              <a:rPr lang="en-US" sz="3599" dirty="0"/>
              <a:t> or </a:t>
            </a:r>
            <a:r>
              <a:rPr lang="en-US" sz="3599" b="1" dirty="0"/>
              <a:t>attachments</a:t>
            </a:r>
            <a:r>
              <a:rPr lang="en-US" sz="3599" dirty="0"/>
              <a:t> if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(4)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7032" y="1880632"/>
            <a:ext cx="9357562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 10, Google Chrome 103.0.5060.134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48360" y="1625460"/>
            <a:ext cx="1034729" cy="804241"/>
            <a:chOff x="9244180" y="2048644"/>
            <a:chExt cx="1247038" cy="68566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348530"/>
              <a:ext cx="1247038" cy="38578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048644"/>
              <a:ext cx="1247038" cy="38578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5320C5E-5CBA-B09C-8AAB-549CEC8A4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627" y="4263776"/>
            <a:ext cx="1891301" cy="18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BF5E-D956-4DEF-90FD-0929EB7E2C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to Track Bugs the Easy Way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5EA80-C55D-4A34-A57B-2FAC22CD24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Bug Tracking Systems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D247EE-AA2B-7936-4CC7-AC5E4E81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732DB-2FFF-D16B-C697-7C8A2C3C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26" y="2568200"/>
            <a:ext cx="1051474" cy="10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2AF9000-48D6-40CF-9366-B3B4E2DAD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548216"/>
          </a:xfrm>
        </p:spPr>
        <p:txBody>
          <a:bodyPr>
            <a:normAutofit fontScale="92500" lnSpcReduction="20000"/>
          </a:bodyPr>
          <a:lstStyle/>
          <a:p>
            <a:pPr marL="457063" indent="-457063">
              <a:buSzPct val="80000"/>
            </a:pPr>
            <a:r>
              <a:rPr lang="en-US" sz="3599" dirty="0">
                <a:ea typeface="Calibri"/>
                <a:cs typeface="Calibri"/>
                <a:sym typeface="Calibri"/>
              </a:rPr>
              <a:t>What is a </a:t>
            </a:r>
            <a:r>
              <a:rPr lang="en-US" sz="3599" b="1" dirty="0">
                <a:ea typeface="Calibri"/>
                <a:cs typeface="Calibri"/>
                <a:sym typeface="Calibri"/>
              </a:rPr>
              <a:t>bug tracking system</a:t>
            </a:r>
            <a:r>
              <a:rPr lang="en-US" sz="3599" dirty="0">
                <a:ea typeface="Calibri"/>
                <a:cs typeface="Calibri"/>
                <a:sym typeface="Calibri"/>
              </a:rPr>
              <a:t>?</a:t>
            </a: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buSzPct val="80000"/>
            </a:pP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lnSpc>
                <a:spcPct val="8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r>
              <a:rPr lang="en-US" sz="3599" dirty="0">
                <a:cs typeface="Calibri"/>
                <a:sym typeface="Calibri"/>
              </a:rPr>
              <a:t>Bug tacking system examples:</a:t>
            </a: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BugZilla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ClickUp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99" dirty="0">
                <a:ea typeface="Calibri"/>
                <a:cs typeface="Calibri"/>
                <a:sym typeface="Calibri"/>
              </a:rPr>
              <a:t>Bug Tracking Systems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0115" y="1806014"/>
            <a:ext cx="9001000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 tracking system 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 a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that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keeps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track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of reported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in software development projects. It may be regarded as a type of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issue tracking system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lang="en-US" sz="2399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DA392-06D9-4CFA-A02F-2BEC20505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3857204"/>
            <a:ext cx="2209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Register a Bug with Jira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Go to 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Jira's official website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Get it free</a:t>
            </a:r>
            <a:r>
              <a:rPr lang="en-US" sz="3200" dirty="0"/>
              <a:t>]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button in the top bar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] button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You will be brought to the </a:t>
            </a:r>
            <a:r>
              <a:rPr lang="en-US" sz="3200" b="1" dirty="0">
                <a:solidFill>
                  <a:schemeClr val="bg1"/>
                </a:solidFill>
              </a:rPr>
              <a:t>"Sign up"</a:t>
            </a:r>
            <a:r>
              <a:rPr lang="en-US" sz="3200" b="1" dirty="0"/>
              <a:t> </a:t>
            </a:r>
            <a:r>
              <a:rPr lang="en-US" sz="3200" dirty="0"/>
              <a:t>screen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F65F3-7D58-409B-91EB-F7A882C52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4" r="7853"/>
          <a:stretch/>
        </p:blipFill>
        <p:spPr>
          <a:xfrm>
            <a:off x="4265273" y="4941053"/>
            <a:ext cx="2182578" cy="783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B4EE5-FB06-40A7-808D-3494AAD6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3501008"/>
            <a:ext cx="3956642" cy="296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6819924" y="5173992"/>
            <a:ext cx="992235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31E9B-946F-40E4-88C4-63EEA190A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27" y="3733983"/>
            <a:ext cx="7488832" cy="53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1CC4431E-689B-4CB7-8DFA-9CA505E89A65}"/>
              </a:ext>
            </a:extLst>
          </p:cNvPr>
          <p:cNvSpPr/>
          <p:nvPr/>
        </p:nvSpPr>
        <p:spPr bwMode="auto">
          <a:xfrm rot="5400000">
            <a:off x="3145507" y="4659471"/>
            <a:ext cx="1153929" cy="648075"/>
          </a:xfrm>
          <a:prstGeom prst="bentUp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5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Choose your </a:t>
            </a:r>
            <a:r>
              <a:rPr lang="en-US" sz="3000" b="1" dirty="0">
                <a:solidFill>
                  <a:srgbClr val="FFA000"/>
                </a:solidFill>
              </a:rPr>
              <a:t>site name </a:t>
            </a:r>
          </a:p>
          <a:p>
            <a:pPr lvl="1"/>
            <a:r>
              <a:rPr lang="en-US" sz="2800" dirty="0"/>
              <a:t>Then, choose the </a:t>
            </a:r>
            <a:r>
              <a:rPr lang="en-US" sz="2800" b="1" dirty="0">
                <a:solidFill>
                  <a:schemeClr val="bg1"/>
                </a:solidFill>
              </a:rPr>
              <a:t>bug tracking template</a:t>
            </a:r>
          </a:p>
          <a:p>
            <a:r>
              <a:rPr lang="en-US" sz="3000" dirty="0"/>
              <a:t>Now you have your projects page</a:t>
            </a: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(2)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4987647" y="4725145"/>
            <a:ext cx="1228754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9A079-0541-4CBB-AC26-A7A11A9F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270106"/>
            <a:ext cx="3990678" cy="327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7151D-6714-4470-87B9-BE455F01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78" y="4235993"/>
            <a:ext cx="4782217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5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2482E8-D7E3-4900-B19C-7FEE65BA2E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338" y="2303368"/>
            <a:ext cx="11790318" cy="29419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(3)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87" y="4859274"/>
            <a:ext cx="3672408" cy="1123685"/>
          </a:xfrm>
          <a:prstGeom prst="wedgeRoundRectCallout">
            <a:avLst>
              <a:gd name="adj1" fmla="val -57353"/>
              <a:gd name="adj2" fmla="val -47099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Your projects </a:t>
            </a:r>
            <a:r>
              <a:rPr lang="en-US" sz="2000" b="1" dirty="0">
                <a:solidFill>
                  <a:schemeClr val="bg1"/>
                </a:solidFill>
              </a:rPr>
              <a:t>list of bugs </a:t>
            </a:r>
            <a:r>
              <a:rPr lang="en-US" sz="2000" b="1" dirty="0">
                <a:solidFill>
                  <a:srgbClr val="FFFFFF"/>
                </a:solidFill>
              </a:rPr>
              <a:t>– including who was assigned to it, who reported it, etc.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FB2437C9-0499-4C3C-AEB5-28177580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72" y="5166780"/>
            <a:ext cx="2042441" cy="783166"/>
          </a:xfrm>
          <a:prstGeom prst="wedgeRoundRectCallout">
            <a:avLst>
              <a:gd name="adj1" fmla="val -58001"/>
              <a:gd name="adj2" fmla="val -50987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Your projects </a:t>
            </a:r>
            <a:r>
              <a:rPr lang="en-US" sz="2000" b="1" dirty="0">
                <a:solidFill>
                  <a:schemeClr val="bg1"/>
                </a:solidFill>
              </a:rPr>
              <a:t>dashboard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79B1C555-6979-42B5-8E0A-BC29971A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03" y="1436883"/>
            <a:ext cx="2591989" cy="783166"/>
          </a:xfrm>
          <a:prstGeom prst="wedgeRoundRectCallout">
            <a:avLst>
              <a:gd name="adj1" fmla="val 56763"/>
              <a:gd name="adj2" fmla="val 55018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Button to create a </a:t>
            </a:r>
            <a:r>
              <a:rPr lang="en-US" sz="2000" b="1" dirty="0">
                <a:solidFill>
                  <a:schemeClr val="bg1"/>
                </a:solidFill>
              </a:rPr>
              <a:t>brand-new issue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4152" y="1196125"/>
            <a:ext cx="4542806" cy="5561125"/>
          </a:xfrm>
        </p:spPr>
        <p:txBody>
          <a:bodyPr/>
          <a:lstStyle/>
          <a:p>
            <a:r>
              <a:rPr lang="en-US" dirty="0"/>
              <a:t>From here you can </a:t>
            </a:r>
            <a:r>
              <a:rPr lang="en-US" b="1" dirty="0">
                <a:solidFill>
                  <a:schemeClr val="bg1"/>
                </a:solidFill>
              </a:rPr>
              <a:t>fill out</a:t>
            </a:r>
            <a:r>
              <a:rPr lang="en-US" dirty="0"/>
              <a:t> your </a:t>
            </a:r>
            <a:r>
              <a:rPr lang="en-US" b="1" dirty="0">
                <a:solidFill>
                  <a:schemeClr val="bg1"/>
                </a:solidFill>
              </a:rPr>
              <a:t>bug report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(4)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7442AB-1872-45C6-9565-E1EF391B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6" y="1196124"/>
            <a:ext cx="7064621" cy="5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12" y="4319926"/>
            <a:ext cx="4320480" cy="783166"/>
          </a:xfrm>
          <a:prstGeom prst="wedgeRoundRectCallout">
            <a:avLst>
              <a:gd name="adj1" fmla="val -55058"/>
              <a:gd name="adj2" fmla="val -512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Fill out the required fields (</a:t>
            </a:r>
            <a:r>
              <a:rPr lang="en-US" sz="2000" b="1" dirty="0">
                <a:solidFill>
                  <a:schemeClr val="bg1"/>
                </a:solidFill>
              </a:rPr>
              <a:t>summary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description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steps to reproduce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etc</a:t>
            </a:r>
            <a:r>
              <a:rPr lang="en-US" sz="2000" b="1" dirty="0">
                <a:solidFill>
                  <a:srgbClr val="FFFFFF"/>
                </a:solidFill>
              </a:rPr>
              <a:t>.) 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B73BF65-D8A0-4DD0-B3E0-5F5253F3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275" y="1894932"/>
            <a:ext cx="4320480" cy="527777"/>
          </a:xfrm>
          <a:prstGeom prst="wedgeRoundRectCallout">
            <a:avLst>
              <a:gd name="adj1" fmla="val -55247"/>
              <a:gd name="adj2" fmla="val 3366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Project you are </a:t>
            </a:r>
            <a:r>
              <a:rPr lang="en-US" sz="2500" b="1" dirty="0">
                <a:solidFill>
                  <a:schemeClr val="bg1"/>
                </a:solidFill>
              </a:rPr>
              <a:t>reporting on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9A872A-74EF-4BEC-BDC7-9ADD8E9F8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30" y="2729938"/>
            <a:ext cx="4464494" cy="783166"/>
          </a:xfrm>
          <a:prstGeom prst="wedgeRoundRectCallout">
            <a:avLst>
              <a:gd name="adj1" fmla="val -56036"/>
              <a:gd name="adj2" fmla="val -405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What kind of issues you are reporting (</a:t>
            </a:r>
            <a:r>
              <a:rPr lang="en-US" sz="2000" b="1" dirty="0">
                <a:solidFill>
                  <a:schemeClr val="bg1"/>
                </a:solidFill>
              </a:rPr>
              <a:t>bug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feature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improvement etc</a:t>
            </a:r>
            <a:r>
              <a:rPr lang="en-US" sz="2000" b="1" dirty="0">
                <a:solidFill>
                  <a:srgbClr val="FFFFFF"/>
                </a:solidFill>
              </a:rPr>
              <a:t>.)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446" y="1272709"/>
            <a:ext cx="7174533" cy="5338350"/>
          </a:xfrm>
        </p:spPr>
        <p:txBody>
          <a:bodyPr/>
          <a:lstStyle/>
          <a:p>
            <a:r>
              <a:rPr lang="en-US" dirty="0"/>
              <a:t>After that you will see your brand-new bugs page</a:t>
            </a:r>
          </a:p>
          <a:p>
            <a:r>
              <a:rPr lang="en-US" dirty="0"/>
              <a:t>Notice how a bug was logged </a:t>
            </a:r>
            <a:r>
              <a:rPr lang="en-US" b="1" dirty="0">
                <a:solidFill>
                  <a:schemeClr val="bg1"/>
                </a:solidFill>
              </a:rPr>
              <a:t>using only </a:t>
            </a:r>
            <a:r>
              <a:rPr lang="en-US" b="1" dirty="0">
                <a:solidFill>
                  <a:srgbClr val="F2A40D"/>
                </a:solidFill>
              </a:rPr>
              <a:t>what</a:t>
            </a:r>
            <a:r>
              <a:rPr lang="en-US" b="1" dirty="0">
                <a:solidFill>
                  <a:schemeClr val="bg1"/>
                </a:solidFill>
              </a:rPr>
              <a:t> was discussed earlier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5AD1E-84A9-9517-431F-26B69C10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3" y="1437815"/>
            <a:ext cx="4398173" cy="5008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73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6448F-C6D3-4E8D-9D6C-5E129465A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98CF83-8DD6-66CA-3918-E93385A8E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Find and log the "Disappearing Submit Button" bug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http://softuni-qa-amazonaws.com/disappearing-button/</a:t>
            </a:r>
            <a:endParaRPr lang="en-US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https://register-form.softuniqa.repl.co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37A31F-91C7-46F3-B042-E36D750E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/>
              <a:t>: Bug </a:t>
            </a:r>
            <a:r>
              <a:rPr lang="en-US" dirty="0"/>
              <a:t>Reporting on a Register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71E07-470C-A7D1-108F-83C4E5A40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340" y="3258377"/>
            <a:ext cx="6092754" cy="33971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79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Bugs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B7912-D456-FE99-A040-5B6FA315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26" y="1352473"/>
            <a:ext cx="2767747" cy="27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80" y="1662104"/>
            <a:ext cx="2931040" cy="17771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BDCC-11CA-4E43-A549-7B97D3AAB9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Determine Whether Specific Goals are Met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393A42-CBD7-414A-9E36-66F810CE49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</p:spTree>
    <p:extLst>
      <p:ext uri="{BB962C8B-B14F-4D97-AF65-F5344CB8AC3E}">
        <p14:creationId xmlns:p14="http://schemas.microsoft.com/office/powerpoint/2010/main" val="5858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29778C3-2B54-4380-B09C-2BB06ED4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FC92D-F8D5-720A-C982-45D3966E6C8F}"/>
              </a:ext>
            </a:extLst>
          </p:cNvPr>
          <p:cNvSpPr txBox="1"/>
          <p:nvPr/>
        </p:nvSpPr>
        <p:spPr>
          <a:xfrm>
            <a:off x="1832332" y="983404"/>
            <a:ext cx="9920697" cy="518667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algn="l" fontAlgn="base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i="0" dirty="0">
                <a:solidFill>
                  <a:schemeClr val="bg1"/>
                </a:solidFill>
                <a:effectLst/>
              </a:rPr>
              <a:t>Total</a:t>
            </a:r>
            <a:r>
              <a:rPr lang="en-US" sz="3200" b="0" i="0" dirty="0">
                <a:effectLst/>
              </a:rPr>
              <a:t> </a:t>
            </a:r>
            <a:r>
              <a:rPr lang="en-US" sz="3200" i="0" dirty="0">
                <a:effectLst/>
              </a:rPr>
              <a:t>number of defects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Number of open (</a:t>
            </a:r>
            <a:r>
              <a:rPr lang="en-US" sz="3200" b="1" dirty="0">
                <a:solidFill>
                  <a:schemeClr val="bg1"/>
                </a:solidFill>
              </a:rPr>
              <a:t>active</a:t>
            </a:r>
            <a:r>
              <a:rPr lang="en-US" sz="3200" dirty="0"/>
              <a:t>) bugs/tasks</a:t>
            </a:r>
            <a:endParaRPr lang="en-US" sz="3200" i="0" dirty="0">
              <a:effectLst/>
            </a:endParaRP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  <a:latin typeface="inherit"/>
              </a:rPr>
              <a:t>Number of bugs found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inherit"/>
              </a:rPr>
              <a:t> before </a:t>
            </a:r>
            <a:r>
              <a:rPr lang="en-US" sz="3200" i="0" dirty="0">
                <a:effectLst/>
                <a:latin typeface="inherit"/>
              </a:rPr>
              <a:t>release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</a:rPr>
              <a:t>Bugs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resolved</a:t>
            </a:r>
            <a:r>
              <a:rPr lang="en-US" sz="3200" i="0" dirty="0">
                <a:effectLst/>
              </a:rPr>
              <a:t> ratio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</a:rPr>
              <a:t>Bug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rejection</a:t>
            </a:r>
            <a:r>
              <a:rPr lang="en-US" sz="3200" i="0" dirty="0">
                <a:effectLst/>
              </a:rPr>
              <a:t> ratio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</a:rPr>
              <a:t>Bug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leakage</a:t>
            </a:r>
            <a:r>
              <a:rPr lang="en-US" sz="3200" i="0" dirty="0">
                <a:effectLst/>
              </a:rPr>
              <a:t> ratio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Bugs per </a:t>
            </a:r>
            <a:r>
              <a:rPr lang="en-US" sz="3200" b="1" dirty="0">
                <a:solidFill>
                  <a:schemeClr val="bg1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183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DE7DE-6C7E-793F-CE7F-094296D7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53CD2-D826-F2A8-BF83-7693855E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277" y="102221"/>
            <a:ext cx="8625520" cy="882654"/>
          </a:xfrm>
        </p:spPr>
        <p:txBody>
          <a:bodyPr/>
          <a:lstStyle/>
          <a:p>
            <a:r>
              <a:rPr lang="en-US" dirty="0"/>
              <a:t>Example Dashboard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7D8DC3-7809-CE1D-5991-496727DC0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83"/>
          <a:stretch/>
        </p:blipFill>
        <p:spPr>
          <a:xfrm>
            <a:off x="2021114" y="863029"/>
            <a:ext cx="9187154" cy="57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39466" y="1653386"/>
            <a:ext cx="10585127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Errors in a software program can cause it to </a:t>
            </a:r>
            <a:r>
              <a:rPr lang="en-US" sz="3200" b="1" dirty="0">
                <a:solidFill>
                  <a:schemeClr val="bg1"/>
                </a:solidFill>
              </a:rPr>
              <a:t>unexpectedly quit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or behave in an </a:t>
            </a:r>
            <a:r>
              <a:rPr lang="en-US" sz="3200" b="1" dirty="0">
                <a:solidFill>
                  <a:schemeClr val="bg1"/>
                </a:solidFill>
              </a:rPr>
              <a:t>unintended manner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What goes in a </a:t>
            </a:r>
            <a:r>
              <a:rPr lang="en-US" sz="3200" b="1" dirty="0">
                <a:solidFill>
                  <a:schemeClr val="bg1"/>
                </a:solidFill>
              </a:rPr>
              <a:t>bug report</a:t>
            </a:r>
            <a:r>
              <a:rPr lang="en-US" sz="3200" dirty="0">
                <a:solidFill>
                  <a:schemeClr val="bg2"/>
                </a:solidFill>
              </a:rPr>
              <a:t>? 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Bug reports </a:t>
            </a:r>
            <a:r>
              <a:rPr lang="en-US" sz="3200" dirty="0">
                <a:solidFill>
                  <a:schemeClr val="bg2"/>
                </a:solidFill>
              </a:rPr>
              <a:t>are managed through a </a:t>
            </a:r>
            <a:r>
              <a:rPr lang="en-US" sz="3200" b="1" dirty="0">
                <a:solidFill>
                  <a:schemeClr val="bg1"/>
                </a:solidFill>
              </a:rPr>
              <a:t>lifecycle</a:t>
            </a:r>
            <a:r>
              <a:rPr lang="en-US" sz="3200" dirty="0">
                <a:solidFill>
                  <a:schemeClr val="bg2"/>
                </a:solidFill>
              </a:rPr>
              <a:t> that is used to make the </a:t>
            </a:r>
            <a:r>
              <a:rPr lang="en-US" sz="3200" b="1" dirty="0">
                <a:solidFill>
                  <a:schemeClr val="bg1"/>
                </a:solidFill>
              </a:rPr>
              <a:t>bug fixing process systematic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Writing good </a:t>
            </a:r>
            <a:r>
              <a:rPr lang="en-US" sz="3200" b="1" dirty="0">
                <a:solidFill>
                  <a:schemeClr val="bg1"/>
                </a:solidFill>
              </a:rPr>
              <a:t>bug reports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Bug tracking systems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 how to </a:t>
            </a:r>
            <a:r>
              <a:rPr lang="en-US" sz="3200" b="1" dirty="0">
                <a:solidFill>
                  <a:schemeClr val="bg1"/>
                </a:solidFill>
              </a:rPr>
              <a:t>use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one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Incident management metrics</a:t>
            </a:r>
          </a:p>
          <a:p>
            <a:pPr marL="452302" indent="-452302" latinLnBrk="0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C1D358A-4170-481E-AA8C-1A3F80508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2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rgbClr val="FFA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rgbClr val="FFA000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9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5</a:t>
            </a:fld>
            <a:endParaRPr lang="en-US" dirty="0"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Humans can make </a:t>
            </a:r>
            <a:r>
              <a:rPr lang="en-US" b="1" dirty="0">
                <a:solidFill>
                  <a:srgbClr val="FFA000"/>
                </a:solidFill>
              </a:rPr>
              <a:t>errors</a:t>
            </a:r>
            <a:r>
              <a:rPr lang="en-US" dirty="0"/>
              <a:t> (mistakes)</a:t>
            </a:r>
          </a:p>
          <a:p>
            <a:r>
              <a:rPr lang="en-US" dirty="0"/>
              <a:t>Errors produce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Defects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in the program code, or</a:t>
            </a:r>
            <a:br>
              <a:rPr lang="en-US" dirty="0"/>
            </a:br>
            <a:r>
              <a:rPr lang="en-US" dirty="0"/>
              <a:t>mistakes in the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/ other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defect</a:t>
            </a:r>
            <a:r>
              <a:rPr lang="en-US" dirty="0"/>
              <a:t> is executed, it might cause a </a:t>
            </a:r>
            <a:r>
              <a:rPr lang="en-US" b="1" dirty="0">
                <a:solidFill>
                  <a:schemeClr val="bg1"/>
                </a:solidFill>
              </a:rPr>
              <a:t>failure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Fail to do what it should do / do wrong thing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Defects Recap</a:t>
            </a:r>
            <a:endParaRPr lang="en-US" dirty="0"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3618B-C924-05E4-F7E0-23A688FEFB59}"/>
              </a:ext>
            </a:extLst>
          </p:cNvPr>
          <p:cNvGrpSpPr/>
          <p:nvPr/>
        </p:nvGrpSpPr>
        <p:grpSpPr>
          <a:xfrm>
            <a:off x="9116581" y="1539000"/>
            <a:ext cx="2761217" cy="2046982"/>
            <a:chOff x="9116581" y="1539000"/>
            <a:chExt cx="2761217" cy="20469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C38A2C-0182-DE7E-EAE1-A1C490CE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16581" y="1539000"/>
              <a:ext cx="2761217" cy="2046982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33FF8F-E510-BB7B-6176-1DA8E9EE8E46}"/>
                </a:ext>
              </a:extLst>
            </p:cNvPr>
            <p:cNvSpPr/>
            <p:nvPr/>
          </p:nvSpPr>
          <p:spPr bwMode="auto">
            <a:xfrm rot="21273843">
              <a:off x="10921943" y="3172080"/>
              <a:ext cx="810000" cy="270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01DC0A12-ABC9-4138-988A-FA8AC7426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38" name="Shape 238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ym typeface="Calibri"/>
              </a:rPr>
              <a:t>As 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"Seven Testing Principles" </a:t>
            </a:r>
            <a:r>
              <a:rPr lang="en-US" sz="3200" dirty="0">
                <a:sym typeface="Calibri"/>
              </a:rPr>
              <a:t>state: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"Early testing saves time and money"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ym typeface="Calibri"/>
              </a:rPr>
              <a:t>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faster</a:t>
            </a:r>
            <a:r>
              <a:rPr lang="en-US" sz="3200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sz="3200" dirty="0">
                <a:sym typeface="Calibri"/>
              </a:rPr>
              <a:t>you fix the bug 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better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"Defects cluster together"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Unfixed </a:t>
            </a:r>
            <a:r>
              <a:rPr lang="en-US" sz="3200" dirty="0">
                <a:sym typeface="Calibri"/>
              </a:rPr>
              <a:t>bugs hide other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bugs</a:t>
            </a:r>
          </a:p>
          <a:p>
            <a:pPr>
              <a:buClr>
                <a:schemeClr val="tx1"/>
              </a:buClr>
            </a:pPr>
            <a:endParaRPr lang="en-US" sz="3200" dirty="0"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Bug Fixing Importance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52C425-1335-89CC-D7EF-3F2CBFEBFFF9}"/>
              </a:ext>
            </a:extLst>
          </p:cNvPr>
          <p:cNvGrpSpPr/>
          <p:nvPr/>
        </p:nvGrpSpPr>
        <p:grpSpPr>
          <a:xfrm>
            <a:off x="6572765" y="3621882"/>
            <a:ext cx="5435733" cy="2885118"/>
            <a:chOff x="336000" y="3204000"/>
            <a:chExt cx="4770000" cy="26628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475705-2840-7904-D629-2B1ED2298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3204000"/>
              <a:ext cx="4658838" cy="26628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928361-BDA9-8041-56C4-B3E72028E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000" y="4978669"/>
              <a:ext cx="205331" cy="2053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E38D23-6C89-2373-A0AD-D6BD59D4F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450" y="3881731"/>
              <a:ext cx="1166550" cy="13122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53520E-B89A-42E0-5002-2BCB78E24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5019" y="4384993"/>
              <a:ext cx="805981" cy="8059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E3D072-7A2B-7E41-828A-F78446873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1839" y="4593312"/>
              <a:ext cx="599161" cy="5991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9DA30A-C9FA-94EA-6E61-EFB2709E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6000" y="4754450"/>
              <a:ext cx="426644" cy="4266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440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3707B-77F0-8219-7EA0-D870B2F9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20" y="1439238"/>
            <a:ext cx="2321960" cy="23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bug report?</a:t>
            </a:r>
          </a:p>
          <a:p>
            <a:pPr lvl="1"/>
            <a:r>
              <a:rPr lang="en-US" sz="3200" dirty="0"/>
              <a:t>Written document </a:t>
            </a:r>
            <a:r>
              <a:rPr lang="en-US" sz="3200" b="1" dirty="0">
                <a:solidFill>
                  <a:srgbClr val="FFA000"/>
                </a:solidFill>
              </a:rPr>
              <a:t>describing a certain bug </a:t>
            </a:r>
            <a:r>
              <a:rPr lang="en-US" sz="3200" dirty="0"/>
              <a:t>found during a concrete phase in the testing process</a:t>
            </a:r>
          </a:p>
          <a:p>
            <a:r>
              <a:rPr lang="en-US" sz="3600" b="1" dirty="0"/>
              <a:t>Why we need it?</a:t>
            </a:r>
          </a:p>
          <a:p>
            <a:pPr lvl="1"/>
            <a:r>
              <a:rPr lang="en-US" dirty="0"/>
              <a:t>Provides </a:t>
            </a:r>
            <a:r>
              <a:rPr lang="en-US" sz="3200" b="1" dirty="0">
                <a:solidFill>
                  <a:srgbClr val="FFA000"/>
                </a:solidFill>
              </a:rPr>
              <a:t>detailed information </a:t>
            </a:r>
            <a:r>
              <a:rPr lang="en-US" dirty="0"/>
              <a:t>about the problem </a:t>
            </a:r>
          </a:p>
          <a:p>
            <a:pPr lvl="1"/>
            <a:r>
              <a:rPr lang="en-US" dirty="0"/>
              <a:t>Helps in </a:t>
            </a:r>
            <a:r>
              <a:rPr lang="en-US" sz="3200" b="1" dirty="0">
                <a:solidFill>
                  <a:srgbClr val="FFA000"/>
                </a:solidFill>
              </a:rPr>
              <a:t>keeping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the records </a:t>
            </a:r>
            <a:r>
              <a:rPr lang="en-US" dirty="0"/>
              <a:t>for future reference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Categorizes the bugs </a:t>
            </a:r>
            <a:r>
              <a:rPr lang="en-US" dirty="0"/>
              <a:t>to help in root cause analysis</a:t>
            </a:r>
          </a:p>
          <a:p>
            <a:pPr lvl="1"/>
            <a:r>
              <a:rPr lang="en-US" dirty="0"/>
              <a:t>Avoids reporting a duplicate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8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969" y="1248682"/>
            <a:ext cx="5567195" cy="5528766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Bug ID:</a:t>
            </a:r>
            <a:r>
              <a:rPr lang="en-US" sz="8000" dirty="0"/>
              <a:t> SB-21</a:t>
            </a:r>
          </a:p>
          <a:p>
            <a:r>
              <a:rPr lang="en-US" sz="8000" b="1" dirty="0"/>
              <a:t>Priority:</a:t>
            </a:r>
          </a:p>
          <a:p>
            <a:r>
              <a:rPr lang="en-US" sz="8000" b="1" dirty="0"/>
              <a:t>Severity: </a:t>
            </a:r>
            <a:endParaRPr lang="en-US" sz="8000" dirty="0"/>
          </a:p>
          <a:p>
            <a:r>
              <a:rPr lang="en-US" sz="8000" b="1" dirty="0"/>
              <a:t>Assigned to:</a:t>
            </a:r>
            <a:r>
              <a:rPr lang="en-US" sz="8000" dirty="0"/>
              <a:t> Developer-X</a:t>
            </a:r>
          </a:p>
          <a:p>
            <a:r>
              <a:rPr lang="en-US" sz="8000" b="1" dirty="0"/>
              <a:t>Reported By:</a:t>
            </a:r>
            <a:r>
              <a:rPr lang="en-US" sz="8000" dirty="0"/>
              <a:t> Your Name</a:t>
            </a:r>
          </a:p>
          <a:p>
            <a:r>
              <a:rPr lang="en-US" sz="8000" b="1" dirty="0"/>
              <a:t>Reported On:</a:t>
            </a:r>
            <a:r>
              <a:rPr lang="en-US" sz="8000" dirty="0"/>
              <a:t> 06.01.2023</a:t>
            </a:r>
          </a:p>
          <a:p>
            <a:r>
              <a:rPr lang="en-US" sz="8000" b="1" dirty="0"/>
              <a:t>Status:</a:t>
            </a:r>
            <a:r>
              <a:rPr lang="en-US" sz="8000" dirty="0"/>
              <a:t> New </a:t>
            </a:r>
          </a:p>
          <a:p>
            <a:r>
              <a:rPr lang="en-US" sz="8000" b="1" dirty="0"/>
              <a:t>Environment: </a:t>
            </a:r>
            <a:r>
              <a:rPr lang="en-US" sz="8000" dirty="0"/>
              <a:t>www.test.website.com/chatter</a:t>
            </a:r>
          </a:p>
          <a:p>
            <a:r>
              <a:rPr lang="en-US" sz="8000" b="1" dirty="0"/>
              <a:t>Summary:</a:t>
            </a:r>
            <a:r>
              <a:rPr lang="en-US" sz="8000" dirty="0"/>
              <a:t> Chat – the Creator of a group chat conversation cannot rename it</a:t>
            </a:r>
            <a:r>
              <a:rPr lang="en-US" sz="8000" b="1" dirty="0"/>
              <a:t> </a:t>
            </a:r>
          </a:p>
          <a:p>
            <a:r>
              <a:rPr lang="en-US" sz="8000" b="1" dirty="0"/>
              <a:t>Description: </a:t>
            </a:r>
            <a:r>
              <a:rPr lang="en-US" sz="8000" dirty="0"/>
              <a:t>Any participant of a group conversation should be able to rename it. The bug is produced only for the creator of a group conversation. All other participants are able rename the group conversation</a:t>
            </a:r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 Example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6B8FC1-0633-01E4-4FF6-CDE931C22B79}"/>
              </a:ext>
            </a:extLst>
          </p:cNvPr>
          <p:cNvSpPr txBox="1">
            <a:spLocks/>
          </p:cNvSpPr>
          <p:nvPr/>
        </p:nvSpPr>
        <p:spPr>
          <a:xfrm>
            <a:off x="6169794" y="1275234"/>
            <a:ext cx="5583236" cy="52317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Actual behavior: </a:t>
            </a:r>
            <a:r>
              <a:rPr lang="en-US" sz="2200" dirty="0"/>
              <a:t>The button "Rename conversation" is disabled for the creator of the group conversation: </a:t>
            </a:r>
          </a:p>
          <a:p>
            <a:r>
              <a:rPr lang="en-US" sz="2200" b="1" dirty="0"/>
              <a:t>Expected behavior: </a:t>
            </a:r>
            <a:r>
              <a:rPr lang="en-US" sz="2200" dirty="0"/>
              <a:t>All participants should be able to rename a group conversation</a:t>
            </a:r>
            <a:endParaRPr lang="en-US" sz="2200" dirty="0">
              <a:effectLst/>
            </a:endParaRPr>
          </a:p>
          <a:p>
            <a:pPr marL="300038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Steps to reproduce: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200" b="1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www.test.website.com</a:t>
            </a:r>
            <a:endParaRPr lang="en-US" sz="2200" b="1" u="sng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 in: login –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test3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 password – </a:t>
            </a:r>
            <a:r>
              <a:rPr lang="en-US" sz="2200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testtest</a:t>
            </a:r>
            <a:endParaRPr lang="en-US" sz="22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a chat dialog with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200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Testington</a:t>
            </a:r>
            <a:r>
              <a:rPr lang="en-US" sz="2200" dirty="0"/>
              <a:t>"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on the button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en-US" sz="2200" dirty="0"/>
              <a:t>"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=&gt; add user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any user to a group conversation =&gt; click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200" dirty="0"/>
              <a:t>"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again on settings to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group conversation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/>
          </a:p>
          <a:p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B1852C-4FF0-9ADE-4856-97885ADA8C94}"/>
              </a:ext>
            </a:extLst>
          </p:cNvPr>
          <p:cNvGrpSpPr/>
          <p:nvPr/>
        </p:nvGrpSpPr>
        <p:grpSpPr>
          <a:xfrm>
            <a:off x="1941905" y="1658337"/>
            <a:ext cx="1820317" cy="327669"/>
            <a:chOff x="3483204" y="1404879"/>
            <a:chExt cx="2003701" cy="3216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64DFA5-2CF5-A8DE-F024-0AEAABB756D6}"/>
                </a:ext>
              </a:extLst>
            </p:cNvPr>
            <p:cNvSpPr/>
            <p:nvPr/>
          </p:nvSpPr>
          <p:spPr bwMode="auto">
            <a:xfrm>
              <a:off x="3483204" y="1404879"/>
              <a:ext cx="2003701" cy="30719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90B996-3F11-1851-3248-35263456C1BE}"/>
                </a:ext>
              </a:extLst>
            </p:cNvPr>
            <p:cNvSpPr txBox="1"/>
            <p:nvPr/>
          </p:nvSpPr>
          <p:spPr>
            <a:xfrm>
              <a:off x="3577178" y="1404879"/>
              <a:ext cx="1815751" cy="32162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0" rIns="144000" bIns="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Next release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96D2CB-D7BA-2432-3ED3-C95C5DC790E4}"/>
              </a:ext>
            </a:extLst>
          </p:cNvPr>
          <p:cNvGrpSpPr/>
          <p:nvPr/>
        </p:nvGrpSpPr>
        <p:grpSpPr>
          <a:xfrm>
            <a:off x="1941907" y="2087450"/>
            <a:ext cx="1820315" cy="327669"/>
            <a:chOff x="3483204" y="1404879"/>
            <a:chExt cx="2003701" cy="321627"/>
          </a:xfrm>
          <a:solidFill>
            <a:srgbClr val="FFFF00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234B2C-8D6C-9132-09ED-CE5ABD8B1849}"/>
                </a:ext>
              </a:extLst>
            </p:cNvPr>
            <p:cNvSpPr/>
            <p:nvPr/>
          </p:nvSpPr>
          <p:spPr bwMode="auto">
            <a:xfrm>
              <a:off x="3483204" y="1404879"/>
              <a:ext cx="2003701" cy="30719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1CA37C-D24C-5292-20C9-A2A344C3A7BC}"/>
                </a:ext>
              </a:extLst>
            </p:cNvPr>
            <p:cNvSpPr txBox="1"/>
            <p:nvPr/>
          </p:nvSpPr>
          <p:spPr>
            <a:xfrm>
              <a:off x="3577178" y="1404879"/>
              <a:ext cx="1815751" cy="321627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0" rIns="144000" bIns="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0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4089</TotalTime>
  <Words>2661</Words>
  <Application>Microsoft Office PowerPoint</Application>
  <PresentationFormat>Widescreen</PresentationFormat>
  <Paragraphs>430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-apple-system</vt:lpstr>
      <vt:lpstr>Arial</vt:lpstr>
      <vt:lpstr>Calibri</vt:lpstr>
      <vt:lpstr>Consolas</vt:lpstr>
      <vt:lpstr>inherit</vt:lpstr>
      <vt:lpstr>Wingdings</vt:lpstr>
      <vt:lpstr>Wingdings 2</vt:lpstr>
      <vt:lpstr>SoftUni</vt:lpstr>
      <vt:lpstr>SoftUni</vt:lpstr>
      <vt:lpstr>Bugs and Bug Tracking</vt:lpstr>
      <vt:lpstr>Table of Contents</vt:lpstr>
      <vt:lpstr>You Have Questions?</vt:lpstr>
      <vt:lpstr>Software Bugs</vt:lpstr>
      <vt:lpstr>Software Defects Recap</vt:lpstr>
      <vt:lpstr>Bug Fixing Importance</vt:lpstr>
      <vt:lpstr>Bug Report</vt:lpstr>
      <vt:lpstr>Bug Report</vt:lpstr>
      <vt:lpstr>Bug Report Example</vt:lpstr>
      <vt:lpstr>What Goes in a Bug Report? (1) </vt:lpstr>
      <vt:lpstr>What Goes in a Bug Report? (2) </vt:lpstr>
      <vt:lpstr>What Goes in a Bug Report? (3) </vt:lpstr>
      <vt:lpstr>What Goes in a Bug Report? (4) </vt:lpstr>
      <vt:lpstr>Bug Severity</vt:lpstr>
      <vt:lpstr>Bug Severity Levels (1)</vt:lpstr>
      <vt:lpstr>Bug Severity Levels (2)</vt:lpstr>
      <vt:lpstr>Bug Priority</vt:lpstr>
      <vt:lpstr>Priority Classification</vt:lpstr>
      <vt:lpstr>Priority and Severity Examples (1)</vt:lpstr>
      <vt:lpstr>Priority and Severity Examples (2)</vt:lpstr>
      <vt:lpstr>Bug Lifecycle</vt:lpstr>
      <vt:lpstr>Bug Lifecycle</vt:lpstr>
      <vt:lpstr>Bug Lifecycle States (1)</vt:lpstr>
      <vt:lpstr>Bug Lifecycle States (2)</vt:lpstr>
      <vt:lpstr>Bug Lifecycle States (3)</vt:lpstr>
      <vt:lpstr>Tips for Bug Reporting</vt:lpstr>
      <vt:lpstr>Key Points for Good Bug Report (1)</vt:lpstr>
      <vt:lpstr>Key Points for Good Bug Report (2)</vt:lpstr>
      <vt:lpstr>Key Points for Good Bug Report (3)</vt:lpstr>
      <vt:lpstr>Key Points for Good Bug Report (4)</vt:lpstr>
      <vt:lpstr>Bug Tracking Systems</vt:lpstr>
      <vt:lpstr>Bug Tracking Systems</vt:lpstr>
      <vt:lpstr>Live Demo</vt:lpstr>
      <vt:lpstr>How to Register a Bug (Using Jira) (1)</vt:lpstr>
      <vt:lpstr>How to Register a Bug (Using Jira) (2)</vt:lpstr>
      <vt:lpstr>How to Register a Bug (Using Jira) (3)</vt:lpstr>
      <vt:lpstr>How to Register a Bug (Using Jira) (4)</vt:lpstr>
      <vt:lpstr>How to Register a Bug (Using Jira) (5)</vt:lpstr>
      <vt:lpstr>Demo: Bug Reporting on a Register Form</vt:lpstr>
      <vt:lpstr>Incident Management Metrics</vt:lpstr>
      <vt:lpstr>Incident Management Metrics</vt:lpstr>
      <vt:lpstr>Example Dashboard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Miroslava Dimitrova</cp:lastModifiedBy>
  <cp:revision>66</cp:revision>
  <dcterms:created xsi:type="dcterms:W3CDTF">2018-05-23T13:08:44Z</dcterms:created>
  <dcterms:modified xsi:type="dcterms:W3CDTF">2023-01-19T12:51:25Z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