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508" r:id="rId2"/>
    <p:sldId id="509" r:id="rId3"/>
    <p:sldId id="510" r:id="rId4"/>
    <p:sldId id="511" r:id="rId5"/>
    <p:sldId id="725" r:id="rId6"/>
    <p:sldId id="744" r:id="rId7"/>
    <p:sldId id="745" r:id="rId8"/>
    <p:sldId id="746" r:id="rId9"/>
    <p:sldId id="747" r:id="rId10"/>
    <p:sldId id="748" r:id="rId11"/>
    <p:sldId id="749" r:id="rId12"/>
    <p:sldId id="750" r:id="rId13"/>
    <p:sldId id="751" r:id="rId14"/>
    <p:sldId id="752" r:id="rId15"/>
    <p:sldId id="754" r:id="rId16"/>
    <p:sldId id="753" r:id="rId17"/>
    <p:sldId id="755" r:id="rId18"/>
    <p:sldId id="756" r:id="rId19"/>
    <p:sldId id="757" r:id="rId20"/>
    <p:sldId id="759" r:id="rId21"/>
    <p:sldId id="758" r:id="rId22"/>
    <p:sldId id="761" r:id="rId23"/>
    <p:sldId id="293" r:id="rId24"/>
    <p:sldId id="294" r:id="rId25"/>
    <p:sldId id="260" r:id="rId26"/>
    <p:sldId id="632" r:id="rId27"/>
    <p:sldId id="633" r:id="rId28"/>
    <p:sldId id="305" r:id="rId29"/>
    <p:sldId id="634" r:id="rId30"/>
    <p:sldId id="328" r:id="rId31"/>
    <p:sldId id="265" r:id="rId32"/>
    <p:sldId id="269" r:id="rId33"/>
    <p:sldId id="267" r:id="rId34"/>
    <p:sldId id="266" r:id="rId35"/>
    <p:sldId id="261" r:id="rId36"/>
    <p:sldId id="268" r:id="rId37"/>
    <p:sldId id="338" r:id="rId38"/>
    <p:sldId id="339" r:id="rId39"/>
    <p:sldId id="340" r:id="rId40"/>
    <p:sldId id="766" r:id="rId41"/>
    <p:sldId id="635" r:id="rId42"/>
    <p:sldId id="762" r:id="rId43"/>
    <p:sldId id="541" r:id="rId44"/>
    <p:sldId id="585" r:id="rId45"/>
    <p:sldId id="764" r:id="rId46"/>
    <p:sldId id="765" r:id="rId47"/>
    <p:sldId id="587" r:id="rId48"/>
    <p:sldId id="76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78F2197-370A-4472-ABAD-91C5F4ABEC6C}">
          <p14:sldIdLst>
            <p14:sldId id="508"/>
            <p14:sldId id="509"/>
            <p14:sldId id="510"/>
          </p14:sldIdLst>
        </p14:section>
        <p14:section name="Sample Exam Questions" id="{5EE438C9-6591-46B8-85FB-5413E75CFE14}">
          <p14:sldIdLst>
            <p14:sldId id="511"/>
            <p14:sldId id="725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</p14:sldIdLst>
        </p14:section>
        <p14:section name="QA Engineer profession explained" id="{31EAE67E-FF47-461F-A91F-F8678DBD7495}">
          <p14:sldIdLst>
            <p14:sldId id="754"/>
            <p14:sldId id="753"/>
            <p14:sldId id="755"/>
            <p14:sldId id="756"/>
            <p14:sldId id="757"/>
            <p14:sldId id="759"/>
            <p14:sldId id="758"/>
          </p14:sldIdLst>
        </p14:section>
        <p14:section name="QA Curriculum @ SoftUni" id="{3F7B9F12-3131-4656-AF20-959AEACF6DD9}">
          <p14:sldIdLst>
            <p14:sldId id="761"/>
            <p14:sldId id="293"/>
            <p14:sldId id="294"/>
          </p14:sldIdLst>
        </p14:section>
        <p14:section name="Partners" id="{8CA9E326-22AB-434A-B656-7E4E1F40649D}">
          <p14:sldIdLst>
            <p14:sldId id="260"/>
            <p14:sldId id="632"/>
            <p14:sldId id="633"/>
            <p14:sldId id="305"/>
            <p14:sldId id="634"/>
            <p14:sldId id="328"/>
            <p14:sldId id="265"/>
            <p14:sldId id="269"/>
            <p14:sldId id="267"/>
            <p14:sldId id="266"/>
            <p14:sldId id="261"/>
            <p14:sldId id="268"/>
            <p14:sldId id="338"/>
            <p14:sldId id="339"/>
            <p14:sldId id="340"/>
            <p14:sldId id="766"/>
            <p14:sldId id="635"/>
          </p14:sldIdLst>
        </p14:section>
        <p14:section name="Q&amp;A Section" id="{E865BD97-2EF6-4963-9C2E-C880029EFB48}">
          <p14:sldIdLst>
            <p14:sldId id="762"/>
          </p14:sldIdLst>
        </p14:section>
        <p14:section name="Conclusion" id="{77206464-B36D-44E6-818E-5CD87938DFD7}">
          <p14:sldIdLst>
            <p14:sldId id="541"/>
            <p14:sldId id="585"/>
            <p14:sldId id="764"/>
            <p14:sldId id="765"/>
            <p14:sldId id="587"/>
            <p14:sldId id="7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3E26823-B139-557A-F7E1-69EECF37B8F6}" name="Angel Georgiev" initials="AG" userId="Angel Georgiev" providerId="None"/>
  <p188:author id="{07BBEE9E-F694-9718-1033-FA0D921862C0}" name="Miroslava Dimitrova" initials="MD" userId="S::Miroslava.Dimitrova@ibm.com::85517347-f7ec-4ee1-a5c2-f81e604ff0f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AC9"/>
    <a:srgbClr val="FFC30B"/>
    <a:srgbClr val="FEE227"/>
    <a:srgbClr val="15171C"/>
    <a:srgbClr val="F2A40D"/>
    <a:srgbClr val="FBD323"/>
    <a:srgbClr val="FCE422"/>
    <a:srgbClr val="EBE997"/>
    <a:srgbClr val="F6FA4C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590" y="62"/>
      </p:cViewPr>
      <p:guideLst/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51" d="100"/>
          <a:sy n="51" d="100"/>
        </p:scale>
        <p:origin x="1836" y="2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8/10/relationships/authors" Target="author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869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60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5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6100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3476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85662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2959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9443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6071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51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1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56219" y="1628999"/>
            <a:ext cx="71558" cy="3600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09653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26000" y="1353867"/>
            <a:ext cx="7069236" cy="497313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449001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379426" y="1584000"/>
            <a:ext cx="71558" cy="3600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1868" y="1353867"/>
            <a:ext cx="3734132" cy="238914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marL="1347788" indent="0" latinLnBrk="0">
              <a:buNone/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0247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21945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141448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16324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542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24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2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801482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234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44556C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081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17644CC-5E1F-DFF4-7A6B-8C272BF500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357" y="406336"/>
            <a:ext cx="1915704" cy="559235"/>
          </a:xfrm>
          <a:prstGeom prst="rect">
            <a:avLst/>
          </a:prstGeom>
        </p:spPr>
      </p:pic>
      <p:sp>
        <p:nvSpPr>
          <p:cNvPr id="11" name="Rectangle Top">
            <a:extLst>
              <a:ext uri="{FF2B5EF4-FFF2-40B4-BE49-F238E27FC236}">
                <a16:creationId xmlns:a16="http://schemas.microsoft.com/office/drawing/2014/main" id="{01F089CE-CD5E-04FF-069F-0CBCCDE27720}"/>
              </a:ext>
            </a:extLst>
          </p:cNvPr>
          <p:cNvSpPr/>
          <p:nvPr userDrawn="1"/>
        </p:nvSpPr>
        <p:spPr>
          <a:xfrm>
            <a:off x="0" y="-6376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29768C21-11CA-4EA5-95E5-4DC2B9864F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42" y="282907"/>
            <a:ext cx="1915704" cy="559235"/>
          </a:xfrm>
          <a:prstGeom prst="rect">
            <a:avLst/>
          </a:prstGeom>
        </p:spPr>
      </p:pic>
      <p:sp>
        <p:nvSpPr>
          <p:cNvPr id="14" name="Slide Title">
            <a:extLst>
              <a:ext uri="{FF2B5EF4-FFF2-40B4-BE49-F238E27FC236}">
                <a16:creationId xmlns:a16="http://schemas.microsoft.com/office/drawing/2014/main" id="{ACB9BDA3-6C3A-F88D-7119-97EBCA63C293}"/>
              </a:ext>
            </a:extLst>
          </p:cNvPr>
          <p:cNvSpPr txBox="1">
            <a:spLocks/>
          </p:cNvSpPr>
          <p:nvPr userDrawn="1"/>
        </p:nvSpPr>
        <p:spPr>
          <a:xfrm>
            <a:off x="139224" y="82853"/>
            <a:ext cx="9715594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0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94" r:id="rId11"/>
    <p:sldLayoutId id="2147483695" r:id="rId12"/>
    <p:sldLayoutId id="2147483686" r:id="rId13"/>
    <p:sldLayoutId id="2147483687" r:id="rId14"/>
    <p:sldLayoutId id="2147483696" r:id="rId15"/>
    <p:sldLayoutId id="2147483711" r:id="rId16"/>
    <p:sldLayoutId id="2147483714" r:id="rId17"/>
    <p:sldLayoutId id="2147483715" r:id="rId18"/>
    <p:sldLayoutId id="2147483716" r:id="rId19"/>
    <p:sldLayoutId id="2147483718" r:id="rId20"/>
    <p:sldLayoutId id="2147483719" r:id="rId21"/>
    <p:sldLayoutId id="2147483720" r:id="rId22"/>
  </p:sldLayoutIdLs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qa/curriculum" TargetMode="External"/><Relationship Id="rId2" Type="http://schemas.openxmlformats.org/officeDocument/2006/relationships/hyperlink" Target="https://softuni.bg/courses/programming-basic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7.jpe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0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ca-colahellenic.com/" TargetMode="External"/><Relationship Id="rId2" Type="http://schemas.openxmlformats.org/officeDocument/2006/relationships/hyperlink" Target="https://bg.coca-colahellenic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ambitioned.com/" TargetMode="Externa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bank.bg/Za-nas/Careers" TargetMode="External"/><Relationship Id="rId2" Type="http://schemas.openxmlformats.org/officeDocument/2006/relationships/hyperlink" Target="https://www.facebook.com/evapostbank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hyperlink" Target="https://www.postbank.bg/" TargetMode="Externa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superhosting.bg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smartit.bg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.draftkings.com/" TargetMode="External"/><Relationship Id="rId2" Type="http://schemas.openxmlformats.org/officeDocument/2006/relationships/hyperlink" Target="https://careers.draftkings.com/jobs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indeavr.com/en/career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it.schwarz/en/it-hubs/bulgari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okerstarscareer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arvision.ai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bosch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xc.com/us/e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55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51.jpe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0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45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52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191" y="6189117"/>
            <a:ext cx="2950749" cy="654081"/>
          </a:xfrm>
        </p:spPr>
        <p:txBody>
          <a:bodyPr/>
          <a:lstStyle/>
          <a:p>
            <a:pPr lvl="0"/>
            <a:r>
              <a:rPr lang="en-US" sz="1800" u="sng" dirty="0">
                <a:solidFill>
                  <a:schemeClr val="tx1"/>
                </a:solidFill>
                <a:ea typeface="Calibri"/>
                <a:cs typeface="Calibri"/>
                <a:sym typeface="Calibri"/>
                <a:hlinkClick r:id="rId2"/>
              </a:rPr>
              <a:t>http://softuni.bg</a:t>
            </a:r>
            <a:endParaRPr lang="en-US" sz="1800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  <a:p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754671"/>
            <a:ext cx="2950749" cy="705697"/>
          </a:xfrm>
        </p:spPr>
        <p:txBody>
          <a:bodyPr/>
          <a:lstStyle/>
          <a:p>
            <a:pPr lvl="0"/>
            <a:r>
              <a:rPr lang="en-US" sz="20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Software University</a:t>
            </a:r>
          </a:p>
          <a:p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580251" y="5459207"/>
            <a:ext cx="2950749" cy="444793"/>
          </a:xfrm>
        </p:spPr>
        <p:txBody>
          <a:bodyPr/>
          <a:lstStyle/>
          <a:p>
            <a:pPr lvl="0"/>
            <a:r>
              <a:rPr lang="en-US" sz="2400" dirty="0">
                <a:ea typeface="Calibri"/>
                <a:cs typeface="Calibri"/>
                <a:sym typeface="Calibri"/>
              </a:rPr>
              <a:t>Technical Trainers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80251" y="4914000"/>
            <a:ext cx="2950749" cy="595445"/>
          </a:xfrm>
        </p:spPr>
        <p:txBody>
          <a:bodyPr/>
          <a:lstStyle/>
          <a:p>
            <a:pPr lvl="0"/>
            <a:r>
              <a:rPr lang="en-US" sz="2800" dirty="0">
                <a:ea typeface="Calibri"/>
                <a:cs typeface="Calibri"/>
                <a:sym typeface="Calibri"/>
              </a:rPr>
              <a:t>SoftUni Team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4182" y="459000"/>
            <a:ext cx="11083636" cy="882654"/>
          </a:xfrm>
        </p:spPr>
        <p:txBody>
          <a:bodyPr>
            <a:normAutofit/>
          </a:bodyPr>
          <a:lstStyle/>
          <a:p>
            <a:r>
              <a:rPr lang="en-US" sz="4800" dirty="0">
                <a:ea typeface="Calibri"/>
                <a:cs typeface="Calibri"/>
                <a:sym typeface="Calibri"/>
              </a:rPr>
              <a:t>QA Basics: Exam Preparation</a:t>
            </a:r>
            <a:endParaRPr lang="bg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3361B1-4DA9-4A68-9E08-EAEBA8592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00" y="2748685"/>
            <a:ext cx="2033400" cy="20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09624B-6314-E7DF-CA46-86C93BCAA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500" y="2577544"/>
            <a:ext cx="2295000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50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of the fields on a form contains a text box which accepts numeric values in the range of </a:t>
            </a:r>
            <a:r>
              <a:rPr lang="en-US" b="1" dirty="0"/>
              <a:t>18 to 25</a:t>
            </a:r>
            <a:r>
              <a:rPr lang="en-US" dirty="0"/>
              <a:t>. Which test will be </a:t>
            </a:r>
            <a:r>
              <a:rPr lang="en-US" b="1" dirty="0"/>
              <a:t>negative</a:t>
            </a:r>
            <a:r>
              <a:rPr lang="en-US" dirty="0"/>
              <a:t>?</a:t>
            </a:r>
          </a:p>
          <a:p>
            <a:pPr marL="957262" lvl="1" indent="-514350">
              <a:buFont typeface="+mj-lt"/>
              <a:buAutoNum type="alphaUcPeriod"/>
            </a:pPr>
            <a:r>
              <a:rPr lang="en-US" sz="3000" dirty="0"/>
              <a:t>19</a:t>
            </a:r>
          </a:p>
          <a:p>
            <a:pPr marL="957262" lvl="1" indent="-514350">
              <a:buFont typeface="+mj-lt"/>
              <a:buAutoNum type="alphaUcPeriod"/>
            </a:pPr>
            <a:r>
              <a:rPr lang="en-US" sz="3000" dirty="0"/>
              <a:t>21</a:t>
            </a:r>
          </a:p>
          <a:p>
            <a:pPr marL="957262" lvl="1" indent="-514350">
              <a:buFont typeface="+mj-lt"/>
              <a:buAutoNum type="alphaUcPeriod"/>
            </a:pPr>
            <a:r>
              <a:rPr lang="en-US" sz="3000" dirty="0"/>
              <a:t>25</a:t>
            </a:r>
          </a:p>
          <a:p>
            <a:pPr marL="957262" lvl="1" indent="-514350">
              <a:buFont typeface="+mj-lt"/>
              <a:buAutoNum type="alphaUcPeriod"/>
            </a:pPr>
            <a:r>
              <a:rPr lang="en-US" sz="3000" dirty="0"/>
              <a:t>17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85680" y="4869000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F35EE8-52DF-A150-6F09-2585B4FB5150}"/>
              </a:ext>
            </a:extLst>
          </p:cNvPr>
          <p:cNvSpPr txBox="1"/>
          <p:nvPr/>
        </p:nvSpPr>
        <p:spPr>
          <a:xfrm>
            <a:off x="570524" y="5814000"/>
            <a:ext cx="68754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87592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Which of the following </a:t>
            </a:r>
            <a:r>
              <a:rPr lang="en-US" b="1" dirty="0"/>
              <a:t>requirements</a:t>
            </a:r>
            <a:r>
              <a:rPr lang="en-US" dirty="0"/>
              <a:t> is </a:t>
            </a:r>
            <a:r>
              <a:rPr lang="en-US" b="1" dirty="0"/>
              <a:t>testable</a:t>
            </a:r>
            <a:r>
              <a:rPr lang="en-US" dirty="0"/>
              <a:t>: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The safety-critical parts of the system shall contain </a:t>
            </a:r>
            <a:r>
              <a:rPr lang="en-US" b="1" dirty="0"/>
              <a:t>0 faults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The system shall be built to be </a:t>
            </a:r>
            <a:r>
              <a:rPr lang="en-US" b="1" dirty="0"/>
              <a:t>very fast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The system shall be </a:t>
            </a:r>
            <a:r>
              <a:rPr lang="en-US" b="1" dirty="0"/>
              <a:t>user friendly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The response time shall be less than </a:t>
            </a:r>
            <a:r>
              <a:rPr lang="en-US" b="1" dirty="0"/>
              <a:t>one second </a:t>
            </a:r>
            <a:r>
              <a:rPr lang="en-US" dirty="0"/>
              <a:t>for the </a:t>
            </a:r>
            <a:r>
              <a:rPr lang="en-US" b="1" dirty="0"/>
              <a:t>specified load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77425" y="3877260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0B3EF-AA7B-AF55-D127-6A6A2C81BEC7}"/>
              </a:ext>
            </a:extLst>
          </p:cNvPr>
          <p:cNvSpPr txBox="1"/>
          <p:nvPr/>
        </p:nvSpPr>
        <p:spPr>
          <a:xfrm>
            <a:off x="570524" y="5814000"/>
            <a:ext cx="68754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What could cause defects?</a:t>
            </a:r>
          </a:p>
        </p:txBody>
      </p:sp>
    </p:spTree>
    <p:extLst>
      <p:ext uri="{BB962C8B-B14F-4D97-AF65-F5344CB8AC3E}">
        <p14:creationId xmlns:p14="http://schemas.microsoft.com/office/powerpoint/2010/main" val="143493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b="1" dirty="0"/>
              <a:t>testing activities </a:t>
            </a:r>
            <a:r>
              <a:rPr lang="en-US" dirty="0"/>
              <a:t>should </a:t>
            </a:r>
            <a:r>
              <a:rPr lang="en-US" b="1" dirty="0"/>
              <a:t>start</a:t>
            </a:r>
            <a:r>
              <a:rPr lang="en-US" dirty="0"/>
              <a:t>: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When the requirements have been officially signed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As soon as the code is written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Before the debugging stage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As soon as possible in the development life cycle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77425" y="3879000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D7ADCE-2F60-E2E1-5FBD-9CE1391E5CDA}"/>
              </a:ext>
            </a:extLst>
          </p:cNvPr>
          <p:cNvSpPr txBox="1"/>
          <p:nvPr/>
        </p:nvSpPr>
        <p:spPr>
          <a:xfrm>
            <a:off x="570524" y="5814000"/>
            <a:ext cx="68754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Software Testing Process</a:t>
            </a:r>
          </a:p>
        </p:txBody>
      </p:sp>
    </p:spTree>
    <p:extLst>
      <p:ext uri="{BB962C8B-B14F-4D97-AF65-F5344CB8AC3E}">
        <p14:creationId xmlns:p14="http://schemas.microsoft.com/office/powerpoint/2010/main" val="330815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bug tracking system</a:t>
            </a:r>
            <a:r>
              <a:rPr lang="en-US" dirty="0"/>
              <a:t>: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is of limited value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should be used only by the test team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is a valuable source of project information during testing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only records defects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70524" y="3213933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92147D-203B-798C-A8EF-FE6D81B96270}"/>
              </a:ext>
            </a:extLst>
          </p:cNvPr>
          <p:cNvSpPr txBox="1"/>
          <p:nvPr/>
        </p:nvSpPr>
        <p:spPr>
          <a:xfrm>
            <a:off x="570524" y="5814000"/>
            <a:ext cx="68754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Bugs and Bug Tracking lecture</a:t>
            </a:r>
          </a:p>
        </p:txBody>
      </p:sp>
    </p:spTree>
    <p:extLst>
      <p:ext uri="{BB962C8B-B14F-4D97-AF65-F5344CB8AC3E}">
        <p14:creationId xmlns:p14="http://schemas.microsoft.com/office/powerpoint/2010/main" val="353568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should </a:t>
            </a:r>
            <a:r>
              <a:rPr lang="en-US" b="1" dirty="0"/>
              <a:t>expected results </a:t>
            </a:r>
            <a:r>
              <a:rPr lang="en-US" dirty="0"/>
              <a:t>be defined </a:t>
            </a:r>
            <a:r>
              <a:rPr lang="en-US" b="1" dirty="0"/>
              <a:t>before execution</a:t>
            </a:r>
            <a:r>
              <a:rPr lang="en-US" dirty="0"/>
              <a:t>?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To reduce the possibility of incorrect results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To assist in automation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To improve system efficiency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To improve design of the software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77425" y="1899000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9A06DB-AE64-ACC4-6CCB-C2E7D050A6E4}"/>
              </a:ext>
            </a:extLst>
          </p:cNvPr>
          <p:cNvSpPr txBox="1"/>
          <p:nvPr/>
        </p:nvSpPr>
        <p:spPr>
          <a:xfrm>
            <a:off x="570524" y="5814000"/>
            <a:ext cx="68754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Bugs and Bug Tracking lecture</a:t>
            </a:r>
          </a:p>
        </p:txBody>
      </p:sp>
    </p:spTree>
    <p:extLst>
      <p:ext uri="{BB962C8B-B14F-4D97-AF65-F5344CB8AC3E}">
        <p14:creationId xmlns:p14="http://schemas.microsoft.com/office/powerpoint/2010/main" val="14618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B1496F-89C8-4589-9213-7E186827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09" y="4877544"/>
            <a:ext cx="10961783" cy="7803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QA Engineer Profession Explained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06EAA9-6CD4-A250-C9E5-190A8965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900" y="1449000"/>
            <a:ext cx="2344200" cy="23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7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effectLst/>
              </a:rPr>
              <a:t>A </a:t>
            </a:r>
            <a:r>
              <a:rPr lang="en-US" i="0" dirty="0">
                <a:solidFill>
                  <a:schemeClr val="tx2"/>
                </a:solidFill>
                <a:effectLst/>
              </a:rPr>
              <a:t>QA engineer </a:t>
            </a:r>
            <a:r>
              <a:rPr lang="en-US" b="1" i="0" dirty="0">
                <a:solidFill>
                  <a:schemeClr val="accent1"/>
                </a:solidFill>
                <a:effectLst/>
              </a:rPr>
              <a:t>monitors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</a:rPr>
              <a:t>every phase </a:t>
            </a:r>
            <a:r>
              <a:rPr lang="en-US" b="0" i="0" dirty="0">
                <a:effectLst/>
              </a:rPr>
              <a:t>of the software development process, including:</a:t>
            </a:r>
          </a:p>
          <a:p>
            <a:pPr lvl="1"/>
            <a:r>
              <a:rPr lang="en-US" b="0" i="0" dirty="0">
                <a:effectLst/>
              </a:rPr>
              <a:t>design</a:t>
            </a:r>
          </a:p>
          <a:p>
            <a:pPr lvl="1"/>
            <a:r>
              <a:rPr lang="en-US" b="0" i="0" dirty="0">
                <a:effectLst/>
              </a:rPr>
              <a:t>development</a:t>
            </a:r>
          </a:p>
          <a:p>
            <a:pPr lvl="1"/>
            <a:r>
              <a:rPr lang="en-US" b="0" i="0" dirty="0">
                <a:effectLst/>
              </a:rPr>
              <a:t>testing</a:t>
            </a:r>
          </a:p>
          <a:p>
            <a:pPr lvl="1"/>
            <a:r>
              <a:rPr lang="en-US" b="0" i="0" dirty="0">
                <a:effectLst/>
              </a:rPr>
              <a:t>debugging</a:t>
            </a:r>
          </a:p>
          <a:p>
            <a:pPr lvl="1"/>
            <a:r>
              <a:rPr lang="en-US" b="0" i="0" dirty="0">
                <a:effectLst/>
              </a:rPr>
              <a:t>delivery</a:t>
            </a:r>
          </a:p>
          <a:p>
            <a:pPr>
              <a:buClr>
                <a:schemeClr val="tx1"/>
              </a:buClr>
            </a:pPr>
            <a:r>
              <a:rPr lang="en-US" b="1" i="0" dirty="0">
                <a:solidFill>
                  <a:schemeClr val="accent1"/>
                </a:solidFill>
                <a:effectLst/>
              </a:rPr>
              <a:t>Maintains</a:t>
            </a:r>
            <a:r>
              <a:rPr lang="en-US" b="0" i="0" dirty="0">
                <a:effectLst/>
              </a:rPr>
              <a:t> the </a:t>
            </a:r>
            <a:r>
              <a:rPr lang="en-US" b="1" i="0" dirty="0">
                <a:solidFill>
                  <a:schemeClr val="bg1"/>
                </a:solidFill>
                <a:effectLst/>
              </a:rPr>
              <a:t>quality standards </a:t>
            </a:r>
            <a:r>
              <a:rPr lang="en-US" b="0" i="0" dirty="0">
                <a:effectLst/>
              </a:rPr>
              <a:t>of the software at every stage and ensure the </a:t>
            </a:r>
            <a:r>
              <a:rPr lang="en-US" b="1" i="0" dirty="0">
                <a:solidFill>
                  <a:schemeClr val="bg1"/>
                </a:solidFill>
                <a:effectLst/>
              </a:rPr>
              <a:t>final product </a:t>
            </a:r>
            <a:r>
              <a:rPr lang="en-US" b="0" i="0" dirty="0">
                <a:effectLst/>
              </a:rPr>
              <a:t>meets the </a:t>
            </a:r>
            <a:r>
              <a:rPr lang="en-US" b="1" i="0" dirty="0">
                <a:solidFill>
                  <a:schemeClr val="bg1"/>
                </a:solidFill>
                <a:effectLst/>
              </a:rPr>
              <a:t>requirements</a:t>
            </a:r>
            <a:r>
              <a:rPr lang="en-US" b="0" i="0" dirty="0">
                <a:effectLst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en-US" b="1" i="0" dirty="0">
                <a:solidFill>
                  <a:schemeClr val="bg1"/>
                </a:solidFill>
                <a:effectLst/>
              </a:rPr>
              <a:t>Defines the tests to verify </a:t>
            </a:r>
            <a:r>
              <a:rPr lang="en-US" b="0" i="0" dirty="0">
                <a:effectLst/>
              </a:rPr>
              <a:t>that the software does not have any </a:t>
            </a:r>
            <a:r>
              <a:rPr lang="en-US" b="1" i="0" dirty="0">
                <a:solidFill>
                  <a:schemeClr val="bg1"/>
                </a:solidFill>
                <a:effectLst/>
              </a:rPr>
              <a:t>technical shortcomings</a:t>
            </a:r>
            <a:r>
              <a:rPr lang="en-US" b="1" i="0" dirty="0">
                <a:effectLst/>
              </a:rPr>
              <a:t>.</a:t>
            </a:r>
            <a:r>
              <a:rPr lang="en-US" b="1" i="0" dirty="0">
                <a:solidFill>
                  <a:schemeClr val="bg1"/>
                </a:solidFill>
                <a:effectLst/>
              </a:rPr>
              <a:t> 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QA Engineer Do?</a:t>
            </a:r>
          </a:p>
        </p:txBody>
      </p:sp>
    </p:spTree>
    <p:extLst>
      <p:ext uri="{BB962C8B-B14F-4D97-AF65-F5344CB8AC3E}">
        <p14:creationId xmlns:p14="http://schemas.microsoft.com/office/powerpoint/2010/main" val="367326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Here is a list of </a:t>
            </a:r>
            <a:r>
              <a:rPr lang="en-US" b="1" i="0" dirty="0">
                <a:solidFill>
                  <a:schemeClr val="bg1"/>
                </a:solidFill>
                <a:effectLst/>
              </a:rPr>
              <a:t>typical tasks </a:t>
            </a:r>
            <a:r>
              <a:rPr lang="en-US" b="0" i="0" dirty="0">
                <a:effectLst/>
              </a:rPr>
              <a:t>of a QA specialist:</a:t>
            </a:r>
          </a:p>
          <a:p>
            <a:pPr lvl="1">
              <a:buClr>
                <a:schemeClr val="tx1"/>
              </a:buClr>
            </a:pPr>
            <a:r>
              <a:rPr lang="en-US" b="1" i="0" dirty="0">
                <a:solidFill>
                  <a:schemeClr val="accent1"/>
                </a:solidFill>
                <a:effectLst/>
              </a:rPr>
              <a:t>Checking</a:t>
            </a:r>
            <a:r>
              <a:rPr lang="en-US" b="0" i="0" dirty="0">
                <a:effectLst/>
              </a:rPr>
              <a:t> if the </a:t>
            </a:r>
            <a:r>
              <a:rPr lang="en-US" b="1" i="0" dirty="0">
                <a:solidFill>
                  <a:schemeClr val="accent1"/>
                </a:solidFill>
                <a:effectLst/>
              </a:rPr>
              <a:t>product</a:t>
            </a:r>
            <a:r>
              <a:rPr lang="en-US" b="0" i="0" dirty="0">
                <a:effectLst/>
              </a:rPr>
              <a:t> complies with the requirements</a:t>
            </a:r>
          </a:p>
          <a:p>
            <a:pPr lvl="1">
              <a:buClr>
                <a:schemeClr val="tx1"/>
              </a:buClr>
            </a:pPr>
            <a:r>
              <a:rPr lang="en-US" b="1" i="0" dirty="0">
                <a:solidFill>
                  <a:schemeClr val="accent1"/>
                </a:solidFill>
                <a:effectLst/>
              </a:rPr>
              <a:t>Assessing risks</a:t>
            </a:r>
          </a:p>
          <a:p>
            <a:pPr lvl="1">
              <a:buClr>
                <a:schemeClr val="tx1"/>
              </a:buClr>
            </a:pPr>
            <a:r>
              <a:rPr lang="en-US" b="1" i="0" dirty="0">
                <a:solidFill>
                  <a:schemeClr val="accent1"/>
                </a:solidFill>
                <a:effectLst/>
              </a:rPr>
              <a:t>Planning ideas </a:t>
            </a:r>
            <a:r>
              <a:rPr lang="en-US" b="0" i="0" dirty="0">
                <a:effectLst/>
              </a:rPr>
              <a:t>to </a:t>
            </a:r>
            <a:r>
              <a:rPr lang="en-US" b="1" i="0" dirty="0">
                <a:solidFill>
                  <a:schemeClr val="accent1"/>
                </a:solidFill>
                <a:effectLst/>
              </a:rPr>
              <a:t>improve</a:t>
            </a:r>
            <a:r>
              <a:rPr lang="en-US" b="0" i="0" dirty="0">
                <a:effectLst/>
              </a:rPr>
              <a:t> product quality</a:t>
            </a:r>
          </a:p>
          <a:p>
            <a:pPr lvl="1">
              <a:buClr>
                <a:schemeClr val="tx1"/>
              </a:buClr>
            </a:pPr>
            <a:r>
              <a:rPr lang="en-US" b="1" i="0" dirty="0">
                <a:solidFill>
                  <a:schemeClr val="accent1"/>
                </a:solidFill>
                <a:effectLst/>
              </a:rPr>
              <a:t>Designing </a:t>
            </a:r>
            <a:r>
              <a:rPr lang="en-US" i="0" dirty="0">
                <a:solidFill>
                  <a:schemeClr val="tx2"/>
                </a:solidFill>
                <a:effectLst/>
              </a:rPr>
              <a:t>tests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accent1"/>
                </a:solidFill>
              </a:rPr>
              <a:t>Executing</a:t>
            </a:r>
            <a:r>
              <a:rPr lang="en-US" dirty="0"/>
              <a:t> manual an automation tests</a:t>
            </a:r>
            <a:endParaRPr lang="en-US" b="0" i="0" dirty="0">
              <a:effectLst/>
            </a:endParaRPr>
          </a:p>
          <a:p>
            <a:pPr lvl="1">
              <a:buClr>
                <a:schemeClr val="tx1"/>
              </a:buClr>
            </a:pPr>
            <a:r>
              <a:rPr lang="en-US" b="1" i="0" dirty="0">
                <a:solidFill>
                  <a:schemeClr val="accent1"/>
                </a:solidFill>
                <a:effectLst/>
              </a:rPr>
              <a:t>Analyzing</a:t>
            </a:r>
            <a:r>
              <a:rPr lang="en-US" b="0" i="0" dirty="0">
                <a:effectLst/>
              </a:rPr>
              <a:t> the test results</a:t>
            </a:r>
            <a:endParaRPr lang="en-US" b="1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Tasks</a:t>
            </a:r>
          </a:p>
        </p:txBody>
      </p:sp>
    </p:spTree>
    <p:extLst>
      <p:ext uri="{BB962C8B-B14F-4D97-AF65-F5344CB8AC3E}">
        <p14:creationId xmlns:p14="http://schemas.microsoft.com/office/powerpoint/2010/main" val="207525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 fontAlgn="base"/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There are</a:t>
            </a:r>
            <a:r>
              <a:rPr lang="en-US" sz="3200" b="1" i="0" dirty="0">
                <a:solidFill>
                  <a:schemeClr val="tx2"/>
                </a:solidFill>
                <a:effectLst/>
                <a:cs typeface="Heebo" pitchFamily="2" charset="-79"/>
              </a:rPr>
              <a:t> 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four main QA roles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:</a:t>
            </a:r>
          </a:p>
          <a:p>
            <a:pPr lvl="1" fontAlgn="base">
              <a:buClr>
                <a:schemeClr val="tx1"/>
              </a:buClr>
            </a:pP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Test Analyst</a:t>
            </a:r>
            <a:r>
              <a:rPr lang="en-US" sz="3000" dirty="0">
                <a:solidFill>
                  <a:schemeClr val="accent1"/>
                </a:solidFill>
                <a:cs typeface="Heebo" pitchFamily="2" charset="-79"/>
              </a:rPr>
              <a:t> -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 engaged in static testing of requirements and checks them for completeness and consistency.</a:t>
            </a:r>
          </a:p>
          <a:p>
            <a:pPr lvl="1" fontAlgn="base">
              <a:buClr>
                <a:schemeClr val="tx1"/>
              </a:buClr>
            </a:pP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Test Designer</a:t>
            </a:r>
            <a:r>
              <a:rPr lang="en-US" sz="3000" b="0" i="0" dirty="0">
                <a:solidFill>
                  <a:schemeClr val="accent1"/>
                </a:solidFill>
                <a:effectLst/>
                <a:cs typeface="Heebo" pitchFamily="2" charset="-79"/>
              </a:rPr>
              <a:t> - 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creates a set of tests based on requirements and plans configurations that are necessary for testing.</a:t>
            </a:r>
          </a:p>
          <a:p>
            <a:pPr lvl="1" fontAlgn="base">
              <a:buClr>
                <a:schemeClr val="tx1"/>
              </a:buClr>
            </a:pP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Test Executor</a:t>
            </a:r>
            <a:r>
              <a:rPr lang="en-US" sz="3000" b="0" i="0" dirty="0">
                <a:solidFill>
                  <a:schemeClr val="accent1"/>
                </a:solidFill>
                <a:effectLst/>
                <a:cs typeface="Heebo" pitchFamily="2" charset="-79"/>
              </a:rPr>
              <a:t> 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performs pre-planned tests, describes and documents the found errors, and steps for reproducing (or fixing) them.</a:t>
            </a:r>
          </a:p>
          <a:p>
            <a:pPr lvl="1" fontAlgn="base">
              <a:buClr>
                <a:schemeClr val="tx1"/>
              </a:buClr>
            </a:pP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Test Manager</a:t>
            </a:r>
            <a:r>
              <a:rPr lang="en-US" sz="3000" b="0" i="0" dirty="0">
                <a:solidFill>
                  <a:schemeClr val="accent1"/>
                </a:solidFill>
                <a:effectLst/>
                <a:cs typeface="Heebo" pitchFamily="2" charset="-79"/>
              </a:rPr>
              <a:t> - 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plans and monitors work related to testing such as deadlines, schedule, controlling requirements to tests, setting tasks, communicating with stakeholders.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Roles</a:t>
            </a:r>
          </a:p>
        </p:txBody>
      </p:sp>
    </p:spTree>
    <p:extLst>
      <p:ext uri="{BB962C8B-B14F-4D97-AF65-F5344CB8AC3E}">
        <p14:creationId xmlns:p14="http://schemas.microsoft.com/office/powerpoint/2010/main" val="252969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 fontAlgn="base"/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 A typical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workday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 of a QA specialist consists of several duties. Here are some of them:</a:t>
            </a:r>
          </a:p>
          <a:p>
            <a:pPr lvl="1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Writing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test cases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, </a:t>
            </a:r>
            <a:r>
              <a:rPr lang="en-US" sz="3000" b="1" i="0" dirty="0">
                <a:solidFill>
                  <a:schemeClr val="bg1"/>
                </a:solidFill>
                <a:effectLst/>
                <a:cs typeface="Heebo" pitchFamily="2" charset="-79"/>
              </a:rPr>
              <a:t>running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tests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,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documenting errors 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(depending on the phase of the project)</a:t>
            </a:r>
          </a:p>
          <a:p>
            <a:pPr lvl="1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Checking the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bug tracking system 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for the fixed errors</a:t>
            </a:r>
          </a:p>
          <a:p>
            <a:pPr lvl="1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Conducting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meetups</a:t>
            </a:r>
          </a:p>
          <a:p>
            <a:pPr lvl="1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Learning the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requirements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 and their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clarification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 with the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customer</a:t>
            </a:r>
          </a:p>
          <a:p>
            <a:pPr lvl="1" fontAlgn="base"/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Communicating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 with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developers</a:t>
            </a:r>
          </a:p>
          <a:p>
            <a:pPr lvl="1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Writing test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documentation</a:t>
            </a:r>
            <a:endParaRPr lang="en-US" sz="2800" b="1" i="0" dirty="0">
              <a:solidFill>
                <a:schemeClr val="accent1"/>
              </a:solidFill>
              <a:effectLst/>
              <a:cs typeface="Heebo" pitchFamily="2" charset="-79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workday of a QA Engineer</a:t>
            </a:r>
          </a:p>
        </p:txBody>
      </p:sp>
    </p:spTree>
    <p:extLst>
      <p:ext uri="{BB962C8B-B14F-4D97-AF65-F5344CB8AC3E}">
        <p14:creationId xmlns:p14="http://schemas.microsoft.com/office/powerpoint/2010/main" val="319233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ym typeface="Calibri"/>
              </a:rPr>
              <a:pPr/>
              <a:t>2</a:t>
            </a:fld>
            <a:endParaRPr lang="en-US">
              <a:sym typeface="Calibri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ym typeface="Calibri"/>
              </a:rPr>
              <a:t>Sample Exam Questions</a:t>
            </a:r>
          </a:p>
          <a:p>
            <a:r>
              <a:rPr lang="en-US" b="1" dirty="0">
                <a:sym typeface="Calibri"/>
              </a:rPr>
              <a:t>QA Engineer Profession </a:t>
            </a:r>
            <a:r>
              <a:rPr lang="en-US" dirty="0">
                <a:sym typeface="Calibri"/>
              </a:rPr>
              <a:t>Explained</a:t>
            </a:r>
          </a:p>
          <a:p>
            <a:pPr lvl="1"/>
            <a:r>
              <a:rPr lang="en-US" dirty="0"/>
              <a:t>What Does a </a:t>
            </a:r>
            <a:r>
              <a:rPr lang="en-US" b="1" dirty="0"/>
              <a:t>QA Engineer Do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Job Description</a:t>
            </a:r>
          </a:p>
          <a:p>
            <a:pPr lvl="1"/>
            <a:r>
              <a:rPr lang="en-US" dirty="0"/>
              <a:t>Roles and </a:t>
            </a:r>
            <a:r>
              <a:rPr lang="en-US" dirty="0">
                <a:sym typeface="Calibri"/>
              </a:rPr>
              <a:t>Duties</a:t>
            </a:r>
          </a:p>
          <a:p>
            <a:r>
              <a:rPr lang="en-US" dirty="0">
                <a:sym typeface="Calibri"/>
              </a:rPr>
              <a:t>The</a:t>
            </a:r>
            <a:r>
              <a:rPr lang="en-US" b="1" dirty="0">
                <a:sym typeface="Calibri"/>
              </a:rPr>
              <a:t> QA Curriculum @ SoftUni</a:t>
            </a:r>
          </a:p>
          <a:p>
            <a:r>
              <a:rPr lang="en-US" b="1" dirty="0">
                <a:sym typeface="Calibri"/>
              </a:rPr>
              <a:t>Q&amp;A </a:t>
            </a:r>
            <a:r>
              <a:rPr lang="en-US" dirty="0">
                <a:sym typeface="Calibri"/>
              </a:rPr>
              <a:t>Session</a:t>
            </a:r>
          </a:p>
          <a:p>
            <a:pPr marL="0" indent="0">
              <a:buNone/>
            </a:pPr>
            <a:endParaRPr lang="en-US" b="1" dirty="0">
              <a:sym typeface="Calibri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Calibri"/>
              </a:rPr>
              <a:t>Table of Contents</a:t>
            </a:r>
            <a:endParaRPr lang="en-US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704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 fontAlgn="base"/>
            <a:r>
              <a:rPr lang="en-US" sz="3400" b="0" i="0" dirty="0">
                <a:solidFill>
                  <a:schemeClr val="tx2"/>
                </a:solidFill>
                <a:effectLst/>
                <a:cs typeface="Heebo" pitchFamily="2" charset="-79"/>
              </a:rPr>
              <a:t> QAs should:</a:t>
            </a:r>
          </a:p>
          <a:p>
            <a:pPr lvl="1" fontAlgn="base"/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Have a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broad IT knowledge 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and be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eager to learn 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new things</a:t>
            </a:r>
          </a:p>
          <a:p>
            <a:pPr lvl="1" fontAlgn="base"/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Be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able to communicate 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(the quality of communication in the development team directly affects the quality of the software)</a:t>
            </a:r>
          </a:p>
          <a:p>
            <a:pPr lvl="1" fontAlgn="base"/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Be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attentive to details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, be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diligent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,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responsible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, and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persistent</a:t>
            </a:r>
          </a:p>
          <a:p>
            <a:pPr lvl="1" fontAlgn="base"/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Possess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analytical skills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, be able to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model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 and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work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 with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abstractions</a:t>
            </a:r>
          </a:p>
          <a:p>
            <a:pPr lvl="1" fontAlgn="base"/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Have a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critical mindset 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aimed to find errors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and personal qualities</a:t>
            </a:r>
          </a:p>
        </p:txBody>
      </p:sp>
    </p:spTree>
    <p:extLst>
      <p:ext uri="{BB962C8B-B14F-4D97-AF65-F5344CB8AC3E}">
        <p14:creationId xmlns:p14="http://schemas.microsoft.com/office/powerpoint/2010/main" val="352446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 fontAlgn="base"/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The main areas for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professional development 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in the QA career:</a:t>
            </a:r>
          </a:p>
          <a:p>
            <a:pPr algn="l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Explore new areas and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grow as a QA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: junior QA -&gt; middle QA -&gt; senior QA -&gt; QA team lead -&gt; QA-manager -&gt; Head of QA department.</a:t>
            </a:r>
          </a:p>
          <a:p>
            <a:pPr algn="l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If you are interested in automation and want to know what a QA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automation engineer 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does, there’s an option to master automated testing and move along this direction. It requires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deeper technical knowledge.</a:t>
            </a:r>
          </a:p>
          <a:p>
            <a:pPr algn="l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Upgrade your qualification to a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Business Analyst 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or a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developer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.</a:t>
            </a:r>
          </a:p>
          <a:p>
            <a:pPr algn="l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Having gained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enough experience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, you can grow into a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Project Manager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, then into a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Senior Project Manager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career prospects of QA specialists</a:t>
            </a:r>
          </a:p>
        </p:txBody>
      </p:sp>
    </p:spTree>
    <p:extLst>
      <p:ext uri="{BB962C8B-B14F-4D97-AF65-F5344CB8AC3E}">
        <p14:creationId xmlns:p14="http://schemas.microsoft.com/office/powerpoint/2010/main" val="363735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19024-79E6-E33E-2745-B445B5D0F8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Become a QA Automation Engineer and Start a Job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B1496F-89C8-4589-9213-7E186827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01" y="4725144"/>
            <a:ext cx="11060892" cy="7803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sym typeface="Calibri"/>
              </a:rPr>
              <a:t>The QA Curriculum and Opportunities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13922-5914-1FAF-8F3B-0C6507B87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500" y="1179000"/>
            <a:ext cx="2655000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3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2A7B0A-9F77-4827-AD1A-9EE049E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QA Engineering: Educational Program</a:t>
            </a:r>
            <a:endParaRPr lang="en-US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5FB43A8-8250-4A4D-974C-F5CE90022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764" y="1219200"/>
            <a:ext cx="11998472" cy="520106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 </a:t>
            </a:r>
            <a:endParaRPr lang="bg-BG" b="1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043" y1="30565" x2="7189" y2="36301"/>
                        <a14:foregroundMark x1="26556" y1="8219" x2="28004" y2="11644"/>
                        <a14:foregroundMark x1="5043" y1="62586" x2="6491" y2="41438"/>
                        <a14:foregroundMark x1="34818" y1="47175" x2="33745" y2="43750"/>
                        <a14:foregroundMark x1="42328" y1="40240" x2="42006" y2="35103"/>
                        <a14:foregroundMark x1="40182" y1="63185" x2="40558" y2="58562"/>
                        <a14:foregroundMark x1="48444" y1="56849" x2="48444" y2="51712"/>
                        <a14:foregroundMark x1="45923" y1="79195" x2="45923" y2="74058"/>
                        <a14:foregroundMark x1="53112" y1="71147" x2="56330" y2="66010"/>
                        <a14:foregroundMark x1="53112" y1="91182" x2="53112" y2="87757"/>
                        <a14:foregroundMark x1="60998" y1="85531" x2="62071" y2="80908"/>
                        <a14:backgroundMark x1="41631" y1="11644" x2="74249" y2="11644"/>
                        <a14:backgroundMark x1="11159" y1="76370" x2="25483" y2="803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76000" y="1761492"/>
            <a:ext cx="7815000" cy="489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2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44768" y="3426502"/>
            <a:ext cx="14832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b="1" dirty="0">
                <a:solidFill>
                  <a:schemeClr val="bg1"/>
                </a:solidFill>
              </a:rPr>
              <a:t>4 </a:t>
            </a:r>
            <a:r>
              <a:rPr lang="en-GB" sz="2600" b="1" dirty="0">
                <a:solidFill>
                  <a:schemeClr val="bg1"/>
                </a:solidFill>
              </a:rPr>
              <a:t>months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5660" y="1322539"/>
            <a:ext cx="126509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b="1" dirty="0"/>
              <a:t>Entry</a:t>
            </a:r>
            <a:br>
              <a:rPr lang="en-GB" sz="2600" b="1" dirty="0"/>
            </a:br>
            <a:r>
              <a:rPr lang="en-GB" sz="2600" b="1" dirty="0"/>
              <a:t>Module</a:t>
            </a:r>
            <a:endParaRPr lang="en-US" sz="2600" b="1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589" y="29718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589" y="5004902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65660" y="5253264"/>
            <a:ext cx="24624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/>
              <a:t>Professional Modules</a:t>
            </a:r>
            <a:endParaRPr lang="en-US" sz="26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0177818" y="1548270"/>
            <a:ext cx="13501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b="1" dirty="0">
                <a:solidFill>
                  <a:schemeClr val="bg1"/>
                </a:solidFill>
              </a:rPr>
              <a:t>1 </a:t>
            </a:r>
            <a:r>
              <a:rPr lang="en-GB" sz="2600" b="1" dirty="0">
                <a:solidFill>
                  <a:schemeClr val="bg1"/>
                </a:solidFill>
              </a:rPr>
              <a:t>month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027136" y="5509730"/>
            <a:ext cx="16515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b="1" dirty="0">
                <a:solidFill>
                  <a:schemeClr val="bg1"/>
                </a:solidFill>
              </a:rPr>
              <a:t>12 </a:t>
            </a:r>
            <a:r>
              <a:rPr lang="en-GB" sz="2600" b="1" dirty="0">
                <a:solidFill>
                  <a:schemeClr val="bg1"/>
                </a:solidFill>
              </a:rPr>
              <a:t>months</a:t>
            </a:r>
            <a:endParaRPr lang="en-US" sz="2600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5973235" y="2268978"/>
            <a:ext cx="4244" cy="1094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8">
            <a:hlinkClick r:id="rId2"/>
            <a:extLst>
              <a:ext uri="{FF2B5EF4-FFF2-40B4-BE49-F238E27FC236}">
                <a16:creationId xmlns:a16="http://schemas.microsoft.com/office/drawing/2014/main" id="{9FE2E8DE-501E-4EA6-A799-3C38927A94AD}"/>
              </a:ext>
            </a:extLst>
          </p:cNvPr>
          <p:cNvSpPr/>
          <p:nvPr/>
        </p:nvSpPr>
        <p:spPr>
          <a:xfrm>
            <a:off x="2924260" y="1415414"/>
            <a:ext cx="6045522" cy="706802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cs typeface="Consolas" pitchFamily="49" charset="0"/>
              </a:rPr>
              <a:t>QA Basics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2DE052-D7A4-4280-AD0B-E0060535767D}"/>
              </a:ext>
            </a:extLst>
          </p:cNvPr>
          <p:cNvSpPr txBox="1"/>
          <p:nvPr/>
        </p:nvSpPr>
        <p:spPr>
          <a:xfrm>
            <a:off x="651000" y="3358904"/>
            <a:ext cx="214840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b="1" dirty="0"/>
              <a:t>Fundamentals</a:t>
            </a:r>
            <a:br>
              <a:rPr lang="en-GB" sz="2600" b="1" dirty="0"/>
            </a:br>
            <a:r>
              <a:rPr lang="en-GB" sz="2600" b="1" dirty="0"/>
              <a:t>Module</a:t>
            </a:r>
            <a:endParaRPr lang="en-US" sz="2600" b="1" dirty="0"/>
          </a:p>
        </p:txBody>
      </p:sp>
      <p:sp>
        <p:nvSpPr>
          <p:cNvPr id="21" name="Rounded Rectangle 8">
            <a:extLst>
              <a:ext uri="{FF2B5EF4-FFF2-40B4-BE49-F238E27FC236}">
                <a16:creationId xmlns:a16="http://schemas.microsoft.com/office/drawing/2014/main" id="{1B9F98C2-75C2-475C-8648-8F7F958186C5}"/>
              </a:ext>
            </a:extLst>
          </p:cNvPr>
          <p:cNvSpPr/>
          <p:nvPr/>
        </p:nvSpPr>
        <p:spPr>
          <a:xfrm>
            <a:off x="2924260" y="5377161"/>
            <a:ext cx="1836832" cy="835866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cs typeface="Consolas" pitchFamily="49" charset="0"/>
              </a:rPr>
              <a:t>Programming for QA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0F73DE-2AAF-4196-9E98-8252A1131656}"/>
              </a:ext>
            </a:extLst>
          </p:cNvPr>
          <p:cNvSpPr txBox="1"/>
          <p:nvPr/>
        </p:nvSpPr>
        <p:spPr>
          <a:xfrm>
            <a:off x="2938544" y="6339221"/>
            <a:ext cx="611074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https://softuni.bg/qa/curriculum</a:t>
            </a:r>
            <a:endParaRPr lang="en-US" dirty="0"/>
          </a:p>
        </p:txBody>
      </p:sp>
      <p:sp>
        <p:nvSpPr>
          <p:cNvPr id="11" name="Rounded Rectangle 8">
            <a:hlinkClick r:id="rId2"/>
            <a:extLst>
              <a:ext uri="{FF2B5EF4-FFF2-40B4-BE49-F238E27FC236}">
                <a16:creationId xmlns:a16="http://schemas.microsoft.com/office/drawing/2014/main" id="{C15E3C1A-D90D-A206-AA5E-2992736E8799}"/>
              </a:ext>
            </a:extLst>
          </p:cNvPr>
          <p:cNvSpPr/>
          <p:nvPr/>
        </p:nvSpPr>
        <p:spPr>
          <a:xfrm>
            <a:off x="2930560" y="3414374"/>
            <a:ext cx="6045522" cy="706802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cs typeface="Consolas" pitchFamily="49" charset="0"/>
              </a:rPr>
              <a:t>QA Fundamentals</a:t>
            </a:r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0EF33862-6BE3-176F-7D0D-8B8FF041457C}"/>
              </a:ext>
            </a:extLst>
          </p:cNvPr>
          <p:cNvSpPr/>
          <p:nvPr/>
        </p:nvSpPr>
        <p:spPr>
          <a:xfrm>
            <a:off x="5027630" y="5377161"/>
            <a:ext cx="1836832" cy="835866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cs typeface="Consolas" pitchFamily="49" charset="0"/>
              </a:rPr>
              <a:t>Back-End Test Automation</a:t>
            </a: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682BF7D5-2F0D-028E-A919-4D419461E896}"/>
              </a:ext>
            </a:extLst>
          </p:cNvPr>
          <p:cNvSpPr/>
          <p:nvPr/>
        </p:nvSpPr>
        <p:spPr>
          <a:xfrm>
            <a:off x="7131001" y="5377161"/>
            <a:ext cx="1836832" cy="835866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cs typeface="Consolas" pitchFamily="49" charset="0"/>
              </a:rPr>
              <a:t>Front-End Test Automation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01C26A-5F42-3D7D-4FF1-F743C3FC1890}"/>
              </a:ext>
            </a:extLst>
          </p:cNvPr>
          <p:cNvCxnSpPr>
            <a:cxnSpLocks/>
          </p:cNvCxnSpPr>
          <p:nvPr/>
        </p:nvCxnSpPr>
        <p:spPr>
          <a:xfrm>
            <a:off x="5989674" y="4171990"/>
            <a:ext cx="4244" cy="1094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E31B0C-362D-F6D6-90F3-2E6DC5892EAF}"/>
              </a:ext>
            </a:extLst>
          </p:cNvPr>
          <p:cNvCxnSpPr/>
          <p:nvPr/>
        </p:nvCxnSpPr>
        <p:spPr>
          <a:xfrm>
            <a:off x="3842676" y="4766773"/>
            <a:ext cx="420674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C5113B-65DC-0E52-01F0-290E0BA372F0}"/>
              </a:ext>
            </a:extLst>
          </p:cNvPr>
          <p:cNvCxnSpPr>
            <a:cxnSpLocks/>
          </p:cNvCxnSpPr>
          <p:nvPr/>
        </p:nvCxnSpPr>
        <p:spPr>
          <a:xfrm>
            <a:off x="8031000" y="4766773"/>
            <a:ext cx="0" cy="49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0B69-7DE2-CE22-6DAF-3D949371273F}"/>
              </a:ext>
            </a:extLst>
          </p:cNvPr>
          <p:cNvCxnSpPr>
            <a:cxnSpLocks/>
          </p:cNvCxnSpPr>
          <p:nvPr/>
        </p:nvCxnSpPr>
        <p:spPr>
          <a:xfrm>
            <a:off x="3861875" y="4774201"/>
            <a:ext cx="0" cy="49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4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2" grpId="0"/>
      <p:bldP spid="84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3FC38F6-A3E0-48E1-B781-D82BB17E1FF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Tech Companies, Who Support </a:t>
            </a:r>
            <a:r>
              <a:rPr lang="en-US" dirty="0" err="1"/>
              <a:t>SoftUni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SoftUni Partners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5091F-CD65-0892-C595-ECB410330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694" y="1374091"/>
            <a:ext cx="2880611" cy="288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1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854000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2065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8B4AD2-9F26-4C08-9B7F-20D4CBAE7F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D2A3EA-5574-4520-8B5C-9762FE80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Coca-Cola HBC – Bulgaria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128CCC-6709-487E-B68E-C79151AAEA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695598" cy="5528766"/>
          </a:xfrm>
        </p:spPr>
        <p:txBody>
          <a:bodyPr>
            <a:noAutofit/>
          </a:bodyPr>
          <a:lstStyle/>
          <a:p>
            <a:r>
              <a:rPr lang="en-US" sz="2800" dirty="0"/>
              <a:t>Coca‑Cola HBC is one of the </a:t>
            </a:r>
            <a:r>
              <a:rPr lang="en-US" sz="2800" b="1" dirty="0"/>
              <a:t>world's</a:t>
            </a:r>
            <a:r>
              <a:rPr lang="bg-BG" sz="2800" b="1" dirty="0"/>
              <a:t> </a:t>
            </a:r>
            <a:r>
              <a:rPr lang="en-US" sz="2800" b="1" dirty="0"/>
              <a:t>largest bottlers </a:t>
            </a:r>
            <a:br>
              <a:rPr lang="bg-BG" sz="2800" dirty="0"/>
            </a:br>
            <a:r>
              <a:rPr lang="en-US" sz="2800" dirty="0"/>
              <a:t>of brands from</a:t>
            </a:r>
            <a:r>
              <a:rPr lang="bg-BG" sz="2800" dirty="0"/>
              <a:t> </a:t>
            </a:r>
            <a:r>
              <a:rPr lang="en-US" sz="2800" dirty="0"/>
              <a:t>the Coca‑Cola company</a:t>
            </a:r>
          </a:p>
          <a:p>
            <a:r>
              <a:rPr lang="en-US" sz="2800" dirty="0"/>
              <a:t>CCHBC started operations in Bulgaria in 1992 and </a:t>
            </a:r>
            <a:br>
              <a:rPr lang="bg-BG" sz="2800" dirty="0"/>
            </a:br>
            <a:r>
              <a:rPr lang="en-US" sz="2800" dirty="0"/>
              <a:t>since then, is one of the biggest contributors to</a:t>
            </a:r>
            <a:br>
              <a:rPr lang="bg-BG" sz="2800" dirty="0"/>
            </a:br>
            <a:r>
              <a:rPr lang="en-US" sz="2800" dirty="0"/>
              <a:t>the local economy </a:t>
            </a:r>
          </a:p>
          <a:p>
            <a:r>
              <a:rPr lang="en-US" sz="2800" dirty="0"/>
              <a:t>Global company with over 3</a:t>
            </a:r>
            <a:r>
              <a:rPr lang="bg-BG" sz="2800" dirty="0"/>
              <a:t>6</a:t>
            </a:r>
            <a:r>
              <a:rPr lang="en-US" sz="2800" dirty="0"/>
              <a:t> thousand engaged people</a:t>
            </a:r>
            <a:endParaRPr lang="bg-BG" sz="2800" dirty="0"/>
          </a:p>
          <a:p>
            <a:r>
              <a:rPr lang="en-US" sz="2800" dirty="0"/>
              <a:t>CCHBC serves </a:t>
            </a:r>
            <a:r>
              <a:rPr lang="bg-BG" sz="2800" dirty="0"/>
              <a:t>more than 715 million consumers across a broad geographic footprint of 29 countries on 3 continents</a:t>
            </a:r>
            <a:endParaRPr lang="en-US" sz="2800" dirty="0"/>
          </a:p>
          <a:p>
            <a:r>
              <a:rPr lang="en-US" sz="2800" dirty="0">
                <a:hlinkClick r:id="rId2"/>
              </a:rPr>
              <a:t>https://bg.coca-colahellenic.com</a:t>
            </a:r>
            <a:r>
              <a:rPr lang="en-US" sz="2800" dirty="0"/>
              <a:t> </a:t>
            </a:r>
            <a:endParaRPr lang="en-GB" sz="2800" dirty="0"/>
          </a:p>
        </p:txBody>
      </p:sp>
      <p:pic>
        <p:nvPicPr>
          <p:cNvPr id="8" name="Picture 7" descr="Text&#10;&#10;Description automatically generated with low confidence">
            <a:hlinkClick r:id="rId3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79" b="23764"/>
          <a:stretch/>
        </p:blipFill>
        <p:spPr>
          <a:xfrm>
            <a:off x="7900337" y="1314000"/>
            <a:ext cx="4011325" cy="151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3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8B4AD2-9F26-4C08-9B7F-20D4CBAE7F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D2A3EA-5574-4520-8B5C-9762FE80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Ambitioned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128CCC-6709-487E-B68E-C79151AAEA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Autofit/>
          </a:bodyPr>
          <a:lstStyle/>
          <a:p>
            <a:r>
              <a:rPr lang="en-US" sz="3000" dirty="0"/>
              <a:t>Offering digital transformation</a:t>
            </a:r>
            <a:br>
              <a:rPr lang="bg-BG" sz="3000" dirty="0"/>
            </a:br>
            <a:r>
              <a:rPr lang="en-US" sz="3000" dirty="0"/>
              <a:t>by delivering high-quality </a:t>
            </a:r>
            <a:br>
              <a:rPr lang="bg-BG" sz="3000" dirty="0"/>
            </a:br>
            <a:r>
              <a:rPr lang="en-US" sz="3000" b="1" dirty="0"/>
              <a:t>software solutions</a:t>
            </a:r>
          </a:p>
          <a:p>
            <a:r>
              <a:rPr lang="en-US" sz="3000" dirty="0"/>
              <a:t>Expertise in </a:t>
            </a:r>
            <a:r>
              <a:rPr lang="en-US" sz="3000" b="1" dirty="0"/>
              <a:t>eLearning development </a:t>
            </a:r>
          </a:p>
          <a:p>
            <a:r>
              <a:rPr lang="en-US" sz="3000" dirty="0"/>
              <a:t>Business analysis, architecture, development, support, cloud</a:t>
            </a:r>
            <a:r>
              <a:rPr lang="bg-BG" sz="3000" dirty="0"/>
              <a:t> </a:t>
            </a:r>
            <a:r>
              <a:rPr lang="en-US" sz="3000" dirty="0"/>
              <a:t>deployment, integration, scalability, security, and more</a:t>
            </a:r>
          </a:p>
          <a:p>
            <a:r>
              <a:rPr lang="en-US" sz="3000" dirty="0"/>
              <a:t>Building an infrastructure for data aggregation, analysis, and reporting </a:t>
            </a:r>
            <a:endParaRPr lang="bg-BG" sz="3000" dirty="0"/>
          </a:p>
          <a:p>
            <a:r>
              <a:rPr lang="en-US" sz="3000" dirty="0"/>
              <a:t>Core expertise in .NET technologies </a:t>
            </a:r>
          </a:p>
          <a:p>
            <a:r>
              <a:rPr lang="en-US" sz="3000" dirty="0">
                <a:hlinkClick r:id="rId2"/>
              </a:rPr>
              <a:t>https://ambitioned.com/</a:t>
            </a:r>
            <a:r>
              <a:rPr lang="bg-BG" sz="3000" dirty="0"/>
              <a:t> </a:t>
            </a:r>
            <a:endParaRPr lang="en-US" sz="3000" dirty="0"/>
          </a:p>
        </p:txBody>
      </p:sp>
      <p:pic>
        <p:nvPicPr>
          <p:cNvPr id="3" name="Picture 2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9A0C801A-BB92-62AD-EF17-F240996CA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64" b="96429" l="6227" r="97883">
                        <a14:foregroundMark x1="96139" y1="55357" x2="51308" y2="30357"/>
                        <a14:foregroundMark x1="51308" y1="30357" x2="37111" y2="47768"/>
                        <a14:foregroundMark x1="37111" y1="47768" x2="40847" y2="85268"/>
                        <a14:foregroundMark x1="40847" y1="85268" x2="53806" y2="89604"/>
                        <a14:foregroundMark x1="91942" y1="84457" x2="97883" y2="69643"/>
                        <a14:foregroundMark x1="97883" y1="69643" x2="95268" y2="50000"/>
                        <a14:foregroundMark x1="51930" y1="46429" x2="41096" y2="45536"/>
                        <a14:foregroundMark x1="41096" y1="45536" x2="32503" y2="62946"/>
                        <a14:foregroundMark x1="32503" y1="62946" x2="47198" y2="88839"/>
                        <a14:foregroundMark x1="47198" y1="88839" x2="73350" y2="77232"/>
                        <a14:foregroundMark x1="73350" y1="77232" x2="83811" y2="79464"/>
                        <a14:foregroundMark x1="83811" y1="79464" x2="94645" y2="77232"/>
                        <a14:foregroundMark x1="94645" y1="77232" x2="88917" y2="47321"/>
                        <a14:foregroundMark x1="88917" y1="47321" x2="51308" y2="46875"/>
                        <a14:foregroundMark x1="39103" y1="54911" x2="39601" y2="52679"/>
                        <a14:foregroundMark x1="66252" y1="51339" x2="42590" y2="42411"/>
                        <a14:foregroundMark x1="42590" y1="42411" x2="31880" y2="70089"/>
                        <a14:foregroundMark x1="31880" y1="70089" x2="45081" y2="75000"/>
                        <a14:foregroundMark x1="45081" y1="75000" x2="60897" y2="66964"/>
                        <a14:foregroundMark x1="60897" y1="66964" x2="60648" y2="46429"/>
                        <a14:foregroundMark x1="56787" y1="42857" x2="46451" y2="39732"/>
                        <a14:foregroundMark x1="46451" y1="39732" x2="46575" y2="73661"/>
                        <a14:foregroundMark x1="46575" y1="73661" x2="56413" y2="70982"/>
                        <a14:foregroundMark x1="56413" y1="70982" x2="55666" y2="42411"/>
                        <a14:foregroundMark x1="59527" y1="42857" x2="48070" y2="43750"/>
                        <a14:foregroundMark x1="48070" y1="43750" x2="54919" y2="66071"/>
                        <a14:foregroundMark x1="54919" y1="66071" x2="51930" y2="40179"/>
                        <a14:foregroundMark x1="74471" y1="52232" x2="65380" y2="50000"/>
                        <a14:foregroundMark x1="65380" y1="50000" x2="73474" y2="72768"/>
                        <a14:foregroundMark x1="73474" y1="72768" x2="72976" y2="50893"/>
                        <a14:foregroundMark x1="94147" y1="56250" x2="89166" y2="50893"/>
                        <a14:foregroundMark x1="89166" y1="50893" x2="89539" y2="50893"/>
                        <a14:foregroundMark x1="89539" y1="50893" x2="87422" y2="50893"/>
                        <a14:foregroundMark x1="87422" y1="50893" x2="97011" y2="54018"/>
                        <a14:foregroundMark x1="97011" y1="54018" x2="88917" y2="52679"/>
                        <a14:foregroundMark x1="88045" y1="50893" x2="89539" y2="54018"/>
                        <a14:foregroundMark x1="87796" y1="51339" x2="97385" y2="49554"/>
                        <a14:foregroundMark x1="97385" y1="49554" x2="88294" y2="54018"/>
                        <a14:foregroundMark x1="88294" y1="54018" x2="92653" y2="42857"/>
                        <a14:foregroundMark x1="29763" y1="87500" x2="29514" y2="96429"/>
                        <a14:foregroundMark x1="10959" y1="43750" x2="2989" y2="28125"/>
                        <a14:foregroundMark x1="2989" y1="28125" x2="6351" y2="70089"/>
                        <a14:foregroundMark x1="6351" y1="70089" x2="9215" y2="43750"/>
                        <a14:foregroundMark x1="16563" y1="15625" x2="17684" y2="18304"/>
                        <a14:foregroundMark x1="15442" y1="15625" x2="24408" y2="18304"/>
                        <a14:foregroundMark x1="24408" y1="18304" x2="15567" y2="16964"/>
                        <a14:foregroundMark x1="15567" y1="16964" x2="15940" y2="20982"/>
                        <a14:foregroundMark x1="15068" y1="8929" x2="25778" y2="9821"/>
                        <a14:foregroundMark x1="25778" y1="9821" x2="15442" y2="4464"/>
                        <a14:foregroundMark x1="15442" y1="4464" x2="13948" y2="10714"/>
                        <a14:backgroundMark x1="83562" y1="6250" x2="28394" y2="6696"/>
                        <a14:backgroundMark x1="28394" y1="6696" x2="25925" y2="9005"/>
                        <a14:backgroundMark x1="14138" y1="14091" x2="7970" y2="13393"/>
                        <a14:backgroundMark x1="7970" y1="13393" x2="5777" y2="27300"/>
                        <a14:backgroundMark x1="3571" y1="69769" x2="3736" y2="79018"/>
                        <a14:backgroundMark x1="3736" y1="79018" x2="12827" y2="96875"/>
                        <a14:backgroundMark x1="32151" y1="97315" x2="52055" y2="97768"/>
                        <a14:backgroundMark x1="12827" y1="96875" x2="31984" y2="97311"/>
                        <a14:backgroundMark x1="52055" y1="97768" x2="84309" y2="91071"/>
                        <a14:backgroundMark x1="84309" y1="91071" x2="99128" y2="94196"/>
                        <a14:backgroundMark x1="98686" y1="41490" x2="98630" y2="34821"/>
                        <a14:backgroundMark x1="98815" y1="56910" x2="98690" y2="41963"/>
                        <a14:backgroundMark x1="99128" y1="94196" x2="98819" y2="57379"/>
                        <a14:backgroundMark x1="98630" y1="34821" x2="88294" y2="7143"/>
                        <a14:backgroundMark x1="88294" y1="7143" x2="78829" y2="6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936" y="1359000"/>
            <a:ext cx="5646094" cy="15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9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2000" b="1" dirty="0"/>
            </a:br>
            <a:r>
              <a:rPr lang="en-US" sz="10000" b="1" dirty="0"/>
              <a:t>#QA-Basics</a:t>
            </a:r>
          </a:p>
          <a:p>
            <a:pPr marL="0" indent="0" algn="ctr">
              <a:buNone/>
            </a:pPr>
            <a:endParaRPr lang="en-US" sz="10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Questions?</a:t>
            </a:r>
          </a:p>
        </p:txBody>
      </p:sp>
    </p:spTree>
    <p:extLst>
      <p:ext uri="{BB962C8B-B14F-4D97-AF65-F5344CB8AC3E}">
        <p14:creationId xmlns:p14="http://schemas.microsoft.com/office/powerpoint/2010/main" val="2475856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Site </a:t>
            </a:r>
            <a:r>
              <a:rPr lang="en-US" sz="3400" b="1" dirty="0"/>
              <a:t>design</a:t>
            </a:r>
          </a:p>
          <a:p>
            <a:r>
              <a:rPr lang="en-US" sz="3400" dirty="0"/>
              <a:t>Website </a:t>
            </a:r>
            <a:r>
              <a:rPr lang="en-US" sz="3400" b="1" dirty="0"/>
              <a:t>optimization</a:t>
            </a:r>
            <a:r>
              <a:rPr lang="en-US" sz="3400" dirty="0"/>
              <a:t> – SEO</a:t>
            </a:r>
          </a:p>
          <a:p>
            <a:r>
              <a:rPr lang="en-US" sz="3400" dirty="0"/>
              <a:t>Online </a:t>
            </a:r>
            <a:r>
              <a:rPr lang="en-US" sz="3400" b="1" dirty="0"/>
              <a:t>advertising</a:t>
            </a:r>
            <a:r>
              <a:rPr lang="en-US" sz="3400" dirty="0"/>
              <a:t> – PPC</a:t>
            </a:r>
          </a:p>
          <a:p>
            <a:r>
              <a:rPr lang="en-US" sz="3400" dirty="0"/>
              <a:t>Social media </a:t>
            </a:r>
            <a:r>
              <a:rPr lang="en-US" sz="3400" b="1" dirty="0"/>
              <a:t>marketing</a:t>
            </a:r>
          </a:p>
          <a:p>
            <a:r>
              <a:rPr lang="en-US" sz="3400" dirty="0"/>
              <a:t>Copywriting</a:t>
            </a:r>
          </a:p>
          <a:p>
            <a:r>
              <a:rPr lang="en-US" sz="3400" dirty="0"/>
              <a:t>Creative concept and design</a:t>
            </a:r>
          </a:p>
          <a:p>
            <a:r>
              <a:rPr lang="en-US" sz="3400" dirty="0">
                <a:hlinkClick r:id="rId2"/>
              </a:rPr>
              <a:t>https://createx.bg/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CreateX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000" y="1539000"/>
            <a:ext cx="3659073" cy="17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9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One of the top </a:t>
            </a:r>
            <a:r>
              <a:rPr lang="en-US" b="1" dirty="0"/>
              <a:t>banking </a:t>
            </a:r>
            <a:br>
              <a:rPr lang="en-US" b="1" dirty="0"/>
            </a:br>
            <a:r>
              <a:rPr lang="en-US" b="1" dirty="0"/>
              <a:t>institutions </a:t>
            </a:r>
            <a:r>
              <a:rPr lang="en-US" dirty="0"/>
              <a:t>in Bulgaria</a:t>
            </a:r>
          </a:p>
          <a:p>
            <a:pPr>
              <a:lnSpc>
                <a:spcPct val="110000"/>
              </a:lnSpc>
            </a:pPr>
            <a:r>
              <a:rPr lang="en-US" dirty="0"/>
              <a:t>Employer of the year for 2017</a:t>
            </a:r>
          </a:p>
          <a:p>
            <a:pPr>
              <a:lnSpc>
                <a:spcPct val="110000"/>
              </a:lnSpc>
            </a:pPr>
            <a:r>
              <a:rPr lang="en-US" dirty="0"/>
              <a:t>Member of the Eurobank Group </a:t>
            </a:r>
            <a:br>
              <a:rPr lang="en-US" dirty="0"/>
            </a:br>
            <a:r>
              <a:rPr lang="en-US" dirty="0"/>
              <a:t>with € 58 billion of assets</a:t>
            </a:r>
          </a:p>
          <a:p>
            <a:pPr>
              <a:lnSpc>
                <a:spcPct val="110000"/>
              </a:lnSpc>
            </a:pPr>
            <a:r>
              <a:rPr lang="en-US" dirty="0"/>
              <a:t>Serious investments in digitization</a:t>
            </a:r>
          </a:p>
          <a:p>
            <a:pPr>
              <a:lnSpc>
                <a:spcPct val="110000"/>
              </a:lnSpc>
            </a:pPr>
            <a:r>
              <a:rPr lang="en-US" dirty="0"/>
              <a:t>The first bank credit </a:t>
            </a:r>
            <a:r>
              <a:rPr lang="en-US" dirty="0" err="1"/>
              <a:t>botchat</a:t>
            </a:r>
            <a:r>
              <a:rPr lang="en-US" dirty="0"/>
              <a:t> – EVA </a:t>
            </a:r>
          </a:p>
          <a:p>
            <a:pPr>
              <a:lnSpc>
                <a:spcPct val="110000"/>
              </a:lnSpc>
            </a:pPr>
            <a:r>
              <a:rPr lang="en-US" u="sng" dirty="0">
                <a:hlinkClick r:id="rId2"/>
              </a:rPr>
              <a:t>https://www.facebook.com/evapostbank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</a:pPr>
            <a:r>
              <a:rPr lang="en-US" dirty="0">
                <a:hlinkClick r:id="rId3"/>
              </a:rPr>
              <a:t>https://www.postbank.bg/Za-nas/Careers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Postbank</a:t>
            </a:r>
          </a:p>
        </p:txBody>
      </p:sp>
      <p:pic>
        <p:nvPicPr>
          <p:cNvPr id="16386" name="Picture 2" descr="Image may contain: 1 person, smiling">
            <a:extLst>
              <a:ext uri="{FF2B5EF4-FFF2-40B4-BE49-F238E27FC236}">
                <a16:creationId xmlns:a16="http://schemas.microsoft.com/office/drawing/2014/main" id="{AD0C6ABA-54DE-4031-ADF1-E91ADE986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000" y="3522959"/>
            <a:ext cx="2876041" cy="287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7" name="Picture 6" descr="Graphical user interface, text, application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2" t="7965" r="9814" b="20467"/>
          <a:stretch/>
        </p:blipFill>
        <p:spPr>
          <a:xfrm>
            <a:off x="7802441" y="1514822"/>
            <a:ext cx="4262030" cy="168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3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largest hosting company </a:t>
            </a:r>
            <a:br>
              <a:rPr lang="en-US" dirty="0"/>
            </a:br>
            <a:r>
              <a:rPr lang="en-US" dirty="0"/>
              <a:t>in Bulgaria</a:t>
            </a:r>
          </a:p>
          <a:p>
            <a:pPr lvl="1"/>
            <a:r>
              <a:rPr lang="en-GB" dirty="0"/>
              <a:t>Hosting &amp; Domains</a:t>
            </a:r>
          </a:p>
          <a:p>
            <a:pPr lvl="1"/>
            <a:r>
              <a:rPr lang="en-GB" dirty="0"/>
              <a:t>WordPress Hosting</a:t>
            </a:r>
          </a:p>
          <a:p>
            <a:pPr lvl="1"/>
            <a:r>
              <a:rPr lang="en-GB" dirty="0"/>
              <a:t>VPS Servers</a:t>
            </a:r>
          </a:p>
          <a:p>
            <a:pPr lvl="1"/>
            <a:r>
              <a:rPr lang="en-GB" dirty="0"/>
              <a:t>SSL Certificates</a:t>
            </a:r>
          </a:p>
          <a:p>
            <a:pPr lvl="1"/>
            <a:r>
              <a:rPr lang="en-GB" dirty="0"/>
              <a:t>E-Commerce</a:t>
            </a:r>
          </a:p>
          <a:p>
            <a:pPr lvl="1"/>
            <a:r>
              <a:rPr lang="en-US" dirty="0"/>
              <a:t>Top-quality support</a:t>
            </a:r>
          </a:p>
          <a:p>
            <a:pPr lvl="1"/>
            <a:r>
              <a:rPr lang="en-US" dirty="0"/>
              <a:t>Top-qualified team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SuperHosting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5BFDE2D-9C27-4AE6-94BC-A47BE698E00C}"/>
              </a:ext>
            </a:extLst>
          </p:cNvPr>
          <p:cNvSpPr txBox="1">
            <a:spLocks/>
          </p:cNvSpPr>
          <p:nvPr/>
        </p:nvSpPr>
        <p:spPr>
          <a:xfrm>
            <a:off x="5376000" y="4699879"/>
            <a:ext cx="6129833" cy="191273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Offering a complete solution</a:t>
            </a:r>
          </a:p>
          <a:p>
            <a:r>
              <a:rPr lang="en-GB" sz="3200" dirty="0"/>
              <a:t>Leading</a:t>
            </a:r>
            <a:r>
              <a:rPr lang="en-US" sz="3200" dirty="0"/>
              <a:t> technical equipment</a:t>
            </a:r>
          </a:p>
          <a:p>
            <a:r>
              <a:rPr lang="en-US" sz="3200" dirty="0">
                <a:hlinkClick r:id="rId2"/>
              </a:rPr>
              <a:t>https://www.superhosting.bg/</a:t>
            </a:r>
            <a:r>
              <a:rPr lang="en-US" sz="3200" dirty="0"/>
              <a:t>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pic>
        <p:nvPicPr>
          <p:cNvPr id="12" name="Picture 11" descr="A picture containing logo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00" y="1530508"/>
            <a:ext cx="4252502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0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Established in </a:t>
            </a:r>
            <a:r>
              <a:rPr lang="en-US" sz="3400" b="1" dirty="0"/>
              <a:t>2005</a:t>
            </a:r>
          </a:p>
          <a:p>
            <a:r>
              <a:rPr lang="en-US" sz="3400" dirty="0"/>
              <a:t>Developing their own </a:t>
            </a:r>
            <a:r>
              <a:rPr lang="en-US" sz="3400" b="1" dirty="0"/>
              <a:t>Fintech</a:t>
            </a:r>
            <a:br>
              <a:rPr lang="bg-BG" sz="3400" b="1" dirty="0"/>
            </a:br>
            <a:r>
              <a:rPr lang="en-US" sz="3400" b="1" dirty="0"/>
              <a:t>software tools</a:t>
            </a:r>
          </a:p>
          <a:p>
            <a:r>
              <a:rPr lang="en-US" altLang="en-US" sz="3400" dirty="0"/>
              <a:t>Technological hub of MFG with a focus </a:t>
            </a:r>
            <a:br>
              <a:rPr lang="bg-BG" altLang="en-US" sz="3400" dirty="0"/>
            </a:br>
            <a:r>
              <a:rPr lang="en-US" altLang="en-US" sz="3400" dirty="0"/>
              <a:t>to establish a new generation platform Smart Check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400" dirty="0"/>
              <a:t>Using C#, </a:t>
            </a:r>
            <a:r>
              <a:rPr lang="en-US" sz="3400" dirty="0" err="1"/>
              <a:t>.Net</a:t>
            </a:r>
            <a:r>
              <a:rPr lang="en-US" sz="3400" dirty="0"/>
              <a:t> Core, Web API, RabbitMQ, Microservices, Docker, Kubernetes, Polymer, React, JS, </a:t>
            </a:r>
            <a:r>
              <a:rPr lang="en-US" sz="3400" dirty="0" err="1"/>
              <a:t>JQuery</a:t>
            </a:r>
            <a:r>
              <a:rPr lang="en-US" sz="3400" dirty="0"/>
              <a:t>, MS SQL, MongoDB</a:t>
            </a:r>
            <a:r>
              <a:rPr lang="bg-BG" sz="3400" dirty="0"/>
              <a:t>,</a:t>
            </a:r>
            <a:r>
              <a:rPr lang="en-US" sz="3400" dirty="0"/>
              <a:t> </a:t>
            </a:r>
            <a:r>
              <a:rPr lang="en-US" sz="3400" dirty="0" err="1"/>
              <a:t>etc</a:t>
            </a:r>
            <a:endParaRPr lang="en-US" altLang="en-US" sz="3400" dirty="0"/>
          </a:p>
          <a:p>
            <a:r>
              <a:rPr lang="en-GB" sz="3400" dirty="0"/>
              <a:t>Looking for Devs &amp; QAs</a:t>
            </a:r>
          </a:p>
          <a:p>
            <a:r>
              <a:rPr lang="en-GB" sz="3400" dirty="0">
                <a:hlinkClick r:id="rId2"/>
              </a:rPr>
              <a:t>https://www.smartit.bg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SmartIT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231F4599-20BE-4ADE-9296-A7CFAE68B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00" y="1404000"/>
            <a:ext cx="4433762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8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US-based award-winning </a:t>
            </a:r>
            <a:r>
              <a:rPr lang="en-US" sz="3600" b="1" dirty="0">
                <a:latin typeface="Calibri" panose="020F0502020204030204" pitchFamily="34" charset="0"/>
              </a:rPr>
              <a:t>tech company </a:t>
            </a:r>
          </a:p>
          <a:p>
            <a:r>
              <a:rPr lang="en-US" sz="3600" dirty="0">
                <a:latin typeface="Calibri" panose="020F0502020204030204" pitchFamily="34" charset="0"/>
              </a:rPr>
              <a:t>Has a team of over 3900 talented</a:t>
            </a:r>
            <a:br>
              <a:rPr lang="en-US" sz="3600" dirty="0">
                <a:latin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</a:rPr>
              <a:t>engineers across the globe</a:t>
            </a:r>
          </a:p>
          <a:p>
            <a:r>
              <a:rPr lang="en-US" sz="3600" dirty="0">
                <a:latin typeface="Calibri" panose="020F0502020204030204" pitchFamily="34" charset="0"/>
              </a:rPr>
              <a:t>Works with innovative technologies to deliver high-quality sports entertainment products to their clients </a:t>
            </a:r>
          </a:p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DraftKings has more than 1000 employees in Bulgaria, with offices in Sofia and Plovdiv</a:t>
            </a:r>
          </a:p>
          <a:p>
            <a:pPr>
              <a:buClr>
                <a:schemeClr val="tx1"/>
              </a:buClr>
            </a:pPr>
            <a:r>
              <a:rPr lang="en-US" sz="36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https://careers.draftkings.com/jobs/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Draft Kings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6" name="Picture 5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2516FA7-2A53-1ECE-5424-67BA1CBB2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00" y="1095732"/>
            <a:ext cx="3333242" cy="233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Business and technology </a:t>
            </a:r>
            <a:br>
              <a:rPr lang="en-US" sz="3400" dirty="0"/>
            </a:br>
            <a:r>
              <a:rPr lang="en-US" sz="3400" b="1" dirty="0"/>
              <a:t>services company</a:t>
            </a:r>
          </a:p>
          <a:p>
            <a:r>
              <a:rPr lang="en-GB" sz="3400" dirty="0"/>
              <a:t>Business application</a:t>
            </a:r>
            <a:br>
              <a:rPr lang="en-GB" sz="3400" dirty="0"/>
            </a:br>
            <a:r>
              <a:rPr lang="en-GB" sz="3400" dirty="0"/>
              <a:t>development</a:t>
            </a:r>
          </a:p>
          <a:p>
            <a:r>
              <a:rPr lang="en-US" sz="3400" dirty="0"/>
              <a:t>Cloud engineering services</a:t>
            </a:r>
          </a:p>
          <a:p>
            <a:r>
              <a:rPr lang="en-US" sz="3400" dirty="0"/>
              <a:t>Collaboration services</a:t>
            </a:r>
          </a:p>
          <a:p>
            <a:r>
              <a:rPr lang="en-GB" sz="3400" dirty="0"/>
              <a:t>L</a:t>
            </a:r>
            <a:r>
              <a:rPr lang="en-US" sz="3400" dirty="0"/>
              <a:t>ooking for junior .NET Developers</a:t>
            </a:r>
          </a:p>
          <a:p>
            <a:r>
              <a:rPr lang="en-US" sz="3400" dirty="0">
                <a:hlinkClick r:id="rId2"/>
              </a:rPr>
              <a:t>https://www.indeavr.com/en/careers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Indeavr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pic>
        <p:nvPicPr>
          <p:cNvPr id="2" name="Picture 1" descr="Text&#10;&#10;Description automatically generated with low confidence">
            <a:extLst>
              <a:ext uri="{FF2B5EF4-FFF2-40B4-BE49-F238E27FC236}">
                <a16:creationId xmlns:a16="http://schemas.microsoft.com/office/drawing/2014/main" id="{00E62565-5D50-1699-49A9-1515B28D5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568" y="2124000"/>
            <a:ext cx="5277204" cy="11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Integration solutions for </a:t>
            </a:r>
            <a:br>
              <a:rPr lang="en-US" dirty="0"/>
            </a:br>
            <a:r>
              <a:rPr lang="en-US" b="1" dirty="0"/>
              <a:t>financial institutions</a:t>
            </a:r>
          </a:p>
          <a:p>
            <a:r>
              <a:rPr lang="en-GB" dirty="0"/>
              <a:t>Provide </a:t>
            </a:r>
            <a:r>
              <a:rPr lang="en-US" dirty="0"/>
              <a:t>digital</a:t>
            </a:r>
            <a:br>
              <a:rPr lang="en-US" dirty="0"/>
            </a:br>
            <a:r>
              <a:rPr lang="en-US" dirty="0"/>
              <a:t>transformation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https://www.softwaregroup.com/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Group</a:t>
            </a:r>
          </a:p>
        </p:txBody>
      </p:sp>
      <p:pic>
        <p:nvPicPr>
          <p:cNvPr id="14338" name="Picture 2" descr="Potential">
            <a:extLst>
              <a:ext uri="{FF2B5EF4-FFF2-40B4-BE49-F238E27FC236}">
                <a16:creationId xmlns:a16="http://schemas.microsoft.com/office/drawing/2014/main" id="{C83A3CD0-5FB6-416A-AE76-093AF44E9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332" y="2917537"/>
            <a:ext cx="1710719" cy="171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Innovation">
            <a:extLst>
              <a:ext uri="{FF2B5EF4-FFF2-40B4-BE49-F238E27FC236}">
                <a16:creationId xmlns:a16="http://schemas.microsoft.com/office/drawing/2014/main" id="{6A190603-A6DC-42F3-B859-D7B6576B1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019" y="2917536"/>
            <a:ext cx="1710720" cy="171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Unlocking">
            <a:extLst>
              <a:ext uri="{FF2B5EF4-FFF2-40B4-BE49-F238E27FC236}">
                <a16:creationId xmlns:a16="http://schemas.microsoft.com/office/drawing/2014/main" id="{E9ABBBAF-F449-4BE1-B45B-5929F1C79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784" y="2917535"/>
            <a:ext cx="1710721" cy="171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339D4F0-B48D-43B2-A0BE-141BA618D5AC}"/>
              </a:ext>
            </a:extLst>
          </p:cNvPr>
          <p:cNvSpPr/>
          <p:nvPr/>
        </p:nvSpPr>
        <p:spPr bwMode="auto">
          <a:xfrm>
            <a:off x="3907394" y="4639555"/>
            <a:ext cx="2338597" cy="87956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Discovering Potential</a:t>
            </a:r>
            <a:endParaRPr 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F8B022C-22AE-487E-9D9B-AA29AFDA6733}"/>
              </a:ext>
            </a:extLst>
          </p:cNvPr>
          <p:cNvSpPr/>
          <p:nvPr/>
        </p:nvSpPr>
        <p:spPr bwMode="auto">
          <a:xfrm>
            <a:off x="6335079" y="4639554"/>
            <a:ext cx="2338597" cy="87956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Driving Innovation</a:t>
            </a:r>
            <a:endParaRPr 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9C0910-AB75-4F63-A988-B126824787BD}"/>
              </a:ext>
            </a:extLst>
          </p:cNvPr>
          <p:cNvSpPr/>
          <p:nvPr/>
        </p:nvSpPr>
        <p:spPr bwMode="auto">
          <a:xfrm>
            <a:off x="8886000" y="4639553"/>
            <a:ext cx="2372291" cy="87956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Unlocking Opportunities</a:t>
            </a:r>
            <a:endParaRPr 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pic>
        <p:nvPicPr>
          <p:cNvPr id="15" name="Picture 14" descr="Logo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240" y="1151524"/>
            <a:ext cx="4221108" cy="175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5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Digital heartbeat of the leading global </a:t>
            </a:r>
            <a:r>
              <a:rPr lang="en-US" sz="2800" b="1" dirty="0"/>
              <a:t>retail group Schwarz</a:t>
            </a:r>
          </a:p>
          <a:p>
            <a:r>
              <a:rPr lang="en-US" sz="2800" dirty="0"/>
              <a:t>The group brings together </a:t>
            </a:r>
            <a:r>
              <a:rPr lang="en-US" sz="2800" b="1" dirty="0"/>
              <a:t>Lidl</a:t>
            </a:r>
            <a:r>
              <a:rPr lang="en-US" sz="2800" dirty="0"/>
              <a:t> and </a:t>
            </a:r>
            <a:r>
              <a:rPr lang="en-US" sz="2800" b="1" dirty="0"/>
              <a:t>Kaufland</a:t>
            </a:r>
            <a:r>
              <a:rPr lang="en-US" sz="2800" dirty="0"/>
              <a:t> retail chains,</a:t>
            </a:r>
            <a:br>
              <a:rPr lang="en-US" sz="2800" dirty="0"/>
            </a:br>
            <a:r>
              <a:rPr lang="en-US" sz="2800" dirty="0"/>
              <a:t>the recycling company </a:t>
            </a:r>
            <a:r>
              <a:rPr lang="en-US" sz="2800" b="1" dirty="0"/>
              <a:t>Pre Zero</a:t>
            </a:r>
            <a:r>
              <a:rPr lang="en-US" sz="2800" dirty="0"/>
              <a:t>, and the manufacturing</a:t>
            </a:r>
            <a:br>
              <a:rPr lang="en-US" sz="2800" dirty="0"/>
            </a:br>
            <a:r>
              <a:rPr lang="en-US" sz="2800" dirty="0"/>
              <a:t>company </a:t>
            </a:r>
            <a:r>
              <a:rPr lang="en-US" sz="2800" b="1" dirty="0"/>
              <a:t>Schwarz Production</a:t>
            </a:r>
          </a:p>
          <a:p>
            <a:r>
              <a:rPr lang="en-US" sz="2800" dirty="0"/>
              <a:t>500,000 employees worldwide &amp; over 12,900 stores</a:t>
            </a:r>
            <a:br>
              <a:rPr lang="en-US" sz="2800" dirty="0"/>
            </a:br>
            <a:r>
              <a:rPr lang="en-US" sz="2800" dirty="0"/>
              <a:t>in more than 30 countries</a:t>
            </a:r>
          </a:p>
          <a:p>
            <a:r>
              <a:rPr lang="en-US" sz="2800" dirty="0"/>
              <a:t>Provision of IT infrastructure, platforms, and business applications</a:t>
            </a:r>
          </a:p>
          <a:p>
            <a:r>
              <a:rPr lang="en-US" sz="2800" dirty="0"/>
              <a:t>Long-term commitment to support education and invest in the development of business and IT professionals</a:t>
            </a:r>
          </a:p>
          <a:p>
            <a:r>
              <a:rPr lang="en-US" sz="2800" dirty="0">
                <a:hlinkClick r:id="rId3"/>
              </a:rPr>
              <a:t>https://it.schwarz/en/it-hubs/bulgaria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Schwarz IT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pic>
        <p:nvPicPr>
          <p:cNvPr id="9" name="Picture 4">
            <a:hlinkClick r:id="rId3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7156" y="1404000"/>
            <a:ext cx="2415874" cy="297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Product company home</a:t>
            </a:r>
            <a:br>
              <a:rPr lang="en-US" sz="2800" dirty="0"/>
            </a:br>
            <a:r>
              <a:rPr lang="en-US" sz="2800" dirty="0"/>
              <a:t>of </a:t>
            </a:r>
            <a:r>
              <a:rPr lang="en-US" sz="2800" b="1" dirty="0"/>
              <a:t>PokerStars</a:t>
            </a:r>
            <a:r>
              <a:rPr lang="en-US" sz="2800" dirty="0"/>
              <a:t>,</a:t>
            </a:r>
            <a:br>
              <a:rPr lang="en-US" sz="2800" dirty="0"/>
            </a:br>
            <a:r>
              <a:rPr lang="en-US" sz="2800" b="1" dirty="0"/>
              <a:t>PokerStars Casino </a:t>
            </a:r>
            <a:r>
              <a:rPr lang="en-US" sz="2800" dirty="0"/>
              <a:t>and </a:t>
            </a:r>
            <a:br>
              <a:rPr lang="en-US" sz="2800" dirty="0"/>
            </a:br>
            <a:r>
              <a:rPr lang="en-US" sz="2800" b="1" dirty="0"/>
              <a:t>PokerStars Sport</a:t>
            </a:r>
          </a:p>
          <a:p>
            <a:pPr>
              <a:spcAft>
                <a:spcPts val="800"/>
              </a:spcAft>
            </a:pPr>
            <a:r>
              <a:rPr lang="en-US" sz="2800" dirty="0"/>
              <a:t>Part of the International division of Flutter Entertainment Plc., a global sports betting and gaming operator </a:t>
            </a:r>
          </a:p>
          <a:p>
            <a:r>
              <a:rPr lang="en-US" sz="2800" dirty="0"/>
              <a:t>Global engineering team, industry-leading products - innovative Sportsbook platform, a renown poker site, and the world's fastest-growing casino</a:t>
            </a:r>
          </a:p>
          <a:p>
            <a:r>
              <a:rPr lang="en-US" sz="2800" dirty="0"/>
              <a:t>Java, JS, React, Kubernetes, AWS, and many more</a:t>
            </a:r>
          </a:p>
          <a:p>
            <a:r>
              <a:rPr lang="en-US" sz="2800" dirty="0">
                <a:hlinkClick r:id="rId3"/>
              </a:rPr>
              <a:t>https://pokerstarscareers.com/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PokerStars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pic>
        <p:nvPicPr>
          <p:cNvPr id="9" name="Picture 4">
            <a:hlinkClick r:id="rId3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71000" y="1584000"/>
            <a:ext cx="6592709" cy="12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2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Founded in </a:t>
            </a:r>
            <a:r>
              <a:rPr lang="en-US" b="1" dirty="0"/>
              <a:t>2020 in Chicago</a:t>
            </a:r>
            <a:endParaRPr lang="bg-BG" b="1" dirty="0"/>
          </a:p>
          <a:p>
            <a:r>
              <a:rPr lang="en-US" dirty="0"/>
              <a:t>Provide superior</a:t>
            </a:r>
            <a:br>
              <a:rPr lang="en-US" dirty="0"/>
            </a:br>
            <a:r>
              <a:rPr lang="en-US" dirty="0"/>
              <a:t>uncorrelated investments</a:t>
            </a:r>
            <a:br>
              <a:rPr lang="en-US" dirty="0"/>
            </a:br>
            <a:r>
              <a:rPr lang="en-US" dirty="0"/>
              <a:t>returns using statistics and </a:t>
            </a:r>
            <a:br>
              <a:rPr lang="en-US" dirty="0"/>
            </a:br>
            <a:r>
              <a:rPr lang="en-US" dirty="0"/>
              <a:t>AI/ML methods</a:t>
            </a:r>
          </a:p>
          <a:p>
            <a:r>
              <a:rPr lang="en-US" dirty="0"/>
              <a:t>Sources un/structured datasets, sound</a:t>
            </a:r>
            <a:br>
              <a:rPr lang="en-US" dirty="0"/>
            </a:br>
            <a:r>
              <a:rPr lang="en-US" dirty="0"/>
              <a:t>economic and financial principles, and advanced </a:t>
            </a:r>
            <a:br>
              <a:rPr lang="en-US" dirty="0"/>
            </a:br>
            <a:r>
              <a:rPr lang="en-US" dirty="0"/>
              <a:t>ML techniques to capture in the equity markets</a:t>
            </a:r>
          </a:p>
          <a:p>
            <a:r>
              <a:rPr lang="en-US" dirty="0">
                <a:hlinkClick r:id="rId3"/>
              </a:rPr>
              <a:t>https://www.pharvision.ai/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PharVision</a:t>
            </a:r>
            <a:r>
              <a:rPr lang="en-GB" dirty="0"/>
              <a:t> Capital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pic>
        <p:nvPicPr>
          <p:cNvPr id="6" name="Picture 5" descr="Logo, company nam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5ECB71CF-5A92-4E02-A510-09AF980FC6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726000" y="1584000"/>
            <a:ext cx="4444502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B1496F-89C8-4589-9213-7E186827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09" y="4877544"/>
            <a:ext cx="10961783" cy="7803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Sample Exam Questions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D48A0-1945-F9DB-6709-316A75395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201" y="1404000"/>
            <a:ext cx="2451598" cy="245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5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100" dirty="0"/>
              <a:t>Bosch.IO</a:t>
            </a:r>
            <a:r>
              <a:rPr lang="bg-BG" sz="3100" dirty="0"/>
              <a:t> drive</a:t>
            </a:r>
            <a:r>
              <a:rPr lang="en-US" sz="3100" dirty="0"/>
              <a:t>s </a:t>
            </a:r>
            <a:r>
              <a:rPr lang="bg-BG" sz="3100" dirty="0"/>
              <a:t>the</a:t>
            </a:r>
            <a:r>
              <a:rPr lang="bg-BG" sz="3100" b="1" dirty="0"/>
              <a:t> digital and </a:t>
            </a:r>
            <a:br>
              <a:rPr lang="en-US" sz="3100" b="1" dirty="0"/>
            </a:br>
            <a:r>
              <a:rPr lang="bg-BG" sz="3100" b="1" dirty="0"/>
              <a:t>AIoT business</a:t>
            </a:r>
            <a:r>
              <a:rPr lang="bg-BG" sz="3100" dirty="0"/>
              <a:t> of Bosch Group</a:t>
            </a:r>
            <a:endParaRPr lang="en-US" sz="3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100" dirty="0"/>
              <a:t>Five countries and 900 associates, </a:t>
            </a:r>
            <a:br>
              <a:rPr lang="en-US" sz="3100" dirty="0"/>
            </a:br>
            <a:r>
              <a:rPr lang="en-US" sz="3100" dirty="0"/>
              <a:t>more than 200 of whom are working</a:t>
            </a:r>
            <a:br>
              <a:rPr lang="en-US" sz="3100" dirty="0"/>
            </a:br>
            <a:r>
              <a:rPr lang="en-US" sz="3100" dirty="0"/>
              <a:t>in the Bulgarian office</a:t>
            </a:r>
          </a:p>
          <a:p>
            <a:r>
              <a:rPr lang="en-US" sz="3100" dirty="0"/>
              <a:t>Languages and frameworks: Java, Spring Boot, Go, TypeScript</a:t>
            </a:r>
            <a:r>
              <a:rPr lang="bg-BG" sz="3100" dirty="0"/>
              <a:t>; </a:t>
            </a:r>
            <a:r>
              <a:rPr lang="en-US" sz="3100" dirty="0"/>
              <a:t>Mobile: iOS &amp; Android</a:t>
            </a:r>
            <a:r>
              <a:rPr lang="bg-BG" sz="3100" dirty="0"/>
              <a:t>; </a:t>
            </a:r>
            <a:r>
              <a:rPr lang="en-US" sz="3100" dirty="0"/>
              <a:t>Cloud Platforms: Azure &amp; Azure DevOps, AWS</a:t>
            </a:r>
          </a:p>
          <a:p>
            <a:r>
              <a:rPr lang="en-US" sz="3100" dirty="0"/>
              <a:t>Looking for software engineer / architect, cloud engineer, UX/UI designer, project manager, product / business owner</a:t>
            </a:r>
          </a:p>
          <a:p>
            <a:r>
              <a:rPr lang="en-US" sz="3100" dirty="0">
                <a:hlinkClick r:id="rId3"/>
              </a:rPr>
              <a:t>https://bosch.io/</a:t>
            </a:r>
            <a:endParaRPr lang="en-US" sz="31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Bosch.IO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7E0F7A8-32BA-4C8D-A72A-1D36163539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000" y="1584000"/>
            <a:ext cx="4766250" cy="18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5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/>
            <a:r>
              <a:rPr lang="en-US" sz="2900" dirty="0"/>
              <a:t>A Fortune 500 global </a:t>
            </a:r>
            <a:r>
              <a:rPr lang="en-US" sz="2900" b="1" dirty="0"/>
              <a:t>IT services leader</a:t>
            </a:r>
          </a:p>
          <a:p>
            <a:pPr lvl="0"/>
            <a:r>
              <a:rPr lang="en-US" sz="2900" dirty="0"/>
              <a:t>Provides services for business process </a:t>
            </a:r>
            <a:br>
              <a:rPr lang="bg-BG" sz="2900" dirty="0"/>
            </a:br>
            <a:r>
              <a:rPr lang="en-US" sz="2900" dirty="0"/>
              <a:t>outsourcing, analytics and engineering, </a:t>
            </a:r>
            <a:br>
              <a:rPr lang="bg-BG" sz="2900" dirty="0"/>
            </a:br>
            <a:r>
              <a:rPr lang="en-US" sz="2900" dirty="0"/>
              <a:t>applications, security, cloud, IT outsourcing</a:t>
            </a:r>
            <a:r>
              <a:rPr lang="bg-BG" sz="2900" dirty="0"/>
              <a:t>,</a:t>
            </a:r>
            <a:r>
              <a:rPr lang="en-US" sz="2900" dirty="0"/>
              <a:t> </a:t>
            </a:r>
            <a:br>
              <a:rPr lang="en-US" sz="2900" dirty="0"/>
            </a:br>
            <a:r>
              <a:rPr lang="en-US" sz="2900" dirty="0"/>
              <a:t>and modern workplace</a:t>
            </a:r>
          </a:p>
          <a:p>
            <a:pPr lvl="0"/>
            <a:r>
              <a:rPr lang="en-US" sz="2900" dirty="0"/>
              <a:t>DXC has strong values, and fosters a culture of inclusion, belonging</a:t>
            </a:r>
            <a:r>
              <a:rPr lang="bg-BG" sz="2900" dirty="0"/>
              <a:t>,</a:t>
            </a:r>
            <a:r>
              <a:rPr lang="en-US" sz="2900" dirty="0"/>
              <a:t> and corporate citizenship</a:t>
            </a:r>
          </a:p>
          <a:p>
            <a:pPr lvl="0"/>
            <a:r>
              <a:rPr lang="en-US" sz="2900" dirty="0"/>
              <a:t>DXC is a virtual-first company, we put the employee experience first with a modern workplace and allow them to work from the comfort of their home</a:t>
            </a:r>
            <a:endParaRPr lang="bg-BG" sz="2900" dirty="0"/>
          </a:p>
          <a:p>
            <a:pPr lvl="0">
              <a:buClr>
                <a:schemeClr val="tx1"/>
              </a:buClr>
            </a:pPr>
            <a:r>
              <a:rPr lang="en-US" sz="29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https://dxc.com/us/en</a:t>
            </a:r>
            <a:r>
              <a:rPr lang="bg-BG" sz="2900" dirty="0">
                <a:solidFill>
                  <a:schemeClr val="bg1"/>
                </a:solidFill>
              </a:rPr>
              <a:t> </a:t>
            </a:r>
            <a:endParaRPr lang="en-US" sz="29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panose="020B0604020202020204" pitchFamily="34" charset="0"/>
                <a:ea typeface="Times New Roman" panose="02020603050405020304" pitchFamily="18" charset="0"/>
              </a:rPr>
              <a:t>DXC Technology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60B8BB-6747-8DEB-BF6D-D22D36448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000" y="1196125"/>
            <a:ext cx="3816470" cy="254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1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B1496F-89C8-4589-9213-7E186827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09" y="4877544"/>
            <a:ext cx="10961783" cy="780383"/>
          </a:xfrm>
        </p:spPr>
        <p:txBody>
          <a:bodyPr/>
          <a:lstStyle/>
          <a:p>
            <a:r>
              <a:rPr lang="en-US" dirty="0"/>
              <a:t>Q &amp; A Session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7AA855-67DB-6B83-B34F-8AEF32C0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900" y="1359000"/>
            <a:ext cx="2524200" cy="25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5763"/>
            <a:ext cx="7581212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3" y="1419225"/>
            <a:ext cx="8632995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8" y="3276600"/>
            <a:ext cx="2882677" cy="31205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FF63CD-D28B-C408-0420-39A43C547E87}"/>
              </a:ext>
            </a:extLst>
          </p:cNvPr>
          <p:cNvSpPr txBox="1"/>
          <p:nvPr/>
        </p:nvSpPr>
        <p:spPr>
          <a:xfrm>
            <a:off x="852326" y="1796650"/>
            <a:ext cx="7581211" cy="399865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457200" indent="-457200" defTabSz="1218438">
              <a:lnSpc>
                <a:spcPct val="105000"/>
              </a:lnSpc>
              <a:spcAft>
                <a:spcPts val="6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sym typeface="Calibri"/>
              </a:rPr>
              <a:t>Exam preparation: </a:t>
            </a:r>
            <a:r>
              <a:rPr lang="en-US" sz="3200" dirty="0">
                <a:solidFill>
                  <a:schemeClr val="bg2"/>
                </a:solidFill>
                <a:sym typeface="Calibri"/>
              </a:rPr>
              <a:t>Solving sample questions</a:t>
            </a:r>
          </a:p>
          <a:p>
            <a:pPr marL="457200" indent="-457200" defTabSz="1218438">
              <a:lnSpc>
                <a:spcPct val="105000"/>
              </a:lnSpc>
              <a:spcAft>
                <a:spcPts val="6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sym typeface="Calibri"/>
              </a:rPr>
              <a:t>QA profession: </a:t>
            </a:r>
            <a:r>
              <a:rPr lang="en-US" sz="3200" dirty="0">
                <a:solidFill>
                  <a:schemeClr val="bg2"/>
                </a:solidFill>
                <a:sym typeface="Calibri"/>
              </a:rPr>
              <a:t>What does a QA engineer do?</a:t>
            </a:r>
          </a:p>
          <a:p>
            <a:pPr marL="457200" indent="-457200" defTabSz="1218438">
              <a:lnSpc>
                <a:spcPct val="105000"/>
              </a:lnSpc>
              <a:spcAft>
                <a:spcPts val="6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sym typeface="Calibri"/>
              </a:rPr>
              <a:t>QA curriculum: </a:t>
            </a:r>
            <a:r>
              <a:rPr lang="en-US" sz="3200" dirty="0">
                <a:solidFill>
                  <a:schemeClr val="bg2"/>
                </a:solidFill>
                <a:sym typeface="Calibri"/>
              </a:rPr>
              <a:t>Your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sym typeface="Calibri"/>
              </a:rPr>
              <a:t> </a:t>
            </a:r>
            <a:r>
              <a:rPr lang="en-US" sz="3200" dirty="0">
                <a:solidFill>
                  <a:schemeClr val="bg2"/>
                </a:solidFill>
                <a:sym typeface="Calibri"/>
              </a:rPr>
              <a:t>QA path</a:t>
            </a:r>
          </a:p>
          <a:p>
            <a:pPr marL="457200" indent="-457200" defTabSz="1218438">
              <a:lnSpc>
                <a:spcPct val="105000"/>
              </a:lnSpc>
              <a:spcAft>
                <a:spcPts val="6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sym typeface="Calibri"/>
              </a:rPr>
              <a:t>Our partners: </a:t>
            </a:r>
            <a:r>
              <a:rPr lang="en-US" sz="3200" dirty="0">
                <a:solidFill>
                  <a:schemeClr val="bg2"/>
                </a:solidFill>
                <a:sym typeface="Calibri"/>
              </a:rPr>
              <a:t>Opportunities</a:t>
            </a:r>
          </a:p>
          <a:p>
            <a:pPr marL="457200" indent="-457200" defTabSz="1218438">
              <a:lnSpc>
                <a:spcPct val="105000"/>
              </a:lnSpc>
              <a:spcAft>
                <a:spcPts val="6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sym typeface="Calibri"/>
              </a:rPr>
              <a:t>Q &amp; A Session</a:t>
            </a:r>
            <a:r>
              <a:rPr lang="en-US" sz="3200" dirty="0">
                <a:solidFill>
                  <a:schemeClr val="bg1"/>
                </a:solidFill>
                <a:sym typeface="Calibri"/>
              </a:rPr>
              <a:t>: </a:t>
            </a:r>
            <a:r>
              <a:rPr lang="en-US" sz="3200" dirty="0">
                <a:solidFill>
                  <a:schemeClr val="bg2"/>
                </a:solidFill>
                <a:sym typeface="Calibri"/>
              </a:rPr>
              <a:t>Your questions answered</a:t>
            </a:r>
            <a:endParaRPr lang="en-US" sz="3200" b="1" dirty="0">
              <a:solidFill>
                <a:schemeClr val="bg1">
                  <a:lumMod val="40000"/>
                  <a:lumOff val="60000"/>
                </a:schemeClr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59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92846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1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https://about.softuni.bg/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30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solidFill>
                  <a:srgbClr val="FFA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about.softuni.bg</a:t>
            </a:r>
            <a:r>
              <a:rPr lang="en-US" sz="3000" noProof="1">
                <a:solidFill>
                  <a:srgbClr val="FFA00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softuni.foundation</a:t>
            </a:r>
            <a:endParaRPr lang="en-US" sz="3000" noProof="1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facebook.com/SoftwareUniversity</a:t>
            </a:r>
            <a:endParaRPr lang="en-US" sz="3000" noProof="1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FFA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forum.softuni.bg</a:t>
            </a:r>
            <a:endParaRPr lang="en-US" sz="3000" noProof="1">
              <a:solidFill>
                <a:srgbClr val="FFA000"/>
              </a:solidFill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78323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test scenario </a:t>
            </a:r>
            <a:r>
              <a:rPr lang="en-US" dirty="0"/>
              <a:t>contains </a:t>
            </a:r>
            <a:r>
              <a:rPr lang="en-US" b="1" dirty="0"/>
              <a:t>multiple</a:t>
            </a:r>
            <a:r>
              <a:rPr lang="en-US" dirty="0"/>
              <a:t>: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Test drivers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Test cycles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Test cases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Test controls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77425" y="3213525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83677A-95E7-759C-78B3-A4F60E4756AD}"/>
              </a:ext>
            </a:extLst>
          </p:cNvPr>
          <p:cNvSpPr txBox="1"/>
          <p:nvPr/>
        </p:nvSpPr>
        <p:spPr>
          <a:xfrm>
            <a:off x="577424" y="5805625"/>
            <a:ext cx="68685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Quality Assurance Intro lecture</a:t>
            </a:r>
          </a:p>
        </p:txBody>
      </p:sp>
    </p:spTree>
    <p:extLst>
      <p:ext uri="{BB962C8B-B14F-4D97-AF65-F5344CB8AC3E}">
        <p14:creationId xmlns:p14="http://schemas.microsoft.com/office/powerpoint/2010/main" val="238890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following </a:t>
            </a:r>
            <a:r>
              <a:rPr lang="en-US" b="1" dirty="0"/>
              <a:t>statement</a:t>
            </a:r>
            <a:r>
              <a:rPr lang="en-US" dirty="0"/>
              <a:t> can be applied to which test level: "Testing must confirm that </a:t>
            </a:r>
            <a:r>
              <a:rPr lang="en-US" b="1" dirty="0"/>
              <a:t>components collaborate </a:t>
            </a:r>
            <a:r>
              <a:rPr lang="en-US" dirty="0"/>
              <a:t>correctly"?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Integration testing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Acceptance testing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Non-functional testing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Functional testing</a:t>
            </a:r>
          </a:p>
          <a:p>
            <a:pPr marL="946350" lvl="1" indent="-514350"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70525" y="2455425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9C459E-6F54-3F96-92E7-FB844F6743E4}"/>
              </a:ext>
            </a:extLst>
          </p:cNvPr>
          <p:cNvSpPr txBox="1"/>
          <p:nvPr/>
        </p:nvSpPr>
        <p:spPr>
          <a:xfrm>
            <a:off x="570524" y="5814000"/>
            <a:ext cx="68754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Components collaborate</a:t>
            </a:r>
          </a:p>
        </p:txBody>
      </p:sp>
    </p:spTree>
    <p:extLst>
      <p:ext uri="{BB962C8B-B14F-4D97-AF65-F5344CB8AC3E}">
        <p14:creationId xmlns:p14="http://schemas.microsoft.com/office/powerpoint/2010/main" val="338212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testing is </a:t>
            </a:r>
            <a:r>
              <a:rPr lang="en-US" b="1" dirty="0"/>
              <a:t>NOT</a:t>
            </a:r>
            <a:r>
              <a:rPr lang="en-US" dirty="0"/>
              <a:t> a way: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To </a:t>
            </a:r>
            <a:r>
              <a:rPr lang="en-US" b="1" dirty="0"/>
              <a:t>evaluate</a:t>
            </a:r>
            <a:r>
              <a:rPr lang="en-US" dirty="0"/>
              <a:t> the </a:t>
            </a:r>
            <a:r>
              <a:rPr lang="en-US" b="1" dirty="0"/>
              <a:t>features</a:t>
            </a:r>
            <a:r>
              <a:rPr lang="en-US" dirty="0"/>
              <a:t> of the software item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To </a:t>
            </a:r>
            <a:r>
              <a:rPr lang="en-US" b="1" dirty="0"/>
              <a:t>find all </a:t>
            </a:r>
            <a:r>
              <a:rPr lang="en-US" dirty="0"/>
              <a:t>the </a:t>
            </a:r>
            <a:r>
              <a:rPr lang="en-US" b="1" dirty="0"/>
              <a:t>bugs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To </a:t>
            </a:r>
            <a:r>
              <a:rPr lang="en-US" b="1" dirty="0"/>
              <a:t>verify</a:t>
            </a:r>
            <a:r>
              <a:rPr lang="en-US" dirty="0"/>
              <a:t> specified </a:t>
            </a:r>
            <a:r>
              <a:rPr lang="en-US" b="1" dirty="0"/>
              <a:t>requirements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To </a:t>
            </a:r>
            <a:r>
              <a:rPr lang="en-US" b="1" dirty="0"/>
              <a:t>reduce the risk </a:t>
            </a:r>
            <a:r>
              <a:rPr lang="en-US" dirty="0"/>
              <a:t>of software </a:t>
            </a:r>
            <a:r>
              <a:rPr lang="en-US" b="1" dirty="0"/>
              <a:t>failure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70525" y="2564475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BEE75C-C1DA-88FE-3FC9-5D22182C953F}"/>
              </a:ext>
            </a:extLst>
          </p:cNvPr>
          <p:cNvSpPr txBox="1"/>
          <p:nvPr/>
        </p:nvSpPr>
        <p:spPr>
          <a:xfrm>
            <a:off x="570524" y="5814000"/>
            <a:ext cx="68754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Seven testing principles</a:t>
            </a:r>
          </a:p>
        </p:txBody>
      </p:sp>
    </p:spTree>
    <p:extLst>
      <p:ext uri="{BB962C8B-B14F-4D97-AF65-F5344CB8AC3E}">
        <p14:creationId xmlns:p14="http://schemas.microsoft.com/office/powerpoint/2010/main" val="423334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Software testing process </a:t>
            </a:r>
            <a:r>
              <a:rPr lang="en-US" sz="3500" b="1" dirty="0"/>
              <a:t>includes</a:t>
            </a:r>
            <a:r>
              <a:rPr lang="en-US" sz="3500" dirty="0"/>
              <a:t>:</a:t>
            </a:r>
            <a:endParaRPr lang="bg-BG" sz="3500" dirty="0"/>
          </a:p>
          <a:p>
            <a:pPr marL="957262" lvl="1" indent="-514350">
              <a:buFont typeface="+mj-lt"/>
              <a:buAutoNum type="arabicPeriod"/>
            </a:pPr>
            <a:r>
              <a:rPr lang="en-US" sz="3400" dirty="0"/>
              <a:t>Test </a:t>
            </a:r>
            <a:r>
              <a:rPr lang="en-US" sz="3400" b="1" dirty="0"/>
              <a:t>design</a:t>
            </a:r>
          </a:p>
          <a:p>
            <a:pPr marL="957262" lvl="1" indent="-514350">
              <a:buFont typeface="+mj-lt"/>
              <a:buAutoNum type="arabicPeriod"/>
            </a:pPr>
            <a:r>
              <a:rPr lang="en-US" sz="3400" dirty="0"/>
              <a:t>Test </a:t>
            </a:r>
            <a:r>
              <a:rPr lang="en-US" sz="3400" b="1" dirty="0"/>
              <a:t>planning</a:t>
            </a:r>
          </a:p>
          <a:p>
            <a:pPr marL="957262" lvl="1" indent="-514350">
              <a:buFont typeface="+mj-lt"/>
              <a:buAutoNum type="arabicPeriod"/>
            </a:pPr>
            <a:r>
              <a:rPr lang="en-US" sz="3400" dirty="0"/>
              <a:t>Test </a:t>
            </a:r>
            <a:r>
              <a:rPr lang="en-US" sz="3400" b="1" dirty="0"/>
              <a:t>reporting</a:t>
            </a:r>
          </a:p>
          <a:p>
            <a:pPr marL="957262" lvl="1" indent="-514350">
              <a:buFont typeface="+mj-lt"/>
              <a:buAutoNum type="arabicPeriod"/>
            </a:pPr>
            <a:r>
              <a:rPr lang="en-US" sz="3400" dirty="0"/>
              <a:t>Test </a:t>
            </a:r>
            <a:r>
              <a:rPr lang="en-US" sz="3400" b="1" dirty="0"/>
              <a:t>execution</a:t>
            </a:r>
            <a:endParaRPr lang="bg-BG" sz="3400" b="1" dirty="0"/>
          </a:p>
          <a:p>
            <a:pPr marL="0" indent="0">
              <a:buNone/>
            </a:pPr>
            <a:r>
              <a:rPr lang="en-US" sz="3500" dirty="0"/>
              <a:t>Choose the correct order, that these are performed.</a:t>
            </a:r>
            <a:endParaRPr lang="bg-BG" sz="3500" dirty="0"/>
          </a:p>
          <a:p>
            <a:pPr marL="957262" lvl="1" indent="-514350">
              <a:buFont typeface="+mj-lt"/>
              <a:buAutoNum type="alphaUcPeriod"/>
            </a:pPr>
            <a:r>
              <a:rPr lang="en-US" dirty="0"/>
              <a:t>2, 3, 1, 4</a:t>
            </a:r>
            <a:endParaRPr lang="bg-BG" dirty="0"/>
          </a:p>
          <a:p>
            <a:pPr marL="957262" lvl="1" indent="-514350">
              <a:buFont typeface="+mj-lt"/>
              <a:buAutoNum type="alphaUcPeriod"/>
            </a:pPr>
            <a:r>
              <a:rPr lang="en-US" dirty="0"/>
              <a:t>2, 1, 4, 3</a:t>
            </a:r>
            <a:endParaRPr lang="bg-BG" dirty="0"/>
          </a:p>
          <a:p>
            <a:pPr marL="957262" lvl="1" indent="-514350">
              <a:buFont typeface="+mj-lt"/>
              <a:buAutoNum type="alphaUcPeriod"/>
            </a:pPr>
            <a:r>
              <a:rPr lang="en-US" dirty="0"/>
              <a:t>1, 3, 4, 2</a:t>
            </a:r>
            <a:endParaRPr lang="bg-BG" dirty="0"/>
          </a:p>
          <a:p>
            <a:pPr marL="957262" lvl="1" indent="-514350">
              <a:buFont typeface="+mj-lt"/>
              <a:buAutoNum type="alphaUcPeriod"/>
            </a:pPr>
            <a:r>
              <a:rPr lang="en-US" dirty="0"/>
              <a:t>2, 3, 4, 1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61000" y="5004000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BE8452-235D-62E7-1005-7A38C8162DEB}"/>
              </a:ext>
            </a:extLst>
          </p:cNvPr>
          <p:cNvSpPr txBox="1"/>
          <p:nvPr/>
        </p:nvSpPr>
        <p:spPr>
          <a:xfrm>
            <a:off x="5031553" y="5769000"/>
            <a:ext cx="6442200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Quality Assurance Intro lecture</a:t>
            </a:r>
          </a:p>
        </p:txBody>
      </p:sp>
    </p:spTree>
    <p:extLst>
      <p:ext uri="{BB962C8B-B14F-4D97-AF65-F5344CB8AC3E}">
        <p14:creationId xmlns:p14="http://schemas.microsoft.com/office/powerpoint/2010/main" val="175701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Which of the following list contains only </a:t>
            </a:r>
            <a:r>
              <a:rPr lang="en-US" b="1" dirty="0"/>
              <a:t>non-functional</a:t>
            </a:r>
            <a:r>
              <a:rPr lang="en-US" dirty="0"/>
              <a:t> tests: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Security testing, reliability testing, performance testing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Testing various configurations, beta testing, unit testing</a:t>
            </a:r>
            <a:endParaRPr lang="bg-BG" dirty="0"/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Stress testing, component testing, portability testing</a:t>
            </a:r>
            <a:endParaRPr lang="bg-BG" dirty="0"/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System testing, performance testing, alpha testing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75520" y="1899000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D9556F-78D7-700F-D6AF-F77AB9FAA75B}"/>
              </a:ext>
            </a:extLst>
          </p:cNvPr>
          <p:cNvSpPr txBox="1"/>
          <p:nvPr/>
        </p:nvSpPr>
        <p:spPr>
          <a:xfrm>
            <a:off x="570524" y="5814000"/>
            <a:ext cx="68754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Test Levels and Test Types lecture</a:t>
            </a:r>
          </a:p>
        </p:txBody>
      </p:sp>
    </p:spTree>
    <p:extLst>
      <p:ext uri="{BB962C8B-B14F-4D97-AF65-F5344CB8AC3E}">
        <p14:creationId xmlns:p14="http://schemas.microsoft.com/office/powerpoint/2010/main" val="339724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60648</TotalTime>
  <Words>2248</Words>
  <Application>Microsoft Office PowerPoint</Application>
  <PresentationFormat>Widescreen</PresentationFormat>
  <Paragraphs>333</Paragraphs>
  <Slides>48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</vt:lpstr>
      <vt:lpstr>QA Basics: Exam Preparation</vt:lpstr>
      <vt:lpstr>Table of Contents</vt:lpstr>
      <vt:lpstr>You Have Questions?</vt:lpstr>
      <vt:lpstr>Sample Exam Questions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  <vt:lpstr>QA Engineer Profession Explained</vt:lpstr>
      <vt:lpstr>What Does a QA Engineer Do?</vt:lpstr>
      <vt:lpstr>QA Tasks</vt:lpstr>
      <vt:lpstr>QA Roles</vt:lpstr>
      <vt:lpstr>A workday of a QA Engineer</vt:lpstr>
      <vt:lpstr>Skills and personal qualities</vt:lpstr>
      <vt:lpstr>The career prospects of QA specialists</vt:lpstr>
      <vt:lpstr>The QA Curriculum and Opportunities</vt:lpstr>
      <vt:lpstr>QA Engineering: Educational Program</vt:lpstr>
      <vt:lpstr>Curriculum</vt:lpstr>
      <vt:lpstr>SoftUni Partners</vt:lpstr>
      <vt:lpstr>SoftUni Diamond Partners</vt:lpstr>
      <vt:lpstr>Educational Partners</vt:lpstr>
      <vt:lpstr>Coca-Cola HBC – Bulgaria</vt:lpstr>
      <vt:lpstr>Ambitioned</vt:lpstr>
      <vt:lpstr>CreateX</vt:lpstr>
      <vt:lpstr>Postbank</vt:lpstr>
      <vt:lpstr>SuperHosting</vt:lpstr>
      <vt:lpstr>SmartIT</vt:lpstr>
      <vt:lpstr>Draft Kings</vt:lpstr>
      <vt:lpstr>Indeavr</vt:lpstr>
      <vt:lpstr>Software Group</vt:lpstr>
      <vt:lpstr>Schwarz IT</vt:lpstr>
      <vt:lpstr>PokerStars</vt:lpstr>
      <vt:lpstr>PharVision Capital</vt:lpstr>
      <vt:lpstr>Bosch.IO</vt:lpstr>
      <vt:lpstr>DXC Technology</vt:lpstr>
      <vt:lpstr>Q &amp; A Session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Assurance: Introduction</dc:title>
  <dc:subject>Software Development</dc:subject>
  <dc:creator>Software University</dc:creator>
  <cp:keywords>QA, SoftUni; Software University; programming; coding; computer programming; software development; software engineering; software technologies; digital skills; technical skills; training; course</cp:keywords>
  <dc:description>QA Automation Course © SoftUni – https://softuni.org
© Software University – https://softuni.bg
Copyrighted document. Unauthorized copy, reproduction or use is not permitted.</dc:description>
  <cp:lastModifiedBy>Miroslava Dimitrova</cp:lastModifiedBy>
  <cp:revision>337</cp:revision>
  <dcterms:created xsi:type="dcterms:W3CDTF">2018-05-23T13:08:44Z</dcterms:created>
  <dcterms:modified xsi:type="dcterms:W3CDTF">2023-02-02T16:01:37Z</dcterms:modified>
  <cp:category>quality assurance;computer programming;programming;software development;software engineering</cp:category>
</cp:coreProperties>
</file>