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12" r:id="rId22"/>
    <p:sldId id="430" r:id="rId23"/>
    <p:sldId id="40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3"/>
          </p14:sldIdLst>
        </p14:section>
        <p14:section name="HTTP Basics" id="{33E0E47F-2F4A-4604-B187-09C72A429626}">
          <p14:sldIdLst>
            <p14:sldId id="414"/>
            <p14:sldId id="415"/>
            <p14:sldId id="416"/>
            <p14:sldId id="417"/>
            <p14:sldId id="418"/>
          </p14:sldIdLst>
        </p14:section>
        <p14:section name="HTTP Request" id="{9540C3FC-B040-4115-AD0B-0E837963822B}">
          <p14:sldIdLst>
            <p14:sldId id="419"/>
            <p14:sldId id="420"/>
            <p14:sldId id="421"/>
            <p14:sldId id="422"/>
          </p14:sldIdLst>
        </p14:section>
        <p14:section name="HTTP Response" id="{ECC6B385-9E58-4180-A695-FA59479A85E9}">
          <p14:sldIdLst>
            <p14:sldId id="423"/>
            <p14:sldId id="424"/>
            <p14:sldId id="425"/>
            <p14:sldId id="426"/>
            <p14:sldId id="427"/>
          </p14:sldIdLst>
        </p14:section>
        <p14:section name="URL" id="{096ABA52-90A3-4BF1-86B3-FFF1CD3089B5}">
          <p14:sldIdLst>
            <p14:sldId id="428"/>
            <p14:sldId id="429"/>
          </p14:sldIdLst>
        </p14:section>
        <p14:section name="Conclusion" id="{10E03AB1-9AA8-4E86-9A64-D741901E50A2}">
          <p14:sldIdLst>
            <p14:sldId id="412"/>
            <p14:sldId id="43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6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73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737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501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668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632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163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2.png"/><Relationship Id="rId18" Type="http://schemas.openxmlformats.org/officeDocument/2006/relationships/image" Target="../media/image45.jpeg"/><Relationship Id="rId3" Type="http://schemas.openxmlformats.org/officeDocument/2006/relationships/hyperlink" Target="https://softuni.bg/courses/software-technologies" TargetMode="External"/><Relationship Id="rId7" Type="http://schemas.openxmlformats.org/officeDocument/2006/relationships/image" Target="../media/image39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6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://www.softwaregroup-bg.com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GB" dirty="0"/>
              <a:t>HTTP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HTTP Request &amp; HTTP Response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10557" y="3807577"/>
            <a:ext cx="190693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Software </a:t>
            </a:r>
          </a:p>
          <a:p>
            <a:pPr algn="ctr">
              <a:lnSpc>
                <a:spcPct val="85000"/>
              </a:lnSpc>
            </a:pPr>
            <a:r>
              <a:rPr lang="en-GB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Technologies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80B406-01D9-4790-BA90-34DE0FF57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65" y="3308347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GB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903412" y="2590800"/>
          <a:ext cx="8382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Retrieve / load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(remove)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resource partially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Retrieve the resource's</a:t>
                      </a:r>
                      <a:r>
                        <a:rPr lang="en-GB" sz="2800" baseline="0" dirty="0"/>
                        <a:t> headers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07721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74" y="4274676"/>
            <a:ext cx="414564" cy="414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35" y="3225379"/>
            <a:ext cx="402371" cy="4145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212" y="5867770"/>
            <a:ext cx="414564" cy="323116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822" y="3731316"/>
            <a:ext cx="408467" cy="408467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774" y="4793972"/>
            <a:ext cx="377985" cy="377985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308" y="5308585"/>
            <a:ext cx="40237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8437" y="1074777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/users/SoftUni-Tech-Module/repos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32268" y="5943600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32268" y="1647089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13412" y="2057400"/>
            <a:ext cx="2507386" cy="645268"/>
          </a:xfrm>
          <a:prstGeom prst="wedgeRoundRectCallout">
            <a:avLst>
              <a:gd name="adj1" fmla="val -68171"/>
              <a:gd name="adj2" fmla="val 374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56471" y="1630478"/>
            <a:ext cx="2991398" cy="680336"/>
          </a:xfrm>
          <a:prstGeom prst="wedgeRoundRectCallout">
            <a:avLst>
              <a:gd name="adj1" fmla="val -63354"/>
              <a:gd name="adj2" fmla="val -356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request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94412" y="5429656"/>
            <a:ext cx="2632507" cy="1017693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619236" y="1058594"/>
            <a:ext cx="10947176" cy="5418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/repos/Tech-Module-Jan-2018/test-repo/issues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6981" y="1639870"/>
            <a:ext cx="3098861" cy="641387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75212" y="1790414"/>
            <a:ext cx="2507386" cy="647986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3604" y="152400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3604" y="457200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18603" y="3886200"/>
            <a:ext cx="3914625" cy="994713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What is a HTTP Response?</a:t>
            </a:r>
          </a:p>
        </p:txBody>
      </p:sp>
      <p:pic>
        <p:nvPicPr>
          <p:cNvPr id="8194" name="Picture 2" descr="&amp;Rcy;&amp;iecy;&amp;zcy;&amp;ucy;&amp;lcy;&amp;tcy;&amp;acy;&amp;tcy; &amp;scy; &amp;icy;&amp;zcy;&amp;ocy;&amp;bcy;&amp;rcy;&amp;acy;&amp;zhcy;&amp;iecy;&amp;ncy;&amp;icy;&amp;iecy; &amp;zcy;&amp;acy; response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82" y="1372814"/>
            <a:ext cx="3205353" cy="32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77613" y="1163821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66226" y="3072744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75612" y="4963508"/>
            <a:ext cx="2667000" cy="1036836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45300" y="1160832"/>
          <a:ext cx="1090644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024">
                  <a:extLst>
                    <a:ext uri="{9D8B030D-6E8A-4147-A177-3AD203B41FA5}">
                      <a16:colId xmlns:a16="http://schemas.microsoft.com/office/drawing/2014/main" val="271118907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Successfully</a:t>
                      </a:r>
                      <a:r>
                        <a:rPr lang="en-GB" sz="2800" baseline="0" dirty="0"/>
                        <a:t> retrieved resource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 new resource was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Request</a:t>
                      </a:r>
                      <a:r>
                        <a:rPr lang="en-GB" sz="2800" baseline="0" dirty="0"/>
                        <a:t> has nothing to return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976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301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Moved to another location (redirect)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Invalid request / syntax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</a:t>
                      </a:r>
                      <a:r>
                        <a:rPr lang="en-GB" sz="2800" baseline="0" dirty="0"/>
                        <a:t>uthentication failed / Access denied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Invalid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077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Conflict was detected, e.g. duplicated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4909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500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Internal server</a:t>
                      </a:r>
                      <a:r>
                        <a:rPr lang="en-GB" sz="2800" baseline="0" dirty="0"/>
                        <a:t> error / Service unavailable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Content-Disposition</a:t>
            </a:r>
            <a:r>
              <a:rPr lang="en-US" sz="3200" dirty="0"/>
              <a:t> headers specify how the HTTP request / response body should be processed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3877" y="3048000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3877" y="4533565"/>
            <a:ext cx="10773992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08812" y="2595070"/>
            <a:ext cx="4648200" cy="1029473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37212" y="5501232"/>
            <a:ext cx="6008140" cy="1032512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Financial-Report-April-2016.pdf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3877" y="3819395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9313" y="2291755"/>
            <a:ext cx="3276600" cy="570044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JSON-encoded data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503612" y="3413656"/>
            <a:ext cx="7696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98704" y="4966845"/>
            <a:ext cx="3880531" cy="998230"/>
          </a:xfrm>
          <a:prstGeom prst="wedgeRoundRectCallout">
            <a:avLst>
              <a:gd name="adj1" fmla="val -95835"/>
              <a:gd name="adj2" fmla="val -166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03612" y="13920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29336" y="2584085"/>
            <a:ext cx="3901736" cy="990847"/>
          </a:xfrm>
          <a:prstGeom prst="wedgeRoundRectCallout">
            <a:avLst>
              <a:gd name="adj1" fmla="val -81078"/>
              <a:gd name="adj2" fmla="val -4178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646876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403127"/>
            <a:ext cx="9832319" cy="692873"/>
          </a:xfrm>
        </p:spPr>
        <p:txBody>
          <a:bodyPr/>
          <a:lstStyle/>
          <a:p>
            <a:r>
              <a:rPr lang="en-US" dirty="0"/>
              <a:t>Uniform Resource Locator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13716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962021" y="1205161"/>
            <a:ext cx="799896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217459" y="1213444"/>
            <a:ext cx="1719537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087294" y="1213444"/>
            <a:ext cx="667008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5701" y="2913187"/>
            <a:ext cx="11804822" cy="4210505"/>
          </a:xfrm>
        </p:spPr>
        <p:txBody>
          <a:bodyPr>
            <a:normAutofit/>
          </a:bodyPr>
          <a:lstStyle/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sz="2800" dirty="0"/>
              <a:t> for communicating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800" dirty="0"/>
              <a:t> or IP address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Port</a:t>
            </a:r>
            <a:r>
              <a:rPr lang="en-US" sz="2800" dirty="0"/>
              <a:t> (the default port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/path/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 string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Uniform Resource Locator</a:t>
            </a:r>
            <a:r>
              <a:rPr lang="en-US" sz="3600" dirty="0"/>
              <a:t>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0125" y="1216803"/>
            <a:ext cx="10866885" cy="1680817"/>
            <a:chOff x="651540" y="1750203"/>
            <a:chExt cx="10866885" cy="1808994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6" y="1750203"/>
              <a:ext cx="10366376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1540" y="2523514"/>
              <a:ext cx="1480472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35710" y="2518342"/>
              <a:ext cx="1057630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Host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6988" y="2518341"/>
              <a:ext cx="874074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13128" y="2518340"/>
              <a:ext cx="874074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2680" y="2532331"/>
              <a:ext cx="1885262" cy="1026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14600" y="2512363"/>
              <a:ext cx="2003825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Fragment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GB" sz="3600" dirty="0"/>
              <a:t>HTTP Basics</a:t>
            </a:r>
          </a:p>
          <a:p>
            <a:r>
              <a:rPr lang="en-GB" sz="3600" dirty="0"/>
              <a:t>HTTP Request</a:t>
            </a:r>
          </a:p>
          <a:p>
            <a:r>
              <a:rPr lang="en-GB" sz="3600" dirty="0"/>
              <a:t>HTTP Response</a:t>
            </a:r>
          </a:p>
          <a:p>
            <a:r>
              <a:rPr lang="en-US" sz="3600" dirty="0"/>
              <a:t>URL</a:t>
            </a:r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6" name="Picture 2" descr="http://www.graphicsfuel.com/wp-content/uploads/2012/07/books-icon-512.png">
            <a:extLst>
              <a:ext uri="{FF2B5EF4-FFF2-40B4-BE49-F238E27FC236}">
                <a16:creationId xmlns:a16="http://schemas.microsoft.com/office/drawing/2014/main" id="{56D7CFDF-BC5E-4F29-AAD2-1E28CAB5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7212" y="1219200"/>
            <a:ext cx="2045212" cy="20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83F6A-61F7-40D3-8829-DC8AD952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847" y="3968983"/>
            <a:ext cx="1760965" cy="17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803A5E5-73FA-4C65-A35B-3BFD3336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151121"/>
            <a:ext cx="114665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HTTP works with message pairs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HTTP request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HTTP response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3200" dirty="0"/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protocol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host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port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query string</a:t>
            </a:r>
            <a:r>
              <a:rPr lang="en-US" sz="3000" dirty="0"/>
              <a:t>,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fragment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A74F19-77EF-4B00-828B-EF7238C3C0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03352" y="3897573"/>
            <a:ext cx="2253081" cy="24384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BE0F6B1-0A29-4313-8976-49FE5595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25" y="2451023"/>
            <a:ext cx="503078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A64185B-6A28-4C25-9240-D73E10695D67}"/>
              </a:ext>
            </a:extLst>
          </p:cNvPr>
          <p:cNvSpPr/>
          <p:nvPr/>
        </p:nvSpPr>
        <p:spPr>
          <a:xfrm>
            <a:off x="5813424" y="2793298"/>
            <a:ext cx="838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9381282-7EA0-425E-9491-FD3796710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737" y="2451023"/>
            <a:ext cx="2819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295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Request and Responses</a:t>
            </a:r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59" y="1738312"/>
            <a:ext cx="5486400" cy="283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4281" y="4133404"/>
            <a:ext cx="21782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71367" y="5540720"/>
            <a:ext cx="239232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4185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Dev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pic>
        <p:nvPicPr>
          <p:cNvPr id="4098" name="Picture 2" descr="Tools PNG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59" y="1072968"/>
            <a:ext cx="350519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895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6612" y="57346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Developer Tools</a:t>
            </a:r>
            <a:endParaRPr lang="en-US" sz="3600" dirty="0"/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66A4B4EC-6655-444B-868F-3D88341F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82879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400C4C-1433-48BF-A015-AFD4289B89C2}"/>
              </a:ext>
            </a:extLst>
          </p:cNvPr>
          <p:cNvSpPr txBox="1"/>
          <p:nvPr/>
        </p:nvSpPr>
        <p:spPr>
          <a:xfrm>
            <a:off x="8156347" y="573465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8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Request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What is a HTTP Request?</a:t>
            </a:r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request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59" y="1752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2620</TotalTime>
  <Words>1144</Words>
  <Application>Microsoft Office PowerPoint</Application>
  <PresentationFormat>Custom</PresentationFormat>
  <Paragraphs>256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HTTP Basics</vt:lpstr>
      <vt:lpstr>Table of Contents</vt:lpstr>
      <vt:lpstr>Have a Question?</vt:lpstr>
      <vt:lpstr>HTTP Basics</vt:lpstr>
      <vt:lpstr>HTTP Basics</vt:lpstr>
      <vt:lpstr>Web Server Work Model</vt:lpstr>
      <vt:lpstr>Dev Tools</vt:lpstr>
      <vt:lpstr>HTTP Developer Tools</vt:lpstr>
      <vt:lpstr>HTTP Request</vt:lpstr>
      <vt:lpstr>HTTP Request Methods</vt:lpstr>
      <vt:lpstr>HTTP GET Request – Example</vt:lpstr>
      <vt:lpstr>HTTP POST Request – Example</vt:lpstr>
      <vt:lpstr>HTTP Response</vt:lpstr>
      <vt:lpstr>HTTP Response – Example</vt:lpstr>
      <vt:lpstr>HTTP Response Status Codes</vt:lpstr>
      <vt:lpstr>Content-Type and Disposition</vt:lpstr>
      <vt:lpstr>HTTP Conversation: Example</vt:lpstr>
      <vt:lpstr>URL</vt:lpstr>
      <vt:lpstr>Uniform Resource Locator (URL)</vt:lpstr>
      <vt:lpstr>Summary</vt:lpstr>
      <vt:lpstr>HTTP Basics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HTTP-Basics</dc:title>
  <dc:subject>Software Development Course</dc:subject>
  <dc:creator>Software University Foundation</dc:creator>
  <cp:keywords>SoftUni, Software University, programming, software development, software engineering, course Software Technologies</cp:keywords>
  <dc:description>Software University Foundation - http://softuni.foundation/</dc:description>
  <cp:lastModifiedBy>Alen Paunov</cp:lastModifiedBy>
  <cp:revision>42</cp:revision>
  <dcterms:created xsi:type="dcterms:W3CDTF">2014-01-02T17:00:34Z</dcterms:created>
  <dcterms:modified xsi:type="dcterms:W3CDTF">2018-07-02T09:16:27Z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