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5" r:id="rId12"/>
    <p:sldId id="28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86E0D1E-6E3F-470B-866D-372235978A06}">
          <p14:sldIdLst>
            <p14:sldId id="256"/>
            <p14:sldId id="257"/>
            <p14:sldId id="258"/>
          </p14:sldIdLst>
        </p14:section>
        <p14:section name="Partners" id="{3C54D2A2-135B-45CD-AFE5-6CB3023968E9}">
          <p14:sldIdLst>
            <p14:sldId id="259"/>
            <p14:sldId id="260"/>
          </p14:sldIdLst>
        </p14:section>
        <p14:section name="Introduction" id="{D8B336AB-2723-4818-B30C-252C197F2AFD}">
          <p14:sldIdLst>
            <p14:sldId id="261"/>
            <p14:sldId id="262"/>
            <p14:sldId id="263"/>
          </p14:sldIdLst>
        </p14:section>
        <p14:section name="Trainers and Team" id="{472A43A2-C9F4-424C-87AB-9E967EAD2291}">
          <p14:sldIdLst>
            <p14:sldId id="264"/>
            <p14:sldId id="283"/>
            <p14:sldId id="285"/>
            <p14:sldId id="284"/>
          </p14:sldIdLst>
        </p14:section>
        <p14:section name="Course Objectives" id="{2537571D-241F-41B8-B1F5-00006EB5C311}">
          <p14:sldIdLst>
            <p14:sldId id="269"/>
            <p14:sldId id="270"/>
            <p14:sldId id="271"/>
            <p14:sldId id="272"/>
            <p14:sldId id="273"/>
          </p14:sldIdLst>
        </p14:section>
        <p14:section name="Course Organization" id="{C8FC0196-5011-4155-8B87-3C051D0B20CE}">
          <p14:sldIdLst>
            <p14:sldId id="274"/>
            <p14:sldId id="275"/>
            <p14:sldId id="279"/>
            <p14:sldId id="281"/>
          </p14:sldIdLst>
        </p14:section>
        <p14:section name="Conclusion" id="{637A7F44-3985-409C-B2CA-1A2707E9633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80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91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93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4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516957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11535710" cy="5199712"/>
          </a:xfrm>
        </p:spPr>
        <p:txBody>
          <a:bodyPr>
            <a:normAutofit/>
          </a:bodyPr>
          <a:lstStyle/>
          <a:p>
            <a:r>
              <a:rPr lang="en-GB" sz="3199" noProof="1"/>
              <a:t>Head Of Department at Information Services Plc.</a:t>
            </a:r>
          </a:p>
          <a:p>
            <a:r>
              <a:rPr lang="en-US" sz="3199" noProof="1"/>
              <a:t>Worked with various technologies</a:t>
            </a:r>
          </a:p>
          <a:p>
            <a:pPr lvl="1"/>
            <a:r>
              <a:rPr lang="en-US" sz="3199" noProof="1"/>
              <a:t>.NET and C#, </a:t>
            </a:r>
            <a:r>
              <a:rPr lang="en-GB" sz="3199" dirty="0"/>
              <a:t>BASIC, Pascal, </a:t>
            </a:r>
            <a:br>
              <a:rPr lang="en-GB" sz="3199" dirty="0"/>
            </a:br>
            <a:r>
              <a:rPr lang="en-GB" sz="3199" dirty="0"/>
              <a:t>Object Pascal, PHP</a:t>
            </a:r>
            <a:endParaRPr lang="en-US" sz="3199" noProof="1"/>
          </a:p>
          <a:p>
            <a:r>
              <a:rPr lang="en-US" sz="3199" noProof="1"/>
              <a:t>More than 15 years of experience</a:t>
            </a:r>
          </a:p>
          <a:p>
            <a:r>
              <a:rPr lang="en-US" sz="3199" noProof="1"/>
              <a:t>Experienced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MVC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B3640-E688-4B2B-8082-467B0C5245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8613963" y="5189543"/>
            <a:ext cx="3427170" cy="982207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588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Full-time Front-end developer @</a:t>
            </a:r>
            <a:r>
              <a:rPr lang="en-US" dirty="0" err="1" smtClean="0"/>
              <a:t>Hillgrand</a:t>
            </a:r>
            <a:endParaRPr lang="en-US" dirty="0" smtClean="0"/>
          </a:p>
          <a:p>
            <a:r>
              <a:rPr lang="en-US" dirty="0" smtClean="0"/>
              <a:t>Passionate about JavaScript and Angular</a:t>
            </a:r>
          </a:p>
          <a:p>
            <a:r>
              <a:rPr lang="en-US" dirty="0" smtClean="0"/>
              <a:t>Experienced in:</a:t>
            </a:r>
          </a:p>
          <a:p>
            <a:pPr lvl="1"/>
            <a:r>
              <a:rPr lang="en-US" dirty="0" smtClean="0"/>
              <a:t>Public speaking, </a:t>
            </a:r>
            <a:r>
              <a:rPr lang="en-US" dirty="0" err="1" smtClean="0"/>
              <a:t>Javascript</a:t>
            </a:r>
            <a:r>
              <a:rPr lang="en-US" dirty="0" smtClean="0"/>
              <a:t>, Angular, Node.js, HTML5 …</a:t>
            </a:r>
          </a:p>
          <a:p>
            <a:r>
              <a:rPr lang="en-US" dirty="0" smtClean="0"/>
              <a:t>Bachelor in Economics</a:t>
            </a:r>
          </a:p>
          <a:p>
            <a:r>
              <a:rPr lang="en-US" dirty="0" smtClean="0"/>
              <a:t>Hobbies:</a:t>
            </a:r>
          </a:p>
          <a:p>
            <a:pPr lvl="1"/>
            <a:r>
              <a:rPr lang="en-US" dirty="0" smtClean="0"/>
              <a:t>Brazilian </a:t>
            </a:r>
            <a:r>
              <a:rPr lang="en-US" dirty="0" err="1" smtClean="0"/>
              <a:t>Jui</a:t>
            </a:r>
            <a:r>
              <a:rPr lang="en-US" dirty="0" smtClean="0"/>
              <a:t> </a:t>
            </a:r>
            <a:r>
              <a:rPr lang="en-US" dirty="0" err="1" smtClean="0"/>
              <a:t>Jitsu</a:t>
            </a:r>
            <a:endParaRPr lang="en-US" dirty="0" smtClean="0"/>
          </a:p>
          <a:p>
            <a:pPr lvl="1"/>
            <a:r>
              <a:rPr lang="en-US" dirty="0" smtClean="0"/>
              <a:t>Tackling problems on </a:t>
            </a:r>
            <a:r>
              <a:rPr lang="en-US" dirty="0" err="1" smtClean="0"/>
              <a:t>StackOverflow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Hristiyan</a:t>
            </a:r>
            <a:r>
              <a:rPr lang="en-US" dirty="0"/>
              <a:t> </a:t>
            </a:r>
            <a:r>
              <a:rPr lang="en-US" dirty="0" smtClean="0"/>
              <a:t>Ivanov</a:t>
            </a:r>
            <a:endParaRPr lang="en-US" dirty="0"/>
          </a:p>
        </p:txBody>
      </p:sp>
      <p:pic>
        <p:nvPicPr>
          <p:cNvPr id="1026" name="Picture 2" descr="https://scontent.fsof3-1.fna.fbcdn.net/v/t1.15752-9/82297104_516398918973989_7589540866566389760_n.jpg?_nc_cat=101&amp;_nc_oc=AQlmtpmZGzAJKpnN0WzEuxdkdWRh9WhiVOXG7UO930KZuqJC4uDcZEAY239PONvGH8Q&amp;_nc_ht=scontent.fsof3-1.fna&amp;oh=85056087a71311c2b2689e793bedc72a&amp;oe=5E9E53D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7" t="15256" b="46142"/>
          <a:stretch/>
        </p:blipFill>
        <p:spPr bwMode="auto">
          <a:xfrm>
            <a:off x="9111000" y="1584000"/>
            <a:ext cx="2714953" cy="3529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5063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6666059" cy="5201072"/>
          </a:xfrm>
        </p:spPr>
        <p:txBody>
          <a:bodyPr/>
          <a:lstStyle/>
          <a:p>
            <a:r>
              <a:rPr lang="en-US" dirty="0"/>
              <a:t>Team Lead @ JS Web Module</a:t>
            </a:r>
          </a:p>
          <a:p>
            <a:r>
              <a:rPr lang="en-US" dirty="0"/>
              <a:t>Passionate about </a:t>
            </a:r>
            <a:r>
              <a:rPr lang="en-US" b="1" dirty="0"/>
              <a:t>JavaScript</a:t>
            </a:r>
          </a:p>
          <a:p>
            <a:r>
              <a:rPr lang="en-US" dirty="0"/>
              <a:t>Experienced in ExpressJS, ReactJS, MogoDB with Mongoose, HTLM </a:t>
            </a:r>
            <a:br>
              <a:rPr lang="en-US" dirty="0"/>
            </a:br>
            <a:r>
              <a:rPr lang="en-US" dirty="0"/>
              <a:t>and CSS</a:t>
            </a:r>
          </a:p>
          <a:p>
            <a:r>
              <a:rPr lang="en-US" dirty="0"/>
              <a:t>Contacts: </a:t>
            </a:r>
            <a:r>
              <a:rPr lang="en-US" b="1" dirty="0"/>
              <a:t>h.asenov@softuni.bg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Hristomir Asenov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62089A02-4A6A-4031-A8A3-9113A7A50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401" y="1614988"/>
            <a:ext cx="4481659" cy="3628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57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Details and Schedule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en-US" dirty="0"/>
              <a:t>Advanced coding skills for the JS language</a:t>
            </a:r>
          </a:p>
          <a:p>
            <a:pPr latinLnBrk="0">
              <a:lnSpc>
                <a:spcPct val="110000"/>
              </a:lnSpc>
            </a:pPr>
            <a:r>
              <a:rPr lang="en-US" dirty="0"/>
              <a:t>Extends the JS Fundamentals course</a:t>
            </a:r>
          </a:p>
          <a:p>
            <a:pPr latinLnBrk="0">
              <a:lnSpc>
                <a:spcPct val="110000"/>
              </a:lnSpc>
            </a:pPr>
            <a:r>
              <a:rPr lang="en-US" dirty="0"/>
              <a:t>Covers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Advanced Functions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en-US" dirty="0"/>
              <a:t> , </a:t>
            </a:r>
            <a:r>
              <a:rPr lang="en-US" b="1" dirty="0">
                <a:solidFill>
                  <a:schemeClr val="bg1"/>
                </a:solidFill>
              </a:rPr>
              <a:t>String Manipulations 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RegExp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latinLnBrk="0">
              <a:lnSpc>
                <a:spcPct val="114000"/>
              </a:lnSpc>
              <a:buNone/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3 problems </a:t>
            </a:r>
            <a:r>
              <a:rPr lang="en-US" sz="3200" dirty="0">
                <a:latin typeface="+mj-lt"/>
              </a:rPr>
              <a:t>for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4 hours</a:t>
            </a:r>
          </a:p>
          <a:p>
            <a:pPr latinLnBrk="0">
              <a:lnSpc>
                <a:spcPct val="114000"/>
              </a:lnSpc>
            </a:pPr>
            <a:r>
              <a:rPr lang="en-US" sz="3200" dirty="0">
                <a:latin typeface="+mj-lt"/>
              </a:rPr>
              <a:t>Problems description:</a:t>
            </a:r>
          </a:p>
          <a:p>
            <a:pPr lvl="1" latinLnBrk="0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 Manipulations</a:t>
            </a:r>
          </a:p>
          <a:p>
            <a:pPr lvl="1" latinLnBrk="0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Unit Testing</a:t>
            </a:r>
          </a:p>
          <a:p>
            <a:pPr lvl="1" latinLnBrk="0">
              <a:lnSpc>
                <a:spcPct val="114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Classes</a:t>
            </a:r>
            <a:endParaRPr lang="en-US" sz="3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46" y="2092342"/>
            <a:ext cx="2788014" cy="286370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/>
            <a:r>
              <a:rPr lang="en-GB" dirty="0" smtClean="0"/>
              <a:t> </a:t>
            </a:r>
            <a:r>
              <a:rPr lang="en-GB" b="1" dirty="0" smtClean="0">
                <a:solidFill>
                  <a:schemeClr val="bg1"/>
                </a:solidFill>
              </a:rPr>
              <a:t>20 </a:t>
            </a:r>
            <a:r>
              <a:rPr lang="en-GB" b="1" dirty="0">
                <a:solidFill>
                  <a:schemeClr val="bg1"/>
                </a:solidFill>
              </a:rPr>
              <a:t>questions </a:t>
            </a:r>
            <a:r>
              <a:rPr lang="en-GB" dirty="0"/>
              <a:t>for </a:t>
            </a:r>
            <a:r>
              <a:rPr lang="en-GB" b="1" dirty="0" smtClean="0">
                <a:solidFill>
                  <a:schemeClr val="bg1"/>
                </a:solidFill>
              </a:rPr>
              <a:t>30 </a:t>
            </a:r>
            <a:r>
              <a:rPr lang="en-GB" b="1" dirty="0">
                <a:solidFill>
                  <a:schemeClr val="bg1"/>
                </a:solidFill>
              </a:rPr>
              <a:t>minutes</a:t>
            </a:r>
          </a:p>
          <a:p>
            <a:pPr lvl="1" latinLnBrk="0"/>
            <a:r>
              <a:rPr lang="en-US" dirty="0" smtClean="0"/>
              <a:t> Multiple-choice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1 correct </a:t>
            </a:r>
            <a:r>
              <a:rPr lang="en-US" dirty="0"/>
              <a:t>answer</a:t>
            </a:r>
          </a:p>
          <a:p>
            <a:pPr lvl="1" latinLnBrk="0"/>
            <a:r>
              <a:rPr lang="en-US" dirty="0" smtClean="0"/>
              <a:t> English</a:t>
            </a:r>
            <a:endParaRPr lang="en-GB" dirty="0"/>
          </a:p>
          <a:p>
            <a:pPr latinLnBrk="0"/>
            <a:r>
              <a:rPr lang="en-GB" dirty="0" smtClean="0"/>
              <a:t> Automated </a:t>
            </a:r>
            <a:r>
              <a:rPr lang="en-GB" dirty="0"/>
              <a:t>quiz system</a:t>
            </a:r>
          </a:p>
          <a:p>
            <a:pPr latinLnBrk="0"/>
            <a:r>
              <a:rPr lang="en-GB" dirty="0" smtClean="0"/>
              <a:t> Available </a:t>
            </a:r>
            <a:r>
              <a:rPr lang="en-GB" b="1" dirty="0">
                <a:solidFill>
                  <a:schemeClr val="bg1"/>
                </a:solidFill>
              </a:rPr>
              <a:t>online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/>
              <a:t>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6817" y="2345510"/>
            <a:ext cx="2436119" cy="2855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6128" y="2978373"/>
            <a:ext cx="1407698" cy="1059597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Presence in class</a:t>
            </a:r>
            <a:r>
              <a:rPr lang="bg-BG" sz="2399" b="1" dirty="0"/>
              <a:t> </a:t>
            </a:r>
            <a:br>
              <a:rPr lang="bg-BG" sz="2399" b="1" dirty="0"/>
            </a:br>
            <a:r>
              <a:rPr lang="en-US" sz="2399" b="1" dirty="0"/>
              <a:t>5</a:t>
            </a:r>
            <a:r>
              <a:rPr lang="bg-BG" sz="2399" b="1" dirty="0"/>
              <a:t>%</a:t>
            </a:r>
            <a:endParaRPr lang="en-US" sz="2399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8531" y="2030289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Homework</a:t>
            </a:r>
            <a:br>
              <a:rPr lang="en-US" sz="2800" b="1" dirty="0"/>
            </a:br>
            <a:r>
              <a:rPr lang="en-US" sz="2800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9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Organization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0F613-082E-4A22-B33C-B2A16F03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 latinLnBrk="0"/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 Practical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- 90%</a:t>
            </a:r>
          </a:p>
          <a:p>
            <a:pPr lvl="1" latinLnBrk="0"/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 Theoretical</a:t>
            </a:r>
            <a:r>
              <a:rPr lang="en-US" sz="3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700" b="1" dirty="0">
                <a:solidFill>
                  <a:schemeClr val="tx2">
                    <a:lumMod val="75000"/>
                  </a:schemeClr>
                </a:solidFill>
              </a:rPr>
              <a:t>exam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- 5%</a:t>
            </a:r>
          </a:p>
          <a:p>
            <a:pPr lvl="1" latinLnBrk="0"/>
            <a:r>
              <a:rPr lang="en-US" sz="3700" b="1" dirty="0" smtClean="0">
                <a:solidFill>
                  <a:schemeClr val="tx2">
                    <a:lumMod val="75000"/>
                  </a:schemeClr>
                </a:solidFill>
              </a:rPr>
              <a:t> Exercises/Homework </a:t>
            </a:r>
            <a:r>
              <a:rPr lang="en-US" sz="3700" dirty="0">
                <a:solidFill>
                  <a:schemeClr val="tx2">
                    <a:lumMod val="75000"/>
                  </a:schemeClr>
                </a:solidFill>
              </a:rPr>
              <a:t>- 5%</a:t>
            </a:r>
          </a:p>
          <a:p>
            <a:pPr latinLnBrk="0">
              <a:spcBef>
                <a:spcPts val="1200"/>
              </a:spcBef>
            </a:pPr>
            <a:r>
              <a:rPr lang="en-US" dirty="0" smtClean="0"/>
              <a:t> Bonuses</a:t>
            </a:r>
            <a:r>
              <a:rPr lang="en-US" dirty="0"/>
              <a:t>:</a:t>
            </a:r>
          </a:p>
          <a:p>
            <a:pPr lvl="1" latinLnBrk="0"/>
            <a:r>
              <a:rPr lang="en-US" dirty="0" smtClean="0"/>
              <a:t> Presence </a:t>
            </a:r>
            <a:r>
              <a:rPr lang="en-US" dirty="0"/>
              <a:t>in class – 5% </a:t>
            </a:r>
            <a:r>
              <a:rPr lang="en-US" dirty="0" smtClean="0"/>
              <a:t>bonus (onsite </a:t>
            </a:r>
            <a:r>
              <a:rPr lang="en-US" dirty="0"/>
              <a:t>students only)</a:t>
            </a:r>
            <a:endParaRPr lang="bg-BG" dirty="0">
              <a:solidFill>
                <a:srgbClr val="FF0000"/>
              </a:solidFill>
            </a:endParaRPr>
          </a:p>
          <a:p>
            <a:pPr lvl="1" latinLnBrk="0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000" y="2056713"/>
            <a:ext cx="3773938" cy="43784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&amp; Team</a:t>
            </a:r>
            <a:endParaRPr lang="bg-BG" sz="4000" dirty="0"/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00" y="1089376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Advanced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Syntax</a:t>
            </a:r>
            <a:r>
              <a:rPr lang="en-US" sz="3400" b="1" noProof="1">
                <a:solidFill>
                  <a:schemeClr val="bg1"/>
                </a:solidFill>
              </a:rPr>
              <a:t>, Functions and Statements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Arrays</a:t>
            </a:r>
          </a:p>
          <a:p>
            <a:pPr marL="450850" indent="-4508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 smtClean="0">
                <a:solidFill>
                  <a:schemeClr val="bg1"/>
                </a:solidFill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Objects</a:t>
            </a:r>
            <a:endParaRPr lang="en-US" sz="3400" b="1" noProof="1">
              <a:solidFill>
                <a:schemeClr val="bg1"/>
              </a:solidFill>
            </a:endParaRPr>
          </a:p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 smtClean="0">
                <a:solidFill>
                  <a:schemeClr val="bg1"/>
                </a:solidFill>
              </a:rPr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Advanced </a:t>
            </a:r>
            <a:r>
              <a:rPr lang="en-US" sz="3400" b="1" noProof="1">
                <a:solidFill>
                  <a:schemeClr val="bg1"/>
                </a:solidFill>
              </a:rPr>
              <a:t>Functions </a:t>
            </a:r>
            <a:r>
              <a:rPr lang="en-US" sz="3400" noProof="1"/>
              <a:t>- First-class function, </a:t>
            </a:r>
            <a:br>
              <a:rPr lang="en-US" sz="3400" noProof="1"/>
            </a:br>
            <a:r>
              <a:rPr lang="en-US" sz="3400" noProof="1" smtClean="0"/>
              <a:t> higher-order </a:t>
            </a:r>
            <a:r>
              <a:rPr lang="en-US" sz="3400" noProof="1"/>
              <a:t>function, partial and currying, IIFE</a:t>
            </a:r>
          </a:p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DOM</a:t>
            </a:r>
            <a:endParaRPr lang="en-US" sz="3400" b="1" noProof="1">
              <a:solidFill>
                <a:schemeClr val="bg1"/>
              </a:solidFill>
            </a:endParaRPr>
          </a:p>
          <a:p>
            <a:pPr marL="450850" indent="-450850" latinLnBrk="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400" noProof="1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DOM </a:t>
            </a:r>
            <a:r>
              <a:rPr lang="en-US" sz="3400" b="1" noProof="1">
                <a:solidFill>
                  <a:schemeClr val="bg1"/>
                </a:solidFill>
              </a:rPr>
              <a:t>Manipulations</a:t>
            </a:r>
            <a:r>
              <a:rPr lang="en-US" sz="3400" noProof="1"/>
              <a:t> - </a:t>
            </a:r>
            <a:r>
              <a:rPr lang="en-US" sz="3400" noProof="1" smtClean="0"/>
              <a:t>Attaching Events, Event Delegaion</a:t>
            </a:r>
            <a:endParaRPr lang="en-US" sz="3400" dirty="0"/>
          </a:p>
          <a:p>
            <a:pPr marL="450850" indent="-450850" latinLnBrk="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Advanced – Course Topics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74981-0AFB-4164-A1E2-3C64C1092D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06" y="1385373"/>
            <a:ext cx="2337628" cy="28696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latinLnBrk="0">
              <a:lnSpc>
                <a:spcPct val="100000"/>
              </a:lnSpc>
              <a:buNone/>
            </a:pPr>
            <a:r>
              <a:rPr lang="en-US" sz="3400" noProof="1"/>
              <a:t>6. </a:t>
            </a:r>
            <a:r>
              <a:rPr lang="en-US" sz="3400" noProof="1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JS </a:t>
            </a:r>
            <a:r>
              <a:rPr lang="en-US" sz="3400" b="1" noProof="1">
                <a:solidFill>
                  <a:schemeClr val="bg1"/>
                </a:solidFill>
              </a:rPr>
              <a:t>Classes </a:t>
            </a:r>
            <a:r>
              <a:rPr lang="en-US" sz="3400" noProof="1"/>
              <a:t>- </a:t>
            </a:r>
            <a:r>
              <a:rPr lang="en-US" sz="3400" dirty="0"/>
              <a:t>Defining classes, structure</a:t>
            </a:r>
            <a:endParaRPr lang="en-US" sz="3400" noProof="1"/>
          </a:p>
          <a:p>
            <a:pPr marL="0" indent="0" latinLnBrk="0">
              <a:lnSpc>
                <a:spcPct val="100000"/>
              </a:lnSpc>
              <a:buNone/>
            </a:pPr>
            <a:r>
              <a:rPr lang="en-US" sz="3400" dirty="0"/>
              <a:t>7. 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Unit </a:t>
            </a:r>
            <a:r>
              <a:rPr lang="en-US" sz="3400" b="1" dirty="0">
                <a:solidFill>
                  <a:schemeClr val="bg1"/>
                </a:solidFill>
              </a:rPr>
              <a:t>Testing and Modules</a:t>
            </a:r>
            <a:r>
              <a:rPr lang="en-US" sz="3400" dirty="0"/>
              <a:t> - Error handling,</a:t>
            </a:r>
            <a:br>
              <a:rPr lang="en-US" sz="3400" dirty="0"/>
            </a:br>
            <a:r>
              <a:rPr lang="en-US" sz="3400" dirty="0"/>
              <a:t>exception handling, concepts, mocha</a:t>
            </a:r>
            <a:endParaRPr lang="en-US" sz="3400" noProof="1"/>
          </a:p>
          <a:p>
            <a:pPr marL="0" indent="0" latinLnBrk="0">
              <a:lnSpc>
                <a:spcPct val="100000"/>
              </a:lnSpc>
              <a:buNone/>
            </a:pPr>
            <a:r>
              <a:rPr lang="en-US" sz="3400" noProof="1"/>
              <a:t>8. </a:t>
            </a:r>
            <a:r>
              <a:rPr lang="en-US" sz="3400" noProof="1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Strings </a:t>
            </a:r>
            <a:r>
              <a:rPr lang="en-US" sz="3400" b="1" noProof="1">
                <a:solidFill>
                  <a:schemeClr val="bg1"/>
                </a:solidFill>
              </a:rPr>
              <a:t>and RegExp</a:t>
            </a: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sz="3400" noProof="1"/>
              <a:t>9. </a:t>
            </a:r>
            <a:r>
              <a:rPr lang="en-US" sz="3400" noProof="1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Workshop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 Advanced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86" y="3093352"/>
            <a:ext cx="2632295" cy="3231369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Trainers and Team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589</Words>
  <Application>Microsoft Office PowerPoint</Application>
  <PresentationFormat>Widescreen</PresentationFormat>
  <Paragraphs>133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JavaScript Advanced</vt:lpstr>
      <vt:lpstr>Table of Contents</vt:lpstr>
      <vt:lpstr>Have a Question?</vt:lpstr>
      <vt:lpstr>SoftUni Diamond Partners</vt:lpstr>
      <vt:lpstr>SoftUni Organizational Partners</vt:lpstr>
      <vt:lpstr>PowerPoint Presentation</vt:lpstr>
      <vt:lpstr>JS Advanced – Course Topics</vt:lpstr>
      <vt:lpstr>JS Advanced – Course Topics</vt:lpstr>
      <vt:lpstr>Trainers and Team</vt:lpstr>
      <vt:lpstr>Stamo Petkov</vt:lpstr>
      <vt:lpstr>Hristiyan Ivanov</vt:lpstr>
      <vt:lpstr>Hristomir Asenov</vt:lpstr>
      <vt:lpstr>Course Details and Schedule</vt:lpstr>
      <vt:lpstr>Targets of the Course</vt:lpstr>
      <vt:lpstr>Practical Exam</vt:lpstr>
      <vt:lpstr>Theoretical Exam</vt:lpstr>
      <vt:lpstr>Scoring System for the Course</vt:lpstr>
      <vt:lpstr>Course Organization</vt:lpstr>
      <vt:lpstr>Evaluation Criteria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Advanced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2020-01-13T09:28:53Z</dcterms:modified>
  <cp:category>programming;computer programming;software development;web development</cp:category>
</cp:coreProperties>
</file>