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xygen"/>
      <p:regular r:id="rId9"/>
      <p:bold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OLu6KTZ2R3gXjFWKtGlLgu6b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Oxygen-bold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xygen-regular.fntdata"/><Relationship Id="rId15" Type="http://schemas.openxmlformats.org/officeDocument/2006/relationships/font" Target="fonts/Comfortaa-regular.fntdata"/><Relationship Id="rId14" Type="http://schemas.openxmlformats.org/officeDocument/2006/relationships/font" Target="fonts/Lato-boldItalic.fntdata"/><Relationship Id="rId17" Type="http://customschemas.google.com/relationships/presentationmetadata" Target="meta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43434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Durée : 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Version : 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15a02706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815a027067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d7b9d7360_0_15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g14d7b9d7360_0_15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14d7b9d7360_0_15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14d7b9d7360_0_15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14d7b9d7360_0_15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gradFill>
            <a:gsLst>
              <a:gs pos="0">
                <a:srgbClr val="11244C"/>
              </a:gs>
              <a:gs pos="56000">
                <a:srgbClr val="11244C"/>
              </a:gs>
              <a:gs pos="100000">
                <a:srgbClr val="0F1B31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049776" y="1924725"/>
            <a:ext cx="77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Dev Web</a:t>
            </a:r>
            <a:endParaRPr b="0" i="0" sz="36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049776" y="2646475"/>
            <a:ext cx="748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Les fondamentaux : HTML &amp; CSS</a:t>
            </a:r>
            <a:endParaRPr b="0" i="1" sz="2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Balises Structurantes</a:t>
            </a:r>
            <a:endParaRPr b="0" i="0" sz="20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Cours technique </a:t>
            </a:r>
            <a:endParaRPr b="0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413" y="299026"/>
            <a:ext cx="4377174" cy="146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2854" y="4807660"/>
            <a:ext cx="236585" cy="23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/>
        </p:nvSpPr>
        <p:spPr>
          <a:xfrm>
            <a:off x="-421650" y="642325"/>
            <a:ext cx="6146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2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Dans le détail</a:t>
            </a:r>
            <a:endParaRPr b="0" i="0" sz="1200" u="none" cap="none" strike="noStrike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533025" y="289475"/>
            <a:ext cx="6391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1900" u="none" cap="none" strike="noStrike">
                <a:solidFill>
                  <a:srgbClr val="C99818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b="1" lang="fr" sz="1900">
                <a:solidFill>
                  <a:srgbClr val="C99818"/>
                </a:solidFill>
                <a:latin typeface="Comfortaa"/>
                <a:ea typeface="Comfortaa"/>
                <a:cs typeface="Comfortaa"/>
                <a:sym typeface="Comfortaa"/>
              </a:rPr>
              <a:t>es balises structurantes</a:t>
            </a:r>
            <a:endParaRPr b="1" i="0" sz="1900" u="none" cap="none" strike="noStrike">
              <a:solidFill>
                <a:srgbClr val="C9981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5848775" y="444625"/>
            <a:ext cx="36900" cy="4851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659956" y="1248717"/>
            <a:ext cx="3836628" cy="1249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6"/>
          <p:cNvGrpSpPr/>
          <p:nvPr/>
        </p:nvGrpSpPr>
        <p:grpSpPr>
          <a:xfrm>
            <a:off x="-50" y="4716950"/>
            <a:ext cx="9144000" cy="426600"/>
            <a:chOff x="-50" y="4716950"/>
            <a:chExt cx="9144000" cy="426600"/>
          </a:xfrm>
        </p:grpSpPr>
        <p:sp>
          <p:nvSpPr>
            <p:cNvPr id="76" name="Google Shape;76;p6"/>
            <p:cNvSpPr/>
            <p:nvPr/>
          </p:nvSpPr>
          <p:spPr>
            <a:xfrm>
              <a:off x="-50" y="4716950"/>
              <a:ext cx="9144000" cy="426600"/>
            </a:xfrm>
            <a:prstGeom prst="rect">
              <a:avLst/>
            </a:prstGeom>
            <a:solidFill>
              <a:srgbClr val="1124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77" name="Google Shape;7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02853" y="4807660"/>
              <a:ext cx="236585" cy="236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6"/>
            <p:cNvSpPr txBox="1"/>
            <p:nvPr/>
          </p:nvSpPr>
          <p:spPr>
            <a:xfrm>
              <a:off x="263377" y="4823821"/>
              <a:ext cx="2679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fr" sz="11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e-catalyst.fr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6"/>
          <p:cNvSpPr txBox="1"/>
          <p:nvPr/>
        </p:nvSpPr>
        <p:spPr>
          <a:xfrm>
            <a:off x="-1" y="2069425"/>
            <a:ext cx="5078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&lt;nav class="menu"&gt;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  &lt;ul&gt;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    &lt;li&gt;&lt;ahref="#Accueil"&gt;Accueil&lt;/a&gt;&lt;/li&gt;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    &lt;li&gt;&lt;a href="#Apropos"&gt;Àpropos&lt;/a&gt;&lt;/li&gt;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    &lt;li&gt;&lt;a href="#Contact"&gt;Contact&lt;/a&gt;&lt;/li&gt;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  &lt;/ul&gt;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&lt;/nav&gt;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4600" y="1658700"/>
            <a:ext cx="5798100" cy="28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15a027067_0_2"/>
          <p:cNvSpPr txBox="1"/>
          <p:nvPr/>
        </p:nvSpPr>
        <p:spPr>
          <a:xfrm>
            <a:off x="-421650" y="642325"/>
            <a:ext cx="6146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2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Dans le détail</a:t>
            </a:r>
            <a:endParaRPr b="0" i="0" sz="1200" u="none" cap="none" strike="noStrike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g1815a027067_0_2"/>
          <p:cNvSpPr txBox="1"/>
          <p:nvPr/>
        </p:nvSpPr>
        <p:spPr>
          <a:xfrm>
            <a:off x="178300" y="289475"/>
            <a:ext cx="6391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1900" u="none" cap="none" strike="noStrike">
                <a:solidFill>
                  <a:srgbClr val="C99818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b="1" lang="fr" sz="1900">
                <a:solidFill>
                  <a:srgbClr val="C99818"/>
                </a:solidFill>
                <a:latin typeface="Comfortaa"/>
                <a:ea typeface="Comfortaa"/>
                <a:cs typeface="Comfortaa"/>
                <a:sym typeface="Comfortaa"/>
              </a:rPr>
              <a:t>es balises structurantes</a:t>
            </a:r>
            <a:endParaRPr b="1" i="0" sz="1900" u="none" cap="none" strike="noStrike">
              <a:solidFill>
                <a:srgbClr val="C9981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g1815a027067_0_2"/>
          <p:cNvSpPr/>
          <p:nvPr/>
        </p:nvSpPr>
        <p:spPr>
          <a:xfrm>
            <a:off x="5848775" y="444625"/>
            <a:ext cx="36900" cy="4851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1815a02706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659956" y="1248717"/>
            <a:ext cx="3836628" cy="1249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1815a027067_0_2"/>
          <p:cNvGrpSpPr/>
          <p:nvPr/>
        </p:nvGrpSpPr>
        <p:grpSpPr>
          <a:xfrm>
            <a:off x="-50" y="4716950"/>
            <a:ext cx="9144000" cy="426600"/>
            <a:chOff x="-50" y="4716950"/>
            <a:chExt cx="9144000" cy="426600"/>
          </a:xfrm>
        </p:grpSpPr>
        <p:sp>
          <p:nvSpPr>
            <p:cNvPr id="90" name="Google Shape;90;g1815a027067_0_2"/>
            <p:cNvSpPr/>
            <p:nvPr/>
          </p:nvSpPr>
          <p:spPr>
            <a:xfrm>
              <a:off x="-50" y="4716950"/>
              <a:ext cx="9144000" cy="426600"/>
            </a:xfrm>
            <a:prstGeom prst="rect">
              <a:avLst/>
            </a:prstGeom>
            <a:solidFill>
              <a:srgbClr val="1124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91" name="Google Shape;91;g1815a027067_0_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02853" y="4807660"/>
              <a:ext cx="236585" cy="236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g1815a027067_0_2"/>
            <p:cNvSpPr txBox="1"/>
            <p:nvPr/>
          </p:nvSpPr>
          <p:spPr>
            <a:xfrm>
              <a:off x="263377" y="4823821"/>
              <a:ext cx="2679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fr" sz="11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e-catalyst.fr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" name="Google Shape;93;g1815a027067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1925" y="173225"/>
            <a:ext cx="5417726" cy="488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