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38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934">
          <p15:clr>
            <a:srgbClr val="A4A3A4"/>
          </p15:clr>
        </p15:guide>
        <p15:guide id="4" pos="384">
          <p15:clr>
            <a:srgbClr val="A4A3A4"/>
          </p15:clr>
        </p15:guide>
        <p15:guide id="5" pos="5376">
          <p15:clr>
            <a:srgbClr val="A4A3A4"/>
          </p15:clr>
        </p15:guide>
        <p15:guide id="6" orient="horz" pos="306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hwi8P5/1UvAux4uxgPlzXeJZZa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38" orient="horz"/>
        <p:guide pos="2880"/>
        <p:guide pos="2934" orient="horz"/>
        <p:guide pos="384"/>
        <p:guide pos="5376"/>
        <p:guide pos="30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e975f16c0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22e975f16c0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22e975f16c0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407ed5cda_0_2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1407ed5cda_0_2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g21407ed5cda_0_2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45b7c7987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445b7c7987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g2445b7c7987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45b7c7987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445b7c7987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g2445b7c7987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1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esign">
  <p:cSld name="1_Desig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3"/>
          <p:cNvSpPr txBox="1"/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3"/>
          <p:cNvSpPr txBox="1"/>
          <p:nvPr>
            <p:ph idx="1" type="body"/>
          </p:nvPr>
        </p:nvSpPr>
        <p:spPr>
          <a:xfrm>
            <a:off x="768095" y="1714500"/>
            <a:ext cx="356616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7" name="Google Shape;57;p153"/>
          <p:cNvSpPr txBox="1"/>
          <p:nvPr>
            <p:ph idx="2" type="body"/>
          </p:nvPr>
        </p:nvSpPr>
        <p:spPr>
          <a:xfrm>
            <a:off x="4491990" y="1714500"/>
            <a:ext cx="356616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8" name="Google Shape;58;p153"/>
          <p:cNvSpPr txBox="1"/>
          <p:nvPr>
            <p:ph idx="10" type="dt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3"/>
          <p:cNvSpPr txBox="1"/>
          <p:nvPr>
            <p:ph idx="11" type="ftr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3"/>
          <p:cNvSpPr txBox="1"/>
          <p:nvPr>
            <p:ph idx="12" type="sldNum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4"/>
          <p:cNvSpPr txBox="1"/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4"/>
          <p:cNvSpPr txBox="1"/>
          <p:nvPr>
            <p:ph idx="1" type="body"/>
          </p:nvPr>
        </p:nvSpPr>
        <p:spPr>
          <a:xfrm>
            <a:off x="768096" y="1634727"/>
            <a:ext cx="3566160" cy="617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25"/>
              <a:buNone/>
              <a:defRPr b="0" sz="1725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64" name="Google Shape;64;p154"/>
          <p:cNvSpPr txBox="1"/>
          <p:nvPr>
            <p:ph idx="2" type="body"/>
          </p:nvPr>
        </p:nvSpPr>
        <p:spPr>
          <a:xfrm>
            <a:off x="768096" y="2225841"/>
            <a:ext cx="3566160" cy="25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5" name="Google Shape;65;p154"/>
          <p:cNvSpPr txBox="1"/>
          <p:nvPr>
            <p:ph idx="3" type="body"/>
          </p:nvPr>
        </p:nvSpPr>
        <p:spPr>
          <a:xfrm>
            <a:off x="4493166" y="1634727"/>
            <a:ext cx="3566160" cy="617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25"/>
              <a:buNone/>
              <a:defRPr b="0" sz="1725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66" name="Google Shape;66;p154"/>
          <p:cNvSpPr txBox="1"/>
          <p:nvPr>
            <p:ph idx="4" type="body"/>
          </p:nvPr>
        </p:nvSpPr>
        <p:spPr>
          <a:xfrm>
            <a:off x="4493166" y="2225841"/>
            <a:ext cx="3566160" cy="25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7" name="Google Shape;67;p154"/>
          <p:cNvSpPr txBox="1"/>
          <p:nvPr>
            <p:ph idx="10" type="dt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4"/>
          <p:cNvSpPr txBox="1"/>
          <p:nvPr>
            <p:ph idx="11" type="ftr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4"/>
          <p:cNvSpPr txBox="1"/>
          <p:nvPr>
            <p:ph idx="12" type="sldNum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5"/>
          <p:cNvSpPr txBox="1"/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5"/>
          <p:cNvSpPr txBox="1"/>
          <p:nvPr>
            <p:ph idx="10" type="dt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5"/>
          <p:cNvSpPr txBox="1"/>
          <p:nvPr>
            <p:ph idx="11" type="ftr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5"/>
          <p:cNvSpPr txBox="1"/>
          <p:nvPr>
            <p:ph idx="12" type="sldNum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showMasterSp="0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6"/>
          <p:cNvSpPr txBox="1"/>
          <p:nvPr>
            <p:ph idx="10" type="dt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6"/>
          <p:cNvSpPr txBox="1"/>
          <p:nvPr>
            <p:ph idx="11" type="ftr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6"/>
          <p:cNvSpPr txBox="1"/>
          <p:nvPr>
            <p:ph idx="12" type="sldNum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7"/>
          <p:cNvSpPr txBox="1"/>
          <p:nvPr>
            <p:ph type="title"/>
          </p:nvPr>
        </p:nvSpPr>
        <p:spPr>
          <a:xfrm>
            <a:off x="768096" y="353632"/>
            <a:ext cx="3291840" cy="1303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0"/>
              <a:buFont typeface="Twentieth Century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7"/>
          <p:cNvSpPr txBox="1"/>
          <p:nvPr>
            <p:ph idx="1" type="body"/>
          </p:nvPr>
        </p:nvSpPr>
        <p:spPr>
          <a:xfrm>
            <a:off x="4286250" y="617220"/>
            <a:ext cx="4258818" cy="3888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Char char="?"/>
              <a:defRPr sz="1500"/>
            </a:lvl2pPr>
            <a:lvl3pPr indent="-3048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?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?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?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?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?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?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Char char="?"/>
              <a:defRPr sz="1200"/>
            </a:lvl9pPr>
          </a:lstStyle>
          <a:p/>
        </p:txBody>
      </p:sp>
      <p:sp>
        <p:nvSpPr>
          <p:cNvPr id="82" name="Google Shape;82;p157"/>
          <p:cNvSpPr txBox="1"/>
          <p:nvPr>
            <p:ph idx="2" type="body"/>
          </p:nvPr>
        </p:nvSpPr>
        <p:spPr>
          <a:xfrm>
            <a:off x="768096" y="1693129"/>
            <a:ext cx="3291840" cy="2821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8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83" name="Google Shape;83;p157"/>
          <p:cNvSpPr txBox="1"/>
          <p:nvPr>
            <p:ph idx="10" type="dt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7"/>
          <p:cNvSpPr txBox="1"/>
          <p:nvPr>
            <p:ph idx="11" type="ftr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7"/>
          <p:cNvSpPr txBox="1"/>
          <p:nvPr>
            <p:ph idx="12" type="sldNum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showMasterSp="0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8"/>
          <p:cNvSpPr txBox="1"/>
          <p:nvPr>
            <p:ph type="title"/>
          </p:nvPr>
        </p:nvSpPr>
        <p:spPr>
          <a:xfrm>
            <a:off x="342900" y="3720104"/>
            <a:ext cx="58293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750"/>
              <a:buFont typeface="Twentieth Century"/>
              <a:buNone/>
              <a:defRPr sz="375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8"/>
          <p:cNvSpPr/>
          <p:nvPr>
            <p:ph idx="2" type="pic"/>
          </p:nvPr>
        </p:nvSpPr>
        <p:spPr>
          <a:xfrm>
            <a:off x="0" y="-1"/>
            <a:ext cx="9141714" cy="3429000"/>
          </a:xfrm>
          <a:prstGeom prst="rect">
            <a:avLst/>
          </a:prstGeom>
          <a:solidFill>
            <a:srgbClr val="FFD047"/>
          </a:solidFill>
          <a:ln>
            <a:noFill/>
          </a:ln>
        </p:spPr>
      </p:sp>
      <p:sp>
        <p:nvSpPr>
          <p:cNvPr id="89" name="Google Shape;89;p158"/>
          <p:cNvSpPr txBox="1"/>
          <p:nvPr>
            <p:ph idx="1" type="body"/>
          </p:nvPr>
        </p:nvSpPr>
        <p:spPr>
          <a:xfrm>
            <a:off x="6457950" y="3720104"/>
            <a:ext cx="24003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90" name="Google Shape;90;p158"/>
          <p:cNvSpPr txBox="1"/>
          <p:nvPr>
            <p:ph idx="10" type="dt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58"/>
          <p:cNvSpPr txBox="1"/>
          <p:nvPr>
            <p:ph idx="11" type="ftr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8"/>
          <p:cNvSpPr txBox="1"/>
          <p:nvPr>
            <p:ph idx="12" type="sldNum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3" name="Google Shape;93;p158"/>
          <p:cNvCxnSpPr/>
          <p:nvPr/>
        </p:nvCxnSpPr>
        <p:spPr>
          <a:xfrm rot="10800000">
            <a:off x="6290132" y="3948080"/>
            <a:ext cx="0" cy="685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9"/>
          <p:cNvSpPr txBox="1"/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9"/>
          <p:cNvSpPr txBox="1"/>
          <p:nvPr>
            <p:ph idx="1" type="body"/>
          </p:nvPr>
        </p:nvSpPr>
        <p:spPr>
          <a:xfrm rot="5400000">
            <a:off x="2904363" y="-421768"/>
            <a:ext cx="3017520" cy="729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7" name="Google Shape;97;p159"/>
          <p:cNvSpPr txBox="1"/>
          <p:nvPr>
            <p:ph idx="10" type="dt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9"/>
          <p:cNvSpPr txBox="1"/>
          <p:nvPr>
            <p:ph idx="11" type="ftr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9"/>
          <p:cNvSpPr txBox="1"/>
          <p:nvPr>
            <p:ph idx="12" type="sldNum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showMasterSp="0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0"/>
          <p:cNvSpPr txBox="1"/>
          <p:nvPr>
            <p:ph type="title"/>
          </p:nvPr>
        </p:nvSpPr>
        <p:spPr>
          <a:xfrm rot="5400000">
            <a:off x="5500688" y="1614488"/>
            <a:ext cx="4057650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0"/>
          <p:cNvSpPr txBox="1"/>
          <p:nvPr>
            <p:ph idx="1" type="body"/>
          </p:nvPr>
        </p:nvSpPr>
        <p:spPr>
          <a:xfrm rot="5400000">
            <a:off x="1557339" y="-242888"/>
            <a:ext cx="4057650" cy="5686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3" name="Google Shape;103;p160"/>
          <p:cNvSpPr txBox="1"/>
          <p:nvPr>
            <p:ph idx="10" type="dt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0"/>
          <p:cNvSpPr txBox="1"/>
          <p:nvPr>
            <p:ph idx="11" type="ftr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0"/>
          <p:cNvSpPr txBox="1"/>
          <p:nvPr>
            <p:ph idx="12" type="sldNum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6" name="Google Shape;106;p160"/>
          <p:cNvCxnSpPr/>
          <p:nvPr/>
        </p:nvCxnSpPr>
        <p:spPr>
          <a:xfrm rot="10800000">
            <a:off x="7543800" y="44447"/>
            <a:ext cx="0" cy="685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Design">
  <p:cSld name="2_Desig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ign">
  <p:cSld name="Desig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Design">
  <p:cSld name="3_Desig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6"/>
          <p:cNvSpPr/>
          <p:nvPr>
            <p:ph idx="2" type="pic"/>
          </p:nvPr>
        </p:nvSpPr>
        <p:spPr>
          <a:xfrm>
            <a:off x="3944984" y="1038500"/>
            <a:ext cx="3749040" cy="306650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Design">
  <p:cSld name="4_Desig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7"/>
          <p:cNvSpPr/>
          <p:nvPr>
            <p:ph idx="2" type="pic"/>
          </p:nvPr>
        </p:nvSpPr>
        <p:spPr>
          <a:xfrm>
            <a:off x="428403" y="323714"/>
            <a:ext cx="2285998" cy="324285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" name="Google Shape;23;p147"/>
          <p:cNvSpPr/>
          <p:nvPr>
            <p:ph idx="3" type="pic"/>
          </p:nvPr>
        </p:nvSpPr>
        <p:spPr>
          <a:xfrm>
            <a:off x="2884638" y="1606734"/>
            <a:ext cx="2285998" cy="324285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Design">
  <p:cSld name="5_Desig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8"/>
          <p:cNvSpPr/>
          <p:nvPr>
            <p:ph idx="2" type="pic"/>
          </p:nvPr>
        </p:nvSpPr>
        <p:spPr>
          <a:xfrm>
            <a:off x="6920166" y="2751800"/>
            <a:ext cx="1614237" cy="121067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6" name="Google Shape;26;p148"/>
          <p:cNvSpPr/>
          <p:nvPr>
            <p:ph idx="3" type="pic"/>
          </p:nvPr>
        </p:nvSpPr>
        <p:spPr>
          <a:xfrm>
            <a:off x="4572000" y="2751800"/>
            <a:ext cx="1614237" cy="121067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" name="Google Shape;27;p148"/>
          <p:cNvSpPr/>
          <p:nvPr>
            <p:ph idx="4" type="pic"/>
          </p:nvPr>
        </p:nvSpPr>
        <p:spPr>
          <a:xfrm>
            <a:off x="4572002" y="637250"/>
            <a:ext cx="1614237" cy="121067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8" name="Google Shape;28;p148"/>
          <p:cNvSpPr/>
          <p:nvPr>
            <p:ph idx="5" type="pic"/>
          </p:nvPr>
        </p:nvSpPr>
        <p:spPr>
          <a:xfrm>
            <a:off x="6920166" y="637250"/>
            <a:ext cx="1614237" cy="121067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0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rgbClr val="9972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50"/>
          <p:cNvSpPr/>
          <p:nvPr/>
        </p:nvSpPr>
        <p:spPr>
          <a:xfrm>
            <a:off x="-1" y="0"/>
            <a:ext cx="9144000" cy="3429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50"/>
          <p:cNvSpPr txBox="1"/>
          <p:nvPr>
            <p:ph type="ctrTitle"/>
          </p:nvPr>
        </p:nvSpPr>
        <p:spPr>
          <a:xfrm>
            <a:off x="342900" y="3720103"/>
            <a:ext cx="58293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750"/>
              <a:buFont typeface="Twentieth Century"/>
              <a:buNone/>
              <a:defRPr sz="375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0"/>
          <p:cNvSpPr txBox="1"/>
          <p:nvPr>
            <p:ph idx="1" type="subTitle"/>
          </p:nvPr>
        </p:nvSpPr>
        <p:spPr>
          <a:xfrm>
            <a:off x="6457950" y="3720103"/>
            <a:ext cx="24003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350"/>
              <a:buNone/>
              <a:defRPr sz="135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350"/>
              <a:buNone/>
              <a:defRPr sz="1350"/>
            </a:lvl9pPr>
          </a:lstStyle>
          <a:p/>
        </p:txBody>
      </p:sp>
      <p:sp>
        <p:nvSpPr>
          <p:cNvPr id="35" name="Google Shape;35;p150"/>
          <p:cNvSpPr txBox="1"/>
          <p:nvPr>
            <p:ph idx="10" type="dt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0"/>
          <p:cNvSpPr txBox="1"/>
          <p:nvPr>
            <p:ph idx="11" type="ftr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0"/>
          <p:cNvSpPr txBox="1"/>
          <p:nvPr>
            <p:ph idx="12" type="sldNum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8" name="Google Shape;38;p150"/>
          <p:cNvCxnSpPr/>
          <p:nvPr/>
        </p:nvCxnSpPr>
        <p:spPr>
          <a:xfrm rot="10800000">
            <a:off x="6290132" y="3948080"/>
            <a:ext cx="0" cy="685800"/>
          </a:xfrm>
          <a:prstGeom prst="straightConnector1">
            <a:avLst/>
          </a:prstGeom>
          <a:noFill/>
          <a:ln cap="flat" cmpd="sng" w="19050">
            <a:solidFill>
              <a:srgbClr val="9972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1"/>
          <p:cNvSpPr txBox="1"/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1"/>
          <p:cNvSpPr txBox="1"/>
          <p:nvPr>
            <p:ph idx="1" type="body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2" name="Google Shape;42;p151"/>
          <p:cNvSpPr txBox="1"/>
          <p:nvPr>
            <p:ph idx="10" type="dt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1"/>
          <p:cNvSpPr txBox="1"/>
          <p:nvPr>
            <p:ph idx="11" type="ftr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1"/>
          <p:cNvSpPr txBox="1"/>
          <p:nvPr>
            <p:ph idx="12" type="sldNum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showMasterSp="0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2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rgbClr val="9972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52"/>
          <p:cNvSpPr/>
          <p:nvPr/>
        </p:nvSpPr>
        <p:spPr>
          <a:xfrm>
            <a:off x="-1" y="0"/>
            <a:ext cx="9144000" cy="3429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52"/>
          <p:cNvSpPr txBox="1"/>
          <p:nvPr>
            <p:ph type="title"/>
          </p:nvPr>
        </p:nvSpPr>
        <p:spPr>
          <a:xfrm>
            <a:off x="342900" y="3720103"/>
            <a:ext cx="58293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750"/>
              <a:buFont typeface="Twentieth Century"/>
              <a:buNone/>
              <a:defRPr b="0" sz="375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2"/>
          <p:cNvSpPr txBox="1"/>
          <p:nvPr>
            <p:ph idx="1" type="body"/>
          </p:nvPr>
        </p:nvSpPr>
        <p:spPr>
          <a:xfrm>
            <a:off x="6457950" y="3720103"/>
            <a:ext cx="24003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152"/>
          <p:cNvSpPr txBox="1"/>
          <p:nvPr>
            <p:ph idx="10" type="dt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2"/>
          <p:cNvSpPr txBox="1"/>
          <p:nvPr>
            <p:ph idx="11" type="ftr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2"/>
          <p:cNvSpPr txBox="1"/>
          <p:nvPr>
            <p:ph idx="12" type="sldNum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3" name="Google Shape;53;p152"/>
          <p:cNvCxnSpPr/>
          <p:nvPr/>
        </p:nvCxnSpPr>
        <p:spPr>
          <a:xfrm rot="10800000">
            <a:off x="6290132" y="3948080"/>
            <a:ext cx="0" cy="685800"/>
          </a:xfrm>
          <a:prstGeom prst="straightConnector1">
            <a:avLst/>
          </a:prstGeom>
          <a:noFill/>
          <a:ln cap="flat" cmpd="sng" w="19050">
            <a:solidFill>
              <a:srgbClr val="9972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3"/>
          <p:cNvSpPr txBox="1"/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750"/>
              <a:buFont typeface="Twentieth Century"/>
              <a:buNone/>
              <a:defRPr b="0" i="0" sz="3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3"/>
          <p:cNvSpPr txBox="1"/>
          <p:nvPr>
            <p:ph idx="1" type="body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33375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Twentieth Century"/>
              <a:buChar char=" "/>
              <a:defRPr b="0" i="0" sz="16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4325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🢝"/>
              <a:defRPr b="0" i="0" sz="13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95275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🢝"/>
              <a:defRPr b="0" i="0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95275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🢝"/>
              <a:defRPr b="0" i="0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95275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🢝"/>
              <a:defRPr b="0" i="0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295275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🢝"/>
              <a:defRPr b="0" i="0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295275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🢝"/>
              <a:defRPr b="0" i="0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295275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🢝"/>
              <a:defRPr b="0" i="0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295275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50"/>
              <a:buFont typeface="Noto Sans Symbols"/>
              <a:buChar char="🢝"/>
              <a:defRPr b="0" i="0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143"/>
          <p:cNvSpPr txBox="1"/>
          <p:nvPr>
            <p:ph idx="10" type="dt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143"/>
          <p:cNvSpPr txBox="1"/>
          <p:nvPr>
            <p:ph idx="11" type="ftr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143"/>
          <p:cNvSpPr txBox="1"/>
          <p:nvPr>
            <p:ph idx="12" type="sldNum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43"/>
          <p:cNvCxnSpPr/>
          <p:nvPr/>
        </p:nvCxnSpPr>
        <p:spPr>
          <a:xfrm rot="10800000">
            <a:off x="571500" y="619743"/>
            <a:ext cx="0" cy="685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1244C"/>
            </a:gs>
            <a:gs pos="10000">
              <a:srgbClr val="11244C"/>
            </a:gs>
            <a:gs pos="80000">
              <a:srgbClr val="0F1B31"/>
            </a:gs>
            <a:gs pos="100000">
              <a:srgbClr val="0F1B3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"/>
          <p:cNvSpPr/>
          <p:nvPr/>
        </p:nvSpPr>
        <p:spPr>
          <a:xfrm>
            <a:off x="0" y="-56425"/>
            <a:ext cx="9144000" cy="5143500"/>
          </a:xfrm>
          <a:prstGeom prst="rect">
            <a:avLst/>
          </a:prstGeom>
          <a:gradFill>
            <a:gsLst>
              <a:gs pos="0">
                <a:srgbClr val="11244C"/>
              </a:gs>
              <a:gs pos="56000">
                <a:srgbClr val="11244C"/>
              </a:gs>
              <a:gs pos="100000">
                <a:srgbClr val="0F1B31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2853" y="4807660"/>
            <a:ext cx="236585" cy="236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52400"/>
            <a:ext cx="5305426" cy="1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"/>
          <p:cNvSpPr txBox="1"/>
          <p:nvPr/>
        </p:nvSpPr>
        <p:spPr>
          <a:xfrm>
            <a:off x="454025" y="1924050"/>
            <a:ext cx="8385300" cy="16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PHP &amp; MySQL</a:t>
            </a:r>
            <a:endParaRPr b="0" i="1" sz="22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-US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r>
              <a:rPr b="0" i="0" lang="en-US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: PHP &amp; MySQL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1244C"/>
            </a:gs>
            <a:gs pos="10000">
              <a:srgbClr val="11244C"/>
            </a:gs>
            <a:gs pos="80000">
              <a:srgbClr val="0F1B31"/>
            </a:gs>
            <a:gs pos="100000">
              <a:srgbClr val="0F1B3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e975f16c0_0_36"/>
          <p:cNvSpPr/>
          <p:nvPr/>
        </p:nvSpPr>
        <p:spPr>
          <a:xfrm>
            <a:off x="0" y="-56425"/>
            <a:ext cx="9144000" cy="5143500"/>
          </a:xfrm>
          <a:prstGeom prst="rect">
            <a:avLst/>
          </a:prstGeom>
          <a:gradFill>
            <a:gsLst>
              <a:gs pos="0">
                <a:srgbClr val="11244C"/>
              </a:gs>
              <a:gs pos="56000">
                <a:srgbClr val="11244C"/>
              </a:gs>
              <a:gs pos="100000">
                <a:srgbClr val="0F1B31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g22e975f16c0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2853" y="4807660"/>
            <a:ext cx="236585" cy="23658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22e975f16c0_0_36"/>
          <p:cNvSpPr txBox="1"/>
          <p:nvPr/>
        </p:nvSpPr>
        <p:spPr>
          <a:xfrm>
            <a:off x="3488400" y="1921475"/>
            <a:ext cx="21672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3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Les listes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g21407ed5cda_0_2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21407ed5cda_0_219"/>
          <p:cNvSpPr txBox="1"/>
          <p:nvPr/>
        </p:nvSpPr>
        <p:spPr>
          <a:xfrm>
            <a:off x="263375" y="141700"/>
            <a:ext cx="65172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1900" u="none" cap="none" strike="noStrike">
                <a:solidFill>
                  <a:srgbClr val="BF9000"/>
                </a:solidFill>
                <a:latin typeface="Lato"/>
                <a:ea typeface="Lato"/>
                <a:cs typeface="Lato"/>
                <a:sym typeface="Lato"/>
              </a:rPr>
              <a:t>PHP - Les listes</a:t>
            </a:r>
            <a:endParaRPr b="0" i="0" sz="1900" u="none" cap="none" strike="noStrike">
              <a:solidFill>
                <a:srgbClr val="BF9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3" name="Google Shape;133;g21407ed5cda_0_219"/>
          <p:cNvCxnSpPr/>
          <p:nvPr/>
        </p:nvCxnSpPr>
        <p:spPr>
          <a:xfrm flipH="1" rot="10800000">
            <a:off x="12075" y="695425"/>
            <a:ext cx="91518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g21407ed5cda_0_219"/>
          <p:cNvSpPr/>
          <p:nvPr/>
        </p:nvSpPr>
        <p:spPr>
          <a:xfrm>
            <a:off x="-50" y="4716950"/>
            <a:ext cx="9144000" cy="426600"/>
          </a:xfrm>
          <a:prstGeom prst="rect">
            <a:avLst/>
          </a:prstGeom>
          <a:solidFill>
            <a:srgbClr val="1124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g21407ed5cda_0_219"/>
          <p:cNvSpPr txBox="1"/>
          <p:nvPr/>
        </p:nvSpPr>
        <p:spPr>
          <a:xfrm>
            <a:off x="2664680" y="3561207"/>
            <a:ext cx="131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Write Something Here</a:t>
            </a:r>
            <a:endParaRPr b="0" i="0" sz="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g21407ed5cda_0_2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02853" y="4807660"/>
            <a:ext cx="236585" cy="23658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21407ed5cda_0_219"/>
          <p:cNvSpPr txBox="1"/>
          <p:nvPr/>
        </p:nvSpPr>
        <p:spPr>
          <a:xfrm>
            <a:off x="263377" y="4823821"/>
            <a:ext cx="2679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en-US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e-catalyst.fr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21407ed5cda_0_219"/>
          <p:cNvSpPr txBox="1"/>
          <p:nvPr/>
        </p:nvSpPr>
        <p:spPr>
          <a:xfrm>
            <a:off x="263375" y="701725"/>
            <a:ext cx="8576100" cy="4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En PHP, un tableau multidimensionnel, également appelé liste multidimensionnelle, est un tableau contenant d'autres tableaux en tant que ses éléments. Cela permet de créer des structures de données plus complexes et organisées.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Voici un exemple de déclaration d'un tableau multidimensionnel en PHP 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$employes = array(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array('John', 'Doe', 25),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array('Jane', 'Smith', 30),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array('Mark', 'Johnson', 35)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);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Dans cet exemple, nous avons un tableau </a:t>
            </a:r>
            <a:r>
              <a:rPr lang="en-US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$employes</a:t>
            </a:r>
            <a:r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contenant trois tableaux internes, chacun représentant les informations d'un employé. Chaque tableau interne contient le prénom, le nom et l'âge d'un employé.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g2445b7c7987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2445b7c7987_0_11"/>
          <p:cNvSpPr txBox="1"/>
          <p:nvPr/>
        </p:nvSpPr>
        <p:spPr>
          <a:xfrm>
            <a:off x="263375" y="141700"/>
            <a:ext cx="65172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1900" u="none" cap="none" strike="noStrike">
                <a:solidFill>
                  <a:srgbClr val="BF9000"/>
                </a:solidFill>
                <a:latin typeface="Lato"/>
                <a:ea typeface="Lato"/>
                <a:cs typeface="Lato"/>
                <a:sym typeface="Lato"/>
              </a:rPr>
              <a:t>PHP - Les listes</a:t>
            </a:r>
            <a:endParaRPr b="0" i="0" sz="1900" u="none" cap="none" strike="noStrike">
              <a:solidFill>
                <a:srgbClr val="BF9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6" name="Google Shape;146;g2445b7c7987_0_11"/>
          <p:cNvCxnSpPr/>
          <p:nvPr/>
        </p:nvCxnSpPr>
        <p:spPr>
          <a:xfrm flipH="1" rot="10800000">
            <a:off x="12075" y="695425"/>
            <a:ext cx="91518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g2445b7c7987_0_11"/>
          <p:cNvSpPr/>
          <p:nvPr/>
        </p:nvSpPr>
        <p:spPr>
          <a:xfrm>
            <a:off x="-50" y="4716950"/>
            <a:ext cx="9144000" cy="426600"/>
          </a:xfrm>
          <a:prstGeom prst="rect">
            <a:avLst/>
          </a:prstGeom>
          <a:solidFill>
            <a:srgbClr val="1124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g2445b7c7987_0_11"/>
          <p:cNvSpPr txBox="1"/>
          <p:nvPr/>
        </p:nvSpPr>
        <p:spPr>
          <a:xfrm>
            <a:off x="2664680" y="3561207"/>
            <a:ext cx="131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Write Something Here</a:t>
            </a:r>
            <a:endParaRPr b="0" i="0" sz="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g2445b7c7987_0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02853" y="4807660"/>
            <a:ext cx="236585" cy="23658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2445b7c7987_0_11"/>
          <p:cNvSpPr txBox="1"/>
          <p:nvPr/>
        </p:nvSpPr>
        <p:spPr>
          <a:xfrm>
            <a:off x="263377" y="4823821"/>
            <a:ext cx="2679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en-US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e-catalyst.fr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2445b7c7987_0_11"/>
          <p:cNvSpPr txBox="1"/>
          <p:nvPr/>
        </p:nvSpPr>
        <p:spPr>
          <a:xfrm>
            <a:off x="263375" y="701725"/>
            <a:ext cx="8576100" cy="4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Pour accéder aux éléments d'un tableau multidimensionnel, vous pouvez utiliser des index supplémentaires pour spécifier la position de l'élément souhaité. Voici quelques exemples 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// Accéder au prénom du premier employé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echo $employes[0][0]; // Affiche "John"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// Accéder à l'âge du deuxième employé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echo $employes[1][2]; // Affiche 30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// Modifier le nom du troisième employé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$employes[2][1] = 'Williams';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g2445b7c7987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2445b7c7987_0_25"/>
          <p:cNvSpPr txBox="1"/>
          <p:nvPr/>
        </p:nvSpPr>
        <p:spPr>
          <a:xfrm>
            <a:off x="263375" y="141700"/>
            <a:ext cx="65172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1900" u="none" cap="none" strike="noStrike">
                <a:solidFill>
                  <a:srgbClr val="BF9000"/>
                </a:solidFill>
                <a:latin typeface="Lato"/>
                <a:ea typeface="Lato"/>
                <a:cs typeface="Lato"/>
                <a:sym typeface="Lato"/>
              </a:rPr>
              <a:t>PHP - Les listes</a:t>
            </a:r>
            <a:endParaRPr b="0" i="0" sz="1900" u="none" cap="none" strike="noStrike">
              <a:solidFill>
                <a:srgbClr val="BF9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9" name="Google Shape;159;g2445b7c7987_0_25"/>
          <p:cNvCxnSpPr/>
          <p:nvPr/>
        </p:nvCxnSpPr>
        <p:spPr>
          <a:xfrm flipH="1" rot="10800000">
            <a:off x="12075" y="695425"/>
            <a:ext cx="91518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" name="Google Shape;160;g2445b7c7987_0_25"/>
          <p:cNvSpPr/>
          <p:nvPr/>
        </p:nvSpPr>
        <p:spPr>
          <a:xfrm>
            <a:off x="-50" y="4716950"/>
            <a:ext cx="9144000" cy="426600"/>
          </a:xfrm>
          <a:prstGeom prst="rect">
            <a:avLst/>
          </a:prstGeom>
          <a:solidFill>
            <a:srgbClr val="1124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g2445b7c7987_0_25"/>
          <p:cNvSpPr txBox="1"/>
          <p:nvPr/>
        </p:nvSpPr>
        <p:spPr>
          <a:xfrm>
            <a:off x="2664680" y="3561207"/>
            <a:ext cx="131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Write Something Here</a:t>
            </a:r>
            <a:endParaRPr b="0" i="0" sz="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Google Shape;162;g2445b7c7987_0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02853" y="4807660"/>
            <a:ext cx="236585" cy="23658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2445b7c7987_0_25"/>
          <p:cNvSpPr txBox="1"/>
          <p:nvPr/>
        </p:nvSpPr>
        <p:spPr>
          <a:xfrm>
            <a:off x="263377" y="4823821"/>
            <a:ext cx="2679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en-US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e-catalyst.fr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2445b7c7987_0_25"/>
          <p:cNvSpPr txBox="1"/>
          <p:nvPr/>
        </p:nvSpPr>
        <p:spPr>
          <a:xfrm>
            <a:off x="263375" y="701725"/>
            <a:ext cx="8576100" cy="4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Vous pouvez également parcourir un tableau multidimensionnel à l'aide de boucles. Par exemple, une boucle </a:t>
            </a:r>
            <a:r>
              <a:rPr lang="en-US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foreach</a:t>
            </a:r>
            <a:r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imbriquée peut être utilisée pour itérer à travers tous les éléments du tableau 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foreach ($employes as $employe) {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foreach ($employe as $valeur) {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	echo $valeur . ' ';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}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echo "&lt;br&gt;";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Ce code affiche les informations de tous les employés dans le tableau </a:t>
            </a:r>
            <a:r>
              <a:rPr lang="en-US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$employes</a:t>
            </a:r>
            <a:r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Les tableaux multidimensionnels peuvent avoir plus de deux dimensions, ce qui signifie qu'ils peuvent contenir des tableaux à l'intérieur de tableaux, à l'intérieur de tableaux, et ainsi de suite. Le principe reste le même, en utilisant les indices appropriés pour accéder et manipuler les éléments dans la structure multidimensionnelle.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1244C"/>
            </a:gs>
            <a:gs pos="93000">
              <a:srgbClr val="11244C"/>
            </a:gs>
            <a:gs pos="100000">
              <a:srgbClr val="0F1B3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11244C"/>
              </a:gs>
              <a:gs pos="45000">
                <a:srgbClr val="11244C"/>
              </a:gs>
              <a:gs pos="100000">
                <a:srgbClr val="0F1B31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1" name="Google Shape;171;p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2853" y="4807660"/>
            <a:ext cx="236585" cy="23658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1"/>
          <p:cNvSpPr txBox="1"/>
          <p:nvPr/>
        </p:nvSpPr>
        <p:spPr>
          <a:xfrm>
            <a:off x="0" y="1865325"/>
            <a:ext cx="91440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D2D8DA"/>
                </a:solidFill>
                <a:latin typeface="Lato"/>
                <a:ea typeface="Lato"/>
                <a:cs typeface="Lato"/>
                <a:sym typeface="Lato"/>
              </a:rPr>
              <a:t>Fin du cours C</a:t>
            </a:r>
            <a:r>
              <a:rPr b="1" lang="en-US" sz="2400">
                <a:solidFill>
                  <a:srgbClr val="D2D8DA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‘PHP &amp; MySQL’</a:t>
            </a:r>
            <a:endParaRPr b="0" i="0" sz="2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égral">
  <a:themeElements>
    <a:clrScheme name="Personnalisé 1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CC9900"/>
      </a:accent1>
      <a:accent2>
        <a:srgbClr val="CC9900"/>
      </a:accent2>
      <a:accent3>
        <a:srgbClr val="CC9900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