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xygen"/>
      <p:regular r:id="rId12"/>
      <p:bold r:id="rId13"/>
    </p:embeddedFont>
    <p:embeddedFont>
      <p:font typeface="Lato"/>
      <p:regular r:id="rId14"/>
      <p:bold r:id="rId15"/>
      <p:italic r:id="rId16"/>
      <p:boldItalic r:id="rId17"/>
    </p:embeddedFon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jukBg/z+tXafM7aYXp34Q2UFf6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xygen-bold.fntdata"/><Relationship Id="rId12" Type="http://schemas.openxmlformats.org/officeDocument/2006/relationships/font" Target="fonts/Oxyge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19" Type="http://schemas.openxmlformats.org/officeDocument/2006/relationships/font" Target="fonts/Comfortaa-bold.fntdata"/><Relationship Id="rId6" Type="http://schemas.openxmlformats.org/officeDocument/2006/relationships/slide" Target="slides/slide1.xml"/><Relationship Id="rId18"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ctr">
              <a:lnSpc>
                <a:spcPct val="117999"/>
              </a:lnSpc>
              <a:spcBef>
                <a:spcPts val="0"/>
              </a:spcBef>
              <a:spcAft>
                <a:spcPts val="0"/>
              </a:spcAft>
              <a:buClr>
                <a:schemeClr val="dk1"/>
              </a:buClr>
              <a:buSzPts val="1100"/>
              <a:buFont typeface="Arial"/>
              <a:buNone/>
            </a:pPr>
            <a:r>
              <a:t/>
            </a:r>
            <a:endParaRPr sz="3600">
              <a:solidFill>
                <a:srgbClr val="434343"/>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rPr lang="fr" sz="1200">
                <a:solidFill>
                  <a:schemeClr val="dk1"/>
                </a:solidFill>
                <a:latin typeface="Oxygen"/>
                <a:ea typeface="Oxygen"/>
                <a:cs typeface="Oxygen"/>
                <a:sym typeface="Oxygen"/>
              </a:rPr>
              <a:t>Durée :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rPr lang="fr" sz="1200">
                <a:solidFill>
                  <a:schemeClr val="dk1"/>
                </a:solidFill>
                <a:latin typeface="Oxygen"/>
                <a:ea typeface="Oxygen"/>
                <a:cs typeface="Oxygen"/>
                <a:sym typeface="Oxygen"/>
              </a:rPr>
              <a:t>Version :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p:txBody>
      </p:sp>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 name="Google Shape;6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Clr>
                <a:schemeClr val="dk1"/>
              </a:buClr>
              <a:buSzPts val="1100"/>
              <a:buFont typeface="Arial"/>
              <a:buNone/>
            </a:pPr>
            <a:r>
              <a:t/>
            </a:r>
            <a:endParaRPr sz="1000">
              <a:solidFill>
                <a:schemeClr val="dk1"/>
              </a:solidFill>
              <a:highlight>
                <a:srgbClr val="FFFFFF"/>
              </a:highlight>
              <a:latin typeface="Comfortaa"/>
              <a:ea typeface="Comfortaa"/>
              <a:cs typeface="Comfortaa"/>
              <a:sym typeface="Comfortaa"/>
            </a:endParaRPr>
          </a:p>
          <a:p>
            <a:pPr indent="0" lvl="0" marL="0" rtl="0" algn="l">
              <a:lnSpc>
                <a:spcPct val="100000"/>
              </a:lnSpc>
              <a:spcBef>
                <a:spcPts val="800"/>
              </a:spcBef>
              <a:spcAft>
                <a:spcPts val="0"/>
              </a:spcAft>
              <a:buClr>
                <a:schemeClr val="dk1"/>
              </a:buClr>
              <a:buSzPts val="1400"/>
              <a:buFont typeface="Arial"/>
              <a:buNone/>
            </a:pPr>
            <a:r>
              <a:t/>
            </a:r>
            <a:endParaRPr sz="1000">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sz="1000">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sz="1000">
              <a:latin typeface="Comfortaa"/>
              <a:ea typeface="Comfortaa"/>
              <a:cs typeface="Comfortaa"/>
              <a:sym typeface="Comforta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15a027067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g1815a027067_0_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Clr>
                <a:schemeClr val="dk1"/>
              </a:buClr>
              <a:buSzPts val="1100"/>
              <a:buFont typeface="Arial"/>
              <a:buNone/>
            </a:pPr>
            <a:r>
              <a:t/>
            </a:r>
            <a:endParaRPr sz="1000">
              <a:solidFill>
                <a:schemeClr val="dk1"/>
              </a:solidFill>
              <a:highlight>
                <a:srgbClr val="FFFFFF"/>
              </a:highlight>
              <a:latin typeface="Comfortaa"/>
              <a:ea typeface="Comfortaa"/>
              <a:cs typeface="Comfortaa"/>
              <a:sym typeface="Comfortaa"/>
            </a:endParaRPr>
          </a:p>
          <a:p>
            <a:pPr indent="0" lvl="0" marL="0" rtl="0" algn="l">
              <a:lnSpc>
                <a:spcPct val="100000"/>
              </a:lnSpc>
              <a:spcBef>
                <a:spcPts val="800"/>
              </a:spcBef>
              <a:spcAft>
                <a:spcPts val="0"/>
              </a:spcAft>
              <a:buClr>
                <a:schemeClr val="dk1"/>
              </a:buClr>
              <a:buSzPts val="1400"/>
              <a:buFont typeface="Arial"/>
              <a:buNone/>
            </a:pPr>
            <a:r>
              <a:t/>
            </a:r>
            <a:endParaRPr sz="1000">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sz="1000">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sz="1000">
              <a:latin typeface="Comfortaa"/>
              <a:ea typeface="Comfortaa"/>
              <a:cs typeface="Comfortaa"/>
              <a:sym typeface="Comforta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686028d75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g18686028d75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fr" sz="1000">
                <a:solidFill>
                  <a:schemeClr val="dk1"/>
                </a:solidFill>
                <a:highlight>
                  <a:srgbClr val="FFFFFF"/>
                </a:highlight>
                <a:latin typeface="Comfortaa"/>
                <a:ea typeface="Comfortaa"/>
                <a:cs typeface="Comfortaa"/>
                <a:sym typeface="Comfortaa"/>
              </a:rPr>
              <a:t>row : Valeur par défaut. L’axe principal est l’axe horizontal et les éléments flexibles vont se placer en ligne, dans le sens de la lecture (de gauche à droite pour un français) ;</a:t>
            </a:r>
            <a:endParaRPr sz="1000">
              <a:solidFill>
                <a:schemeClr val="dk1"/>
              </a:solidFill>
              <a:highlight>
                <a:srgbClr val="FFFFFF"/>
              </a:highlight>
              <a:latin typeface="Comfortaa"/>
              <a:ea typeface="Comfortaa"/>
              <a:cs typeface="Comfortaa"/>
              <a:sym typeface="Comfortaa"/>
            </a:endParaRPr>
          </a:p>
          <a:p>
            <a:pPr indent="-298450" lvl="0" marL="457200" rtl="0" algn="l">
              <a:lnSpc>
                <a:spcPct val="115000"/>
              </a:lnSpc>
              <a:spcBef>
                <a:spcPts val="0"/>
              </a:spcBef>
              <a:spcAft>
                <a:spcPts val="0"/>
              </a:spcAft>
              <a:buClr>
                <a:schemeClr val="dk1"/>
              </a:buClr>
              <a:buSzPts val="1100"/>
              <a:buChar char="●"/>
            </a:pPr>
            <a:r>
              <a:rPr lang="fr" sz="1000">
                <a:solidFill>
                  <a:schemeClr val="dk1"/>
                </a:solidFill>
                <a:highlight>
                  <a:srgbClr val="FFFFFF"/>
                </a:highlight>
                <a:latin typeface="Comfortaa"/>
                <a:ea typeface="Comfortaa"/>
                <a:cs typeface="Comfortaa"/>
                <a:sym typeface="Comfortaa"/>
              </a:rPr>
              <a:t>row-reverse : L’axe principal est l’axe horizontal et les éléments vont se placer en ligne. Cette fois-ci, les éléments se placent dans le sens inverse de la lecture ;</a:t>
            </a:r>
            <a:endParaRPr sz="1000">
              <a:solidFill>
                <a:schemeClr val="dk1"/>
              </a:solidFill>
              <a:highlight>
                <a:srgbClr val="FFFFFF"/>
              </a:highlight>
              <a:latin typeface="Comfortaa"/>
              <a:ea typeface="Comfortaa"/>
              <a:cs typeface="Comfortaa"/>
              <a:sym typeface="Comfortaa"/>
            </a:endParaRPr>
          </a:p>
          <a:p>
            <a:pPr indent="-298450" lvl="0" marL="457200" rtl="0" algn="l">
              <a:lnSpc>
                <a:spcPct val="115000"/>
              </a:lnSpc>
              <a:spcBef>
                <a:spcPts val="0"/>
              </a:spcBef>
              <a:spcAft>
                <a:spcPts val="0"/>
              </a:spcAft>
              <a:buClr>
                <a:schemeClr val="dk1"/>
              </a:buClr>
              <a:buSzPts val="1100"/>
              <a:buChar char="●"/>
            </a:pPr>
            <a:r>
              <a:rPr lang="fr" sz="1000">
                <a:solidFill>
                  <a:schemeClr val="dk1"/>
                </a:solidFill>
                <a:highlight>
                  <a:srgbClr val="FFFFFF"/>
                </a:highlight>
                <a:latin typeface="Comfortaa"/>
                <a:ea typeface="Comfortaa"/>
                <a:cs typeface="Comfortaa"/>
                <a:sym typeface="Comfortaa"/>
              </a:rPr>
              <a:t>column : L’axe principal est l’axe vertical et les éléments vont se placer en colonne, en partant du début du conteneur vers la fin (du haut vers le bas par défaut) ;</a:t>
            </a:r>
            <a:endParaRPr sz="1000">
              <a:solidFill>
                <a:schemeClr val="dk1"/>
              </a:solidFill>
              <a:highlight>
                <a:srgbClr val="FFFFFF"/>
              </a:highlight>
              <a:latin typeface="Comfortaa"/>
              <a:ea typeface="Comfortaa"/>
              <a:cs typeface="Comfortaa"/>
              <a:sym typeface="Comfortaa"/>
            </a:endParaRPr>
          </a:p>
          <a:p>
            <a:pPr indent="-298450" lvl="0" marL="457200" rtl="0" algn="l">
              <a:lnSpc>
                <a:spcPct val="115000"/>
              </a:lnSpc>
              <a:spcBef>
                <a:spcPts val="0"/>
              </a:spcBef>
              <a:spcAft>
                <a:spcPts val="0"/>
              </a:spcAft>
              <a:buClr>
                <a:schemeClr val="dk1"/>
              </a:buClr>
              <a:buSzPts val="1100"/>
              <a:buChar char="●"/>
            </a:pPr>
            <a:r>
              <a:rPr lang="fr" sz="1000">
                <a:solidFill>
                  <a:schemeClr val="dk1"/>
                </a:solidFill>
                <a:highlight>
                  <a:srgbClr val="FFFFFF"/>
                </a:highlight>
                <a:latin typeface="Comfortaa"/>
                <a:ea typeface="Comfortaa"/>
                <a:cs typeface="Comfortaa"/>
                <a:sym typeface="Comfortaa"/>
              </a:rPr>
              <a:t>column-reverse : L’axe principal est l’axe vertical et les éléments vont se placer en colonne, en partant de la fin du conteneur vers le début (du bas vers le haut par défaut).</a:t>
            </a:r>
            <a:endParaRPr sz="1000">
              <a:solidFill>
                <a:schemeClr val="dk1"/>
              </a:solidFill>
              <a:highlight>
                <a:srgbClr val="FFFFFF"/>
              </a:highlight>
              <a:latin typeface="Comfortaa"/>
              <a:ea typeface="Comfortaa"/>
              <a:cs typeface="Comfortaa"/>
              <a:sym typeface="Comfortaa"/>
            </a:endParaRPr>
          </a:p>
          <a:p>
            <a:pPr indent="0" lvl="0" marL="0" rtl="0" algn="just">
              <a:lnSpc>
                <a:spcPct val="115000"/>
              </a:lnSpc>
              <a:spcBef>
                <a:spcPts val="1200"/>
              </a:spcBef>
              <a:spcAft>
                <a:spcPts val="0"/>
              </a:spcAft>
              <a:buClr>
                <a:schemeClr val="dk1"/>
              </a:buClr>
              <a:buSzPts val="1100"/>
              <a:buFont typeface="Arial"/>
              <a:buNone/>
            </a:pPr>
            <a:r>
              <a:t/>
            </a:r>
            <a:endParaRPr sz="1000">
              <a:solidFill>
                <a:schemeClr val="dk1"/>
              </a:solidFill>
              <a:highlight>
                <a:srgbClr val="FFFFFF"/>
              </a:highlight>
              <a:latin typeface="Comfortaa"/>
              <a:ea typeface="Comfortaa"/>
              <a:cs typeface="Comfortaa"/>
              <a:sym typeface="Comfortaa"/>
            </a:endParaRPr>
          </a:p>
          <a:p>
            <a:pPr indent="0" lvl="0" marL="0" rtl="0" algn="l">
              <a:lnSpc>
                <a:spcPct val="100000"/>
              </a:lnSpc>
              <a:spcBef>
                <a:spcPts val="800"/>
              </a:spcBef>
              <a:spcAft>
                <a:spcPts val="0"/>
              </a:spcAft>
              <a:buClr>
                <a:schemeClr val="dk1"/>
              </a:buClr>
              <a:buSzPts val="1400"/>
              <a:buFont typeface="Arial"/>
              <a:buNone/>
            </a:pPr>
            <a:r>
              <a:t/>
            </a:r>
            <a:endParaRPr sz="1000">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sz="1000">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sz="1000">
              <a:latin typeface="Comfortaa"/>
              <a:ea typeface="Comfortaa"/>
              <a:cs typeface="Comfortaa"/>
              <a:sym typeface="Comforta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686028d75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g18686028d75_0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fr" sz="1500">
                <a:solidFill>
                  <a:schemeClr val="dk1"/>
                </a:solidFill>
                <a:highlight>
                  <a:schemeClr val="lt1"/>
                </a:highlight>
                <a:latin typeface="Comfortaa"/>
                <a:ea typeface="Comfortaa"/>
                <a:cs typeface="Comfortaa"/>
                <a:sym typeface="Comfortaa"/>
              </a:rPr>
              <a:t>AXE HORIZONTAL</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120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flex-start : Valeur par défaut. Les éléments vont être concentrés au début du conteneur (selon leur axe principal) ;</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flex-end : Les éléments vont être concentrés à la fin du conteneur (selon leur axe principal) ;</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center : Les éléments vont être centrés dans le conteneur (selon leur axe principal) ;</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space-between : Les éléments vont être régulièrement distribués dans le conteneur. Les éléments se trouvant contre un bord du conteneur vont être collés au bord ;</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space-around : Les éléments vont être régulièrement distribués dans le conteneur. Chaque élément va posséder le même espace et les espaces vont être cumulatifs entre deux éléments, ce qui fait que la taille de l’espace entre le conteneur et un élément contre le bord du conteneur sera deux fois plus petite qu’entre deux éléments ;</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space-evenly Les éléments vont être régulièrement distribués dans le conteneur. L’espace entre le bord du conteneur et un élément sera le même que celui entre deux éléments.</a:t>
            </a:r>
            <a:endParaRPr sz="1500">
              <a:solidFill>
                <a:schemeClr val="dk1"/>
              </a:solidFill>
              <a:highlight>
                <a:schemeClr val="lt1"/>
              </a:highlight>
              <a:latin typeface="Comfortaa"/>
              <a:ea typeface="Comfortaa"/>
              <a:cs typeface="Comfortaa"/>
              <a:sym typeface="Comfortaa"/>
            </a:endParaRPr>
          </a:p>
          <a:p>
            <a:pPr indent="0" lvl="0" marL="0" rtl="0" algn="just">
              <a:lnSpc>
                <a:spcPct val="115000"/>
              </a:lnSpc>
              <a:spcBef>
                <a:spcPts val="1200"/>
              </a:spcBef>
              <a:spcAft>
                <a:spcPts val="0"/>
              </a:spcAft>
              <a:buClr>
                <a:schemeClr val="dk1"/>
              </a:buClr>
              <a:buSzPts val="1100"/>
              <a:buFont typeface="Arial"/>
              <a:buNone/>
            </a:pPr>
            <a:r>
              <a:rPr lang="fr" sz="1500">
                <a:solidFill>
                  <a:schemeClr val="dk1"/>
                </a:solidFill>
                <a:highlight>
                  <a:schemeClr val="lt1"/>
                </a:highlight>
                <a:latin typeface="Comfortaa"/>
                <a:ea typeface="Comfortaa"/>
                <a:cs typeface="Comfortaa"/>
                <a:sym typeface="Comfortaa"/>
              </a:rPr>
              <a:t>AXE VERTICAL</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120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stretch : Valeur par défaut. Les éléments vont s’étirer dans leur axe secondaire jusqu’à remplir tout l’espace disponible ;</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flex-start : Les éléments vont être placés au début de leur conteneur en fonction de l’axe secondaire ;</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flex-end : Les éléments vont être placés à la fin de leur conteneur en fonction de l’axe secondaire ;</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center : Les éléments vont être placés au milieu de leur conteneur en fonction de l’axe secondaire ;</a:t>
            </a:r>
            <a:endParaRPr sz="1500">
              <a:solidFill>
                <a:schemeClr val="dk1"/>
              </a:solidFill>
              <a:highlight>
                <a:schemeClr val="lt1"/>
              </a:highlight>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Char char="●"/>
            </a:pPr>
            <a:r>
              <a:rPr lang="fr" sz="1500">
                <a:solidFill>
                  <a:schemeClr val="dk1"/>
                </a:solidFill>
                <a:highlight>
                  <a:schemeClr val="lt1"/>
                </a:highlight>
                <a:latin typeface="Comfortaa"/>
                <a:ea typeface="Comfortaa"/>
                <a:cs typeface="Comfortaa"/>
                <a:sym typeface="Comfortaa"/>
              </a:rPr>
              <a:t>baseline : Les éléments vont être alignés dans leur axe secondaire de telle sorte à ce que leurs lignes de base (ligne imaginaire sur laquelle est écrit le texte) soient alignées</a:t>
            </a:r>
            <a:endParaRPr sz="10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500">
              <a:solidFill>
                <a:schemeClr val="dk1"/>
              </a:solidFill>
              <a:highlight>
                <a:srgbClr val="FFFFFF"/>
              </a:highlight>
              <a:latin typeface="Comfortaa"/>
              <a:ea typeface="Comfortaa"/>
              <a:cs typeface="Comfortaa"/>
              <a:sym typeface="Comforta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686028d75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g18686028d75_0_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fr" sz="1000">
                <a:solidFill>
                  <a:schemeClr val="dk1"/>
                </a:solidFill>
                <a:latin typeface="Comfortaa"/>
                <a:ea typeface="Comfortaa"/>
                <a:cs typeface="Comfortaa"/>
                <a:sym typeface="Comfortaa"/>
              </a:rPr>
              <a:t>nowrap : Valeur par défaut. Les éléments vont rester sur la même ligne ou sur la même colonne (selon leur axe principal) ;</a:t>
            </a:r>
            <a:endParaRPr sz="1000">
              <a:solidFill>
                <a:schemeClr val="dk1"/>
              </a:solidFill>
              <a:latin typeface="Comfortaa"/>
              <a:ea typeface="Comfortaa"/>
              <a:cs typeface="Comfortaa"/>
              <a:sym typeface="Comfortaa"/>
            </a:endParaRPr>
          </a:p>
          <a:p>
            <a:pPr indent="-298450" lvl="0" marL="457200" rtl="0" algn="l">
              <a:lnSpc>
                <a:spcPct val="115000"/>
              </a:lnSpc>
              <a:spcBef>
                <a:spcPts val="0"/>
              </a:spcBef>
              <a:spcAft>
                <a:spcPts val="0"/>
              </a:spcAft>
              <a:buClr>
                <a:schemeClr val="dk1"/>
              </a:buClr>
              <a:buSzPts val="1100"/>
              <a:buChar char="●"/>
            </a:pPr>
            <a:r>
              <a:rPr lang="fr" sz="1000">
                <a:solidFill>
                  <a:schemeClr val="dk1"/>
                </a:solidFill>
                <a:latin typeface="Comfortaa"/>
                <a:ea typeface="Comfortaa"/>
                <a:cs typeface="Comfortaa"/>
                <a:sym typeface="Comfortaa"/>
              </a:rPr>
              <a:t>wrap : Les éléments qui dépassent du conteneur vont avoir la possibilité d’aller à la ligne ou de se positionner sur une nouvelle colonne à partir du début du conteneur et en allant vers la fin de celui-ci (de haut en bas ou de gauche à droite par défaut);</a:t>
            </a:r>
            <a:endParaRPr sz="1000">
              <a:solidFill>
                <a:schemeClr val="dk1"/>
              </a:solidFill>
              <a:latin typeface="Comfortaa"/>
              <a:ea typeface="Comfortaa"/>
              <a:cs typeface="Comfortaa"/>
              <a:sym typeface="Comfortaa"/>
            </a:endParaRPr>
          </a:p>
          <a:p>
            <a:pPr indent="-298450" lvl="0" marL="457200" rtl="0" algn="l">
              <a:lnSpc>
                <a:spcPct val="115000"/>
              </a:lnSpc>
              <a:spcBef>
                <a:spcPts val="0"/>
              </a:spcBef>
              <a:spcAft>
                <a:spcPts val="0"/>
              </a:spcAft>
              <a:buClr>
                <a:schemeClr val="dk1"/>
              </a:buClr>
              <a:buSzPts val="1100"/>
              <a:buChar char="●"/>
            </a:pPr>
            <a:r>
              <a:rPr lang="fr" sz="1000">
                <a:solidFill>
                  <a:schemeClr val="dk1"/>
                </a:solidFill>
                <a:latin typeface="Comfortaa"/>
                <a:ea typeface="Comfortaa"/>
                <a:cs typeface="Comfortaa"/>
                <a:sym typeface="Comfortaa"/>
              </a:rPr>
              <a:t>wrap-reverse : Les éléments qui dépassent du conteneur vont avoir la possibilité d’aller à la ligne ou de se positionner sur une nouvelle colonne à partir cette fois-ci de la fin du conteneur et en allant vers le début (de bas en haut ou de droite à gauche par défaut).</a:t>
            </a:r>
            <a:endParaRPr sz="1000">
              <a:solidFill>
                <a:schemeClr val="dk1"/>
              </a:solidFill>
              <a:highlight>
                <a:srgbClr val="FFFFFF"/>
              </a:highlight>
              <a:latin typeface="Comfortaa"/>
              <a:ea typeface="Comfortaa"/>
              <a:cs typeface="Comfortaa"/>
              <a:sym typeface="Comfortaa"/>
            </a:endParaRPr>
          </a:p>
          <a:p>
            <a:pPr indent="0" lvl="0" marL="0" rtl="0" algn="l">
              <a:lnSpc>
                <a:spcPct val="100000"/>
              </a:lnSpc>
              <a:spcBef>
                <a:spcPts val="1200"/>
              </a:spcBef>
              <a:spcAft>
                <a:spcPts val="0"/>
              </a:spcAft>
              <a:buClr>
                <a:schemeClr val="dk1"/>
              </a:buClr>
              <a:buSzPts val="1400"/>
              <a:buFont typeface="Arial"/>
              <a:buNone/>
            </a:pPr>
            <a:r>
              <a:t/>
            </a:r>
            <a:endParaRPr sz="1000">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sz="1000">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sz="1000">
              <a:latin typeface="Comfortaa"/>
              <a:ea typeface="Comfortaa"/>
              <a:cs typeface="Comfortaa"/>
              <a:sym typeface="Comforta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p:cSld name="TITLE_AND_BODY_1">
    <p:spTree>
      <p:nvGrpSpPr>
        <p:cNvPr id="9" name="Shape 9"/>
        <p:cNvGrpSpPr/>
        <p:nvPr/>
      </p:nvGrpSpPr>
      <p:grpSpPr>
        <a:xfrm>
          <a:off x="0" y="0"/>
          <a:ext cx="0" cy="0"/>
          <a:chOff x="0" y="0"/>
          <a:chExt cx="0" cy="0"/>
        </a:xfrm>
      </p:grpSpPr>
      <p:sp>
        <p:nvSpPr>
          <p:cNvPr id="10" name="Google Shape;10;p17"/>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1" name="Google Shape;5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52" name="Shape 52"/>
        <p:cNvGrpSpPr/>
        <p:nvPr/>
      </p:nvGrpSpPr>
      <p:grpSpPr>
        <a:xfrm>
          <a:off x="0" y="0"/>
          <a:ext cx="0" cy="0"/>
          <a:chOff x="0" y="0"/>
          <a:chExt cx="0" cy="0"/>
        </a:xfrm>
      </p:grpSpPr>
      <p:sp>
        <p:nvSpPr>
          <p:cNvPr id="53" name="Google Shape;53;g14d7b9d7360_0_15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sz="27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g14d7b9d7360_0_15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15000"/>
              </a:lnSpc>
              <a:spcBef>
                <a:spcPts val="800"/>
              </a:spcBef>
              <a:spcAft>
                <a:spcPts val="0"/>
              </a:spcAft>
              <a:buSzPts val="1100"/>
              <a:buChar char="●"/>
              <a:defRPr/>
            </a:lvl1pPr>
            <a:lvl2pPr indent="-298450" lvl="1" marL="914400" algn="l">
              <a:lnSpc>
                <a:spcPct val="115000"/>
              </a:lnSpc>
              <a:spcBef>
                <a:spcPts val="800"/>
              </a:spcBef>
              <a:spcAft>
                <a:spcPts val="0"/>
              </a:spcAft>
              <a:buSzPts val="1100"/>
              <a:buChar char="○"/>
              <a:defRPr/>
            </a:lvl2pPr>
            <a:lvl3pPr indent="-298450" lvl="2" marL="1371600" algn="l">
              <a:lnSpc>
                <a:spcPct val="115000"/>
              </a:lnSpc>
              <a:spcBef>
                <a:spcPts val="800"/>
              </a:spcBef>
              <a:spcAft>
                <a:spcPts val="0"/>
              </a:spcAft>
              <a:buSzPts val="1100"/>
              <a:buChar char="■"/>
              <a:defRPr/>
            </a:lvl3pPr>
            <a:lvl4pPr indent="-298450" lvl="3" marL="1828800" algn="l">
              <a:lnSpc>
                <a:spcPct val="115000"/>
              </a:lnSpc>
              <a:spcBef>
                <a:spcPts val="800"/>
              </a:spcBef>
              <a:spcAft>
                <a:spcPts val="0"/>
              </a:spcAft>
              <a:buSzPts val="1100"/>
              <a:buChar char="●"/>
              <a:defRPr/>
            </a:lvl4pPr>
            <a:lvl5pPr indent="-298450" lvl="4" marL="2286000" algn="l">
              <a:lnSpc>
                <a:spcPct val="115000"/>
              </a:lnSpc>
              <a:spcBef>
                <a:spcPts val="800"/>
              </a:spcBef>
              <a:spcAft>
                <a:spcPts val="0"/>
              </a:spcAft>
              <a:buSzPts val="1100"/>
              <a:buChar char="○"/>
              <a:defRPr/>
            </a:lvl5pPr>
            <a:lvl6pPr indent="-298450" lvl="5" marL="2743200" algn="l">
              <a:lnSpc>
                <a:spcPct val="115000"/>
              </a:lnSpc>
              <a:spcBef>
                <a:spcPts val="800"/>
              </a:spcBef>
              <a:spcAft>
                <a:spcPts val="0"/>
              </a:spcAft>
              <a:buSzPts val="1100"/>
              <a:buChar char="■"/>
              <a:defRPr/>
            </a:lvl6pPr>
            <a:lvl7pPr indent="-298450" lvl="6" marL="3200400" algn="l">
              <a:lnSpc>
                <a:spcPct val="115000"/>
              </a:lnSpc>
              <a:spcBef>
                <a:spcPts val="800"/>
              </a:spcBef>
              <a:spcAft>
                <a:spcPts val="0"/>
              </a:spcAft>
              <a:buSzPts val="1100"/>
              <a:buChar char="●"/>
              <a:defRPr/>
            </a:lvl7pPr>
            <a:lvl8pPr indent="-298450" lvl="7" marL="3657600" algn="l">
              <a:lnSpc>
                <a:spcPct val="115000"/>
              </a:lnSpc>
              <a:spcBef>
                <a:spcPts val="800"/>
              </a:spcBef>
              <a:spcAft>
                <a:spcPts val="0"/>
              </a:spcAft>
              <a:buSzPts val="1100"/>
              <a:buChar char="○"/>
              <a:defRPr/>
            </a:lvl8pPr>
            <a:lvl9pPr indent="-298450" lvl="8" marL="4114800" algn="l">
              <a:lnSpc>
                <a:spcPct val="115000"/>
              </a:lnSpc>
              <a:spcBef>
                <a:spcPts val="800"/>
              </a:spcBef>
              <a:spcAft>
                <a:spcPts val="0"/>
              </a:spcAft>
              <a:buSzPts val="1100"/>
              <a:buChar char="■"/>
              <a:defRPr/>
            </a:lvl9pPr>
          </a:lstStyle>
          <a:p/>
        </p:txBody>
      </p:sp>
      <p:sp>
        <p:nvSpPr>
          <p:cNvPr id="55" name="Google Shape;55;g14d7b9d7360_0_15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6" name="Google Shape;56;g14d7b9d7360_0_15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7" name="Google Shape;57;g14d7b9d7360_0_15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3" name="Google Shape;2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p:nvPr/>
        </p:nvSpPr>
        <p:spPr>
          <a:xfrm>
            <a:off x="1" y="0"/>
            <a:ext cx="9144000" cy="5143500"/>
          </a:xfrm>
          <a:prstGeom prst="rect">
            <a:avLst/>
          </a:prstGeom>
          <a:gradFill>
            <a:gsLst>
              <a:gs pos="0">
                <a:srgbClr val="11244C"/>
              </a:gs>
              <a:gs pos="56000">
                <a:srgbClr val="11244C"/>
              </a:gs>
              <a:gs pos="100000">
                <a:srgbClr val="0F1B31"/>
              </a:gs>
            </a:gsLst>
            <a:lin ang="270000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Lato"/>
              <a:ea typeface="Lato"/>
              <a:cs typeface="Lato"/>
              <a:sym typeface="Lato"/>
            </a:endParaRPr>
          </a:p>
        </p:txBody>
      </p:sp>
      <p:sp>
        <p:nvSpPr>
          <p:cNvPr id="63" name="Google Shape;63;p1"/>
          <p:cNvSpPr txBox="1"/>
          <p:nvPr/>
        </p:nvSpPr>
        <p:spPr>
          <a:xfrm>
            <a:off x="1049776" y="1924725"/>
            <a:ext cx="778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fr" sz="2400" u="none" cap="none" strike="noStrike">
                <a:solidFill>
                  <a:srgbClr val="BF9000"/>
                </a:solidFill>
                <a:latin typeface="Comfortaa"/>
                <a:ea typeface="Comfortaa"/>
                <a:cs typeface="Comfortaa"/>
                <a:sym typeface="Comfortaa"/>
              </a:rPr>
              <a:t>Dev Web</a:t>
            </a:r>
            <a:endParaRPr b="0" i="0" sz="3600" u="none" cap="none" strike="noStrike">
              <a:solidFill>
                <a:schemeClr val="lt1"/>
              </a:solidFill>
              <a:latin typeface="Comfortaa"/>
              <a:ea typeface="Comfortaa"/>
              <a:cs typeface="Comfortaa"/>
              <a:sym typeface="Comfortaa"/>
            </a:endParaRPr>
          </a:p>
        </p:txBody>
      </p:sp>
      <p:sp>
        <p:nvSpPr>
          <p:cNvPr id="64" name="Google Shape;64;p1"/>
          <p:cNvSpPr/>
          <p:nvPr/>
        </p:nvSpPr>
        <p:spPr>
          <a:xfrm>
            <a:off x="1049776" y="2646475"/>
            <a:ext cx="74844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fr" sz="2400" u="none" cap="none" strike="noStrike">
                <a:solidFill>
                  <a:srgbClr val="BF9000"/>
                </a:solidFill>
                <a:latin typeface="Comfortaa"/>
                <a:ea typeface="Comfortaa"/>
                <a:cs typeface="Comfortaa"/>
                <a:sym typeface="Comfortaa"/>
              </a:rPr>
              <a:t>Les fondamentaux : HTML &amp; CSS</a:t>
            </a:r>
            <a:endParaRPr b="0" i="1" sz="2400" u="none" cap="none" strike="noStrike">
              <a:solidFill>
                <a:schemeClr val="lt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rPr b="0" i="0" lang="fr" sz="2000" u="none" cap="none" strike="noStrike">
                <a:solidFill>
                  <a:schemeClr val="lt1"/>
                </a:solidFill>
                <a:latin typeface="Comfortaa"/>
                <a:ea typeface="Comfortaa"/>
                <a:cs typeface="Comfortaa"/>
                <a:sym typeface="Comfortaa"/>
              </a:rPr>
              <a:t>Flexbox</a:t>
            </a:r>
            <a:endParaRPr b="0" i="0" sz="2000" u="none" cap="none" strike="noStrike">
              <a:solidFill>
                <a:schemeClr val="lt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t/>
            </a:r>
            <a:endParaRPr b="0" i="1" sz="2000" u="none" cap="none" strike="noStrike">
              <a:solidFill>
                <a:schemeClr val="lt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rPr b="0" i="0" lang="fr" sz="2400" u="none" cap="none" strike="noStrike">
                <a:solidFill>
                  <a:srgbClr val="FFFFFF"/>
                </a:solidFill>
                <a:latin typeface="Comfortaa"/>
                <a:ea typeface="Comfortaa"/>
                <a:cs typeface="Comfortaa"/>
                <a:sym typeface="Comfortaa"/>
              </a:rPr>
              <a:t>Cours technique </a:t>
            </a:r>
            <a:endParaRPr b="0" i="0" sz="2400" u="none" cap="none" strike="noStrike">
              <a:solidFill>
                <a:srgbClr val="FFFFFF"/>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omfortaa"/>
              <a:ea typeface="Comfortaa"/>
              <a:cs typeface="Comfortaa"/>
              <a:sym typeface="Comfortaa"/>
            </a:endParaRPr>
          </a:p>
          <a:p>
            <a:pPr indent="0" lvl="0" marL="0" marR="0" rtl="0" algn="l">
              <a:lnSpc>
                <a:spcPct val="115000"/>
              </a:lnSpc>
              <a:spcBef>
                <a:spcPts val="0"/>
              </a:spcBef>
              <a:spcAft>
                <a:spcPts val="0"/>
              </a:spcAft>
              <a:buClr>
                <a:schemeClr val="dk1"/>
              </a:buClr>
              <a:buSzPts val="1100"/>
              <a:buFont typeface="Arial"/>
              <a:buNone/>
            </a:pPr>
            <a:r>
              <a:t/>
            </a:r>
            <a:endParaRPr b="0" i="0" sz="2400" u="none" cap="none" strike="noStrike">
              <a:solidFill>
                <a:srgbClr val="FFFFFF"/>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0" i="1" sz="900" u="none" cap="none" strike="noStrike">
              <a:solidFill>
                <a:srgbClr val="FFFFFF"/>
              </a:solidFill>
              <a:latin typeface="Comfortaa"/>
              <a:ea typeface="Comfortaa"/>
              <a:cs typeface="Comfortaa"/>
              <a:sym typeface="Comfortaa"/>
            </a:endParaRPr>
          </a:p>
        </p:txBody>
      </p:sp>
      <p:pic>
        <p:nvPicPr>
          <p:cNvPr id="65" name="Google Shape;65;p1"/>
          <p:cNvPicPr preferRelativeResize="0"/>
          <p:nvPr/>
        </p:nvPicPr>
        <p:blipFill rotWithShape="1">
          <a:blip r:embed="rId3">
            <a:alphaModFix/>
          </a:blip>
          <a:srcRect b="0" l="0" r="0" t="0"/>
          <a:stretch/>
        </p:blipFill>
        <p:spPr>
          <a:xfrm>
            <a:off x="2383413" y="299026"/>
            <a:ext cx="4377174" cy="1462375"/>
          </a:xfrm>
          <a:prstGeom prst="rect">
            <a:avLst/>
          </a:prstGeom>
          <a:noFill/>
          <a:ln>
            <a:noFill/>
          </a:ln>
          <a:effectLst>
            <a:outerShdw blurRad="57150" rotWithShape="0" algn="bl" dir="5400000" dist="19050">
              <a:srgbClr val="000000">
                <a:alpha val="47450"/>
              </a:srgbClr>
            </a:outerShdw>
          </a:effectLst>
        </p:spPr>
      </p:pic>
      <p:pic>
        <p:nvPicPr>
          <p:cNvPr id="66" name="Google Shape;66;p1"/>
          <p:cNvPicPr preferRelativeResize="0"/>
          <p:nvPr/>
        </p:nvPicPr>
        <p:blipFill rotWithShape="1">
          <a:blip r:embed="rId4">
            <a:alphaModFix/>
          </a:blip>
          <a:srcRect b="0" l="0" r="0" t="0"/>
          <a:stretch/>
        </p:blipFill>
        <p:spPr>
          <a:xfrm>
            <a:off x="8602854" y="4807660"/>
            <a:ext cx="236585" cy="2365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0" name="Shape 70"/>
        <p:cNvGrpSpPr/>
        <p:nvPr/>
      </p:nvGrpSpPr>
      <p:grpSpPr>
        <a:xfrm>
          <a:off x="0" y="0"/>
          <a:ext cx="0" cy="0"/>
          <a:chOff x="0" y="0"/>
          <a:chExt cx="0" cy="0"/>
        </a:xfrm>
      </p:grpSpPr>
      <p:sp>
        <p:nvSpPr>
          <p:cNvPr id="71" name="Google Shape;71;p6"/>
          <p:cNvSpPr txBox="1"/>
          <p:nvPr/>
        </p:nvSpPr>
        <p:spPr>
          <a:xfrm>
            <a:off x="-421650" y="642325"/>
            <a:ext cx="6146700" cy="287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fr" sz="1200" u="none" cap="none" strike="noStrike">
                <a:solidFill>
                  <a:srgbClr val="7F6000"/>
                </a:solidFill>
                <a:latin typeface="Comfortaa"/>
                <a:ea typeface="Comfortaa"/>
                <a:cs typeface="Comfortaa"/>
                <a:sym typeface="Comfortaa"/>
              </a:rPr>
              <a:t>Dans le détail</a:t>
            </a:r>
            <a:endParaRPr b="0" i="0" sz="1200" u="none" cap="none" strike="noStrike">
              <a:solidFill>
                <a:srgbClr val="7F6000"/>
              </a:solidFill>
              <a:latin typeface="Comfortaa"/>
              <a:ea typeface="Comfortaa"/>
              <a:cs typeface="Comfortaa"/>
              <a:sym typeface="Comfortaa"/>
            </a:endParaRPr>
          </a:p>
        </p:txBody>
      </p:sp>
      <p:sp>
        <p:nvSpPr>
          <p:cNvPr id="72" name="Google Shape;72;p6"/>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fr" sz="1900" u="none" cap="none" strike="noStrike">
                <a:solidFill>
                  <a:srgbClr val="C99818"/>
                </a:solidFill>
                <a:latin typeface="Comfortaa"/>
                <a:ea typeface="Comfortaa"/>
                <a:cs typeface="Comfortaa"/>
                <a:sym typeface="Comfortaa"/>
              </a:rPr>
              <a:t>Flexbox</a:t>
            </a:r>
            <a:endParaRPr b="1" i="0" sz="1900" u="none" cap="none" strike="noStrike">
              <a:solidFill>
                <a:srgbClr val="C99818"/>
              </a:solidFill>
              <a:latin typeface="Comfortaa"/>
              <a:ea typeface="Comfortaa"/>
              <a:cs typeface="Comfortaa"/>
              <a:sym typeface="Comfortaa"/>
            </a:endParaRPr>
          </a:p>
        </p:txBody>
      </p:sp>
      <p:sp>
        <p:nvSpPr>
          <p:cNvPr id="73" name="Google Shape;73;p6"/>
          <p:cNvSpPr/>
          <p:nvPr/>
        </p:nvSpPr>
        <p:spPr>
          <a:xfrm>
            <a:off x="5848775" y="444625"/>
            <a:ext cx="36900" cy="485100"/>
          </a:xfrm>
          <a:prstGeom prst="roundRect">
            <a:avLst>
              <a:gd fmla="val 16667" name="adj"/>
            </a:avLst>
          </a:prstGeom>
          <a:solidFill>
            <a:srgbClr val="073763"/>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 name="Google Shape;74;p6"/>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75" name="Google Shape;75;p6"/>
          <p:cNvGrpSpPr/>
          <p:nvPr/>
        </p:nvGrpSpPr>
        <p:grpSpPr>
          <a:xfrm>
            <a:off x="-50" y="4716950"/>
            <a:ext cx="9144000" cy="426600"/>
            <a:chOff x="-50" y="4716950"/>
            <a:chExt cx="9144000" cy="426600"/>
          </a:xfrm>
        </p:grpSpPr>
        <p:sp>
          <p:nvSpPr>
            <p:cNvPr id="76" name="Google Shape;76;p6"/>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77" name="Google Shape;77;p6"/>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78" name="Google Shape;78;p6"/>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79" name="Google Shape;79;p6"/>
          <p:cNvSpPr txBox="1"/>
          <p:nvPr/>
        </p:nvSpPr>
        <p:spPr>
          <a:xfrm>
            <a:off x="533025" y="1401900"/>
            <a:ext cx="72738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fr" sz="1400" u="none" cap="none" strike="noStrike">
                <a:solidFill>
                  <a:srgbClr val="000000"/>
                </a:solidFill>
                <a:latin typeface="Arial"/>
                <a:ea typeface="Arial"/>
                <a:cs typeface="Arial"/>
                <a:sym typeface="Arial"/>
              </a:rPr>
              <a:t>Le flexbox est un modèle de disposition très puissant qui va nous permettre de contrôler facilement et avec précision l’alignement, la direction, l’ordre et la taille de nos éléments (ou plus précisément de nos boîtes).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fr" sz="1400" u="none" cap="none" strike="noStrike">
                <a:solidFill>
                  <a:srgbClr val="000000"/>
                </a:solidFill>
                <a:latin typeface="Arial"/>
                <a:ea typeface="Arial"/>
                <a:cs typeface="Arial"/>
                <a:sym typeface="Arial"/>
              </a:rPr>
              <a:t>Nous allons pouvoir définir des conteneurs flexibles. Ces conteneurs sont dits « flexibles » car leurs enfants directs vont être des éléments flexibles qui vont pouvoir se réarranger (se redimensionner, se réaligner, etc.) automatiquement dans leur conteneur lorsque celui-ci change de dimension.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3" name="Shape 83"/>
        <p:cNvGrpSpPr/>
        <p:nvPr/>
      </p:nvGrpSpPr>
      <p:grpSpPr>
        <a:xfrm>
          <a:off x="0" y="0"/>
          <a:ext cx="0" cy="0"/>
          <a:chOff x="0" y="0"/>
          <a:chExt cx="0" cy="0"/>
        </a:xfrm>
      </p:grpSpPr>
      <p:sp>
        <p:nvSpPr>
          <p:cNvPr id="84" name="Google Shape;84;g1815a027067_0_2"/>
          <p:cNvSpPr txBox="1"/>
          <p:nvPr/>
        </p:nvSpPr>
        <p:spPr>
          <a:xfrm>
            <a:off x="-421650" y="642325"/>
            <a:ext cx="6146700" cy="287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fr" sz="1200" u="none" cap="none" strike="noStrike">
                <a:solidFill>
                  <a:srgbClr val="7F6000"/>
                </a:solidFill>
                <a:latin typeface="Comfortaa"/>
                <a:ea typeface="Comfortaa"/>
                <a:cs typeface="Comfortaa"/>
                <a:sym typeface="Comfortaa"/>
              </a:rPr>
              <a:t>Dans le détail</a:t>
            </a:r>
            <a:endParaRPr b="0" i="0" sz="1200" u="none" cap="none" strike="noStrike">
              <a:solidFill>
                <a:srgbClr val="7F6000"/>
              </a:solidFill>
              <a:latin typeface="Comfortaa"/>
              <a:ea typeface="Comfortaa"/>
              <a:cs typeface="Comfortaa"/>
              <a:sym typeface="Comfortaa"/>
            </a:endParaRPr>
          </a:p>
        </p:txBody>
      </p:sp>
      <p:sp>
        <p:nvSpPr>
          <p:cNvPr id="85" name="Google Shape;85;g1815a027067_0_2"/>
          <p:cNvSpPr txBox="1"/>
          <p:nvPr/>
        </p:nvSpPr>
        <p:spPr>
          <a:xfrm>
            <a:off x="178300"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fr" sz="1900" u="none" cap="none" strike="noStrike">
                <a:solidFill>
                  <a:srgbClr val="C99818"/>
                </a:solidFill>
                <a:latin typeface="Comfortaa"/>
                <a:ea typeface="Comfortaa"/>
                <a:cs typeface="Comfortaa"/>
                <a:sym typeface="Comfortaa"/>
              </a:rPr>
              <a:t>Flexbox</a:t>
            </a:r>
            <a:endParaRPr b="1" i="0" sz="1900" u="none" cap="none" strike="noStrike">
              <a:solidFill>
                <a:srgbClr val="C99818"/>
              </a:solidFill>
              <a:latin typeface="Comfortaa"/>
              <a:ea typeface="Comfortaa"/>
              <a:cs typeface="Comfortaa"/>
              <a:sym typeface="Comfortaa"/>
            </a:endParaRPr>
          </a:p>
        </p:txBody>
      </p:sp>
      <p:sp>
        <p:nvSpPr>
          <p:cNvPr id="86" name="Google Shape;86;g1815a027067_0_2"/>
          <p:cNvSpPr/>
          <p:nvPr/>
        </p:nvSpPr>
        <p:spPr>
          <a:xfrm>
            <a:off x="5848775" y="444625"/>
            <a:ext cx="36900" cy="485100"/>
          </a:xfrm>
          <a:prstGeom prst="roundRect">
            <a:avLst>
              <a:gd fmla="val 16667" name="adj"/>
            </a:avLst>
          </a:prstGeom>
          <a:solidFill>
            <a:srgbClr val="073763"/>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g1815a027067_0_2"/>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88" name="Google Shape;88;g1815a027067_0_2"/>
          <p:cNvGrpSpPr/>
          <p:nvPr/>
        </p:nvGrpSpPr>
        <p:grpSpPr>
          <a:xfrm>
            <a:off x="-50" y="4716950"/>
            <a:ext cx="9144000" cy="426600"/>
            <a:chOff x="-50" y="4716950"/>
            <a:chExt cx="9144000" cy="426600"/>
          </a:xfrm>
        </p:grpSpPr>
        <p:sp>
          <p:nvSpPr>
            <p:cNvPr id="89" name="Google Shape;89;g1815a027067_0_2"/>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90" name="Google Shape;90;g1815a027067_0_2"/>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91" name="Google Shape;91;g1815a027067_0_2"/>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92" name="Google Shape;92;g1815a027067_0_2"/>
          <p:cNvSpPr txBox="1"/>
          <p:nvPr/>
        </p:nvSpPr>
        <p:spPr>
          <a:xfrm>
            <a:off x="322300" y="1342175"/>
            <a:ext cx="7869900" cy="301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500"/>
              <a:buFont typeface="Arial"/>
              <a:buNone/>
            </a:pPr>
            <a:r>
              <a:rPr b="0" i="0" lang="fr" sz="1500" u="none" cap="none" strike="noStrike">
                <a:solidFill>
                  <a:schemeClr val="dk1"/>
                </a:solidFill>
                <a:latin typeface="Arial"/>
                <a:ea typeface="Arial"/>
                <a:cs typeface="Arial"/>
                <a:sym typeface="Arial"/>
              </a:rPr>
              <a:t>La fonction display définit le type d’affichage utilisé pour le rendu d’un élément.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rPr b="0" i="0" lang="fr" sz="1500" u="none" cap="none" strike="noStrike">
                <a:solidFill>
                  <a:schemeClr val="dk1"/>
                </a:solidFill>
                <a:latin typeface="Arial"/>
                <a:ea typeface="Arial"/>
                <a:cs typeface="Arial"/>
                <a:sym typeface="Arial"/>
              </a:rPr>
              <a:t>La flexbox va pouvoir nous aider à moduler les différents éléments dans un ordre précis.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266700" lvl="0" marL="285750" marR="0" rtl="0" algn="l">
              <a:lnSpc>
                <a:spcPct val="100000"/>
              </a:lnSpc>
              <a:spcBef>
                <a:spcPts val="0"/>
              </a:spcBef>
              <a:spcAft>
                <a:spcPts val="0"/>
              </a:spcAft>
              <a:buClr>
                <a:schemeClr val="dk1"/>
              </a:buClr>
              <a:buSzPts val="1500"/>
              <a:buFont typeface="Arial"/>
              <a:buChar char="⇒"/>
            </a:pPr>
            <a:r>
              <a:rPr b="0" i="0" lang="fr" sz="1500" u="sng" cap="none" strike="noStrike">
                <a:solidFill>
                  <a:schemeClr val="dk1"/>
                </a:solidFill>
                <a:latin typeface="Arial"/>
                <a:ea typeface="Arial"/>
                <a:cs typeface="Arial"/>
                <a:sym typeface="Arial"/>
              </a:rPr>
              <a:t>En utilisant le:</a:t>
            </a:r>
            <a:endParaRPr b="0" i="0" sz="1100" u="sng"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Trebuchet MS"/>
              <a:ea typeface="Trebuchet MS"/>
              <a:cs typeface="Trebuchet MS"/>
              <a:sym typeface="Trebuchet MS"/>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fr" sz="2000" u="none" cap="none" strike="noStrike">
                <a:solidFill>
                  <a:schemeClr val="dk1"/>
                </a:solidFill>
                <a:latin typeface="Arial"/>
                <a:ea typeface="Arial"/>
                <a:cs typeface="Arial"/>
                <a:sym typeface="Arial"/>
              </a:rPr>
              <a:t>.container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fr" sz="2000" u="none" cap="none" strike="noStrike">
                <a:solidFill>
                  <a:srgbClr val="3C78D8"/>
                </a:solidFill>
                <a:latin typeface="Arial"/>
                <a:ea typeface="Arial"/>
                <a:cs typeface="Arial"/>
                <a:sym typeface="Arial"/>
              </a:rPr>
              <a:t>	display : flex; </a:t>
            </a:r>
            <a:endParaRPr b="0" i="0" sz="1000" u="none" cap="none" strike="noStrike">
              <a:solidFill>
                <a:srgbClr val="3C78D8"/>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fr" sz="2000" u="none" cap="none" strike="noStrike">
                <a:solidFill>
                  <a:schemeClr val="dk1"/>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6" name="Shape 96"/>
        <p:cNvGrpSpPr/>
        <p:nvPr/>
      </p:nvGrpSpPr>
      <p:grpSpPr>
        <a:xfrm>
          <a:off x="0" y="0"/>
          <a:ext cx="0" cy="0"/>
          <a:chOff x="0" y="0"/>
          <a:chExt cx="0" cy="0"/>
        </a:xfrm>
      </p:grpSpPr>
      <p:sp>
        <p:nvSpPr>
          <p:cNvPr id="97" name="Google Shape;97;g18686028d75_0_3"/>
          <p:cNvSpPr txBox="1"/>
          <p:nvPr/>
        </p:nvSpPr>
        <p:spPr>
          <a:xfrm>
            <a:off x="-421650" y="642325"/>
            <a:ext cx="6146700" cy="287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fr" sz="1200" u="none" cap="none" strike="noStrike">
                <a:solidFill>
                  <a:srgbClr val="7F6000"/>
                </a:solidFill>
                <a:latin typeface="Comfortaa"/>
                <a:ea typeface="Comfortaa"/>
                <a:cs typeface="Comfortaa"/>
                <a:sym typeface="Comfortaa"/>
              </a:rPr>
              <a:t>Dans le détail</a:t>
            </a:r>
            <a:endParaRPr b="0" i="0" sz="1200" u="none" cap="none" strike="noStrike">
              <a:solidFill>
                <a:srgbClr val="7F6000"/>
              </a:solidFill>
              <a:latin typeface="Comfortaa"/>
              <a:ea typeface="Comfortaa"/>
              <a:cs typeface="Comfortaa"/>
              <a:sym typeface="Comfortaa"/>
            </a:endParaRPr>
          </a:p>
        </p:txBody>
      </p:sp>
      <p:sp>
        <p:nvSpPr>
          <p:cNvPr id="98" name="Google Shape;98;g18686028d75_0_3"/>
          <p:cNvSpPr txBox="1"/>
          <p:nvPr/>
        </p:nvSpPr>
        <p:spPr>
          <a:xfrm>
            <a:off x="178300"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fr" sz="1900" u="none" cap="none" strike="noStrike">
                <a:solidFill>
                  <a:srgbClr val="C99818"/>
                </a:solidFill>
                <a:latin typeface="Comfortaa"/>
                <a:ea typeface="Comfortaa"/>
                <a:cs typeface="Comfortaa"/>
                <a:sym typeface="Comfortaa"/>
              </a:rPr>
              <a:t>Flexbox</a:t>
            </a:r>
            <a:endParaRPr b="1" i="0" sz="1900" u="none" cap="none" strike="noStrike">
              <a:solidFill>
                <a:srgbClr val="C99818"/>
              </a:solidFill>
              <a:latin typeface="Comfortaa"/>
              <a:ea typeface="Comfortaa"/>
              <a:cs typeface="Comfortaa"/>
              <a:sym typeface="Comfortaa"/>
            </a:endParaRPr>
          </a:p>
        </p:txBody>
      </p:sp>
      <p:sp>
        <p:nvSpPr>
          <p:cNvPr id="99" name="Google Shape;99;g18686028d75_0_3"/>
          <p:cNvSpPr/>
          <p:nvPr/>
        </p:nvSpPr>
        <p:spPr>
          <a:xfrm>
            <a:off x="5848775" y="444625"/>
            <a:ext cx="36900" cy="485100"/>
          </a:xfrm>
          <a:prstGeom prst="roundRect">
            <a:avLst>
              <a:gd fmla="val 16667" name="adj"/>
            </a:avLst>
          </a:prstGeom>
          <a:solidFill>
            <a:srgbClr val="073763"/>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g18686028d75_0_3"/>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01" name="Google Shape;101;g18686028d75_0_3"/>
          <p:cNvGrpSpPr/>
          <p:nvPr/>
        </p:nvGrpSpPr>
        <p:grpSpPr>
          <a:xfrm>
            <a:off x="-50" y="4716950"/>
            <a:ext cx="9144000" cy="426600"/>
            <a:chOff x="-50" y="4716950"/>
            <a:chExt cx="9144000" cy="426600"/>
          </a:xfrm>
        </p:grpSpPr>
        <p:sp>
          <p:nvSpPr>
            <p:cNvPr id="102" name="Google Shape;102;g18686028d75_0_3"/>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03" name="Google Shape;103;g18686028d75_0_3"/>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04" name="Google Shape;104;g18686028d75_0_3"/>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05" name="Google Shape;105;g18686028d75_0_3"/>
          <p:cNvSpPr txBox="1"/>
          <p:nvPr/>
        </p:nvSpPr>
        <p:spPr>
          <a:xfrm>
            <a:off x="487850" y="1275950"/>
            <a:ext cx="75387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800"/>
              <a:buFont typeface="Arial"/>
              <a:buNone/>
            </a:pPr>
            <a:r>
              <a:rPr b="0" i="0" lang="fr" sz="1800" u="none" cap="none" strike="noStrike">
                <a:solidFill>
                  <a:schemeClr val="dk1"/>
                </a:solidFill>
                <a:latin typeface="Trebuchet MS"/>
                <a:ea typeface="Trebuchet MS"/>
                <a:cs typeface="Trebuchet MS"/>
                <a:sym typeface="Trebuchet MS"/>
              </a:rPr>
              <a:t>Une fois le flex « appelé » il faut déterminer</a:t>
            </a:r>
            <a:r>
              <a:rPr b="0" i="0" lang="fr" sz="1800" u="sng" cap="none" strike="noStrike">
                <a:solidFill>
                  <a:schemeClr val="dk1"/>
                </a:solidFill>
                <a:latin typeface="Trebuchet MS"/>
                <a:ea typeface="Trebuchet MS"/>
                <a:cs typeface="Trebuchet MS"/>
                <a:sym typeface="Trebuchet MS"/>
              </a:rPr>
              <a:t> l’axe de direction de vos blocs (en ligne ou en colonne) </a:t>
            </a:r>
            <a:endParaRPr b="0"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fr" sz="1800" u="none" cap="none" strike="noStrike">
                <a:solidFill>
                  <a:schemeClr val="dk1"/>
                </a:solidFill>
                <a:latin typeface="Trebuchet MS"/>
                <a:ea typeface="Trebuchet MS"/>
                <a:cs typeface="Trebuchet MS"/>
                <a:sym typeface="Trebuchet MS"/>
              </a:rPr>
              <a:t>On le précise avec le flex direction et les valeurs suivantes: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400"/>
              <a:buFont typeface="Arial"/>
              <a:buNone/>
            </a:pPr>
            <a:r>
              <a:rPr b="1" i="0" lang="fr" sz="2400" u="none" cap="none" strike="noStrike">
                <a:solidFill>
                  <a:schemeClr val="dk1"/>
                </a:solidFill>
                <a:latin typeface="Trebuchet MS"/>
                <a:ea typeface="Trebuchet MS"/>
                <a:cs typeface="Trebuchet MS"/>
                <a:sym typeface="Trebuchet MS"/>
              </a:rPr>
              <a:t>.container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fr" sz="2400" u="none" cap="none" strike="noStrike">
                <a:solidFill>
                  <a:schemeClr val="dk1"/>
                </a:solidFill>
                <a:latin typeface="Trebuchet MS"/>
                <a:ea typeface="Trebuchet MS"/>
                <a:cs typeface="Trebuchet MS"/>
                <a:sym typeface="Trebuchet MS"/>
              </a:rPr>
              <a:t>		display: flex;</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fr" sz="2400" u="none" cap="none" strike="noStrike">
                <a:solidFill>
                  <a:schemeClr val="dk1"/>
                </a:solidFill>
                <a:latin typeface="Trebuchet MS"/>
                <a:ea typeface="Trebuchet MS"/>
                <a:cs typeface="Trebuchet MS"/>
                <a:sym typeface="Trebuchet MS"/>
              </a:rPr>
              <a:t>	</a:t>
            </a:r>
            <a:r>
              <a:rPr b="1" i="0" lang="fr" sz="2400" u="none" cap="none" strike="noStrike">
                <a:solidFill>
                  <a:srgbClr val="3C78D8"/>
                </a:solidFill>
                <a:latin typeface="Trebuchet MS"/>
                <a:ea typeface="Trebuchet MS"/>
                <a:cs typeface="Trebuchet MS"/>
                <a:sym typeface="Trebuchet MS"/>
              </a:rPr>
              <a:t>	flex-direction: …;</a:t>
            </a:r>
            <a:endParaRPr b="0" i="0" sz="1400" u="none" cap="none" strike="noStrike">
              <a:solidFill>
                <a:srgbClr val="3C78D8"/>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fr" sz="2400" u="none" cap="none" strike="noStrike">
                <a:solidFill>
                  <a:schemeClr val="dk1"/>
                </a:solidFill>
                <a:latin typeface="Trebuchet MS"/>
                <a:ea typeface="Trebuchet MS"/>
                <a:cs typeface="Trebuchet MS"/>
                <a:sym typeface="Trebuchet MS"/>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18686028d75_0_3"/>
          <p:cNvSpPr txBox="1"/>
          <p:nvPr/>
        </p:nvSpPr>
        <p:spPr>
          <a:xfrm>
            <a:off x="5554100" y="2427049"/>
            <a:ext cx="2625300" cy="10620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fr" sz="1500" u="sng" cap="none" strike="noStrike">
                <a:solidFill>
                  <a:srgbClr val="000000"/>
                </a:solidFill>
                <a:latin typeface="Trebuchet MS"/>
                <a:ea typeface="Trebuchet MS"/>
                <a:cs typeface="Trebuchet MS"/>
                <a:sym typeface="Trebuchet MS"/>
              </a:rPr>
              <a:t>En ligne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rebuchet MS"/>
              <a:ea typeface="Trebuchet MS"/>
              <a:cs typeface="Trebuchet MS"/>
              <a:sym typeface="Trebuchet MS"/>
            </a:endParaRPr>
          </a:p>
          <a:p>
            <a:pPr indent="-266700" lvl="0" marL="285750" marR="0" rtl="0" algn="l">
              <a:lnSpc>
                <a:spcPct val="100000"/>
              </a:lnSpc>
              <a:spcBef>
                <a:spcPts val="0"/>
              </a:spcBef>
              <a:spcAft>
                <a:spcPts val="0"/>
              </a:spcAft>
              <a:buClr>
                <a:srgbClr val="000000"/>
              </a:buClr>
              <a:buSzPts val="1500"/>
              <a:buFont typeface="Trebuchet MS"/>
              <a:buChar char="-"/>
            </a:pPr>
            <a:r>
              <a:rPr b="0" i="0" lang="fr" sz="1500" u="none" cap="none" strike="noStrike">
                <a:solidFill>
                  <a:srgbClr val="000000"/>
                </a:solidFill>
                <a:latin typeface="Trebuchet MS"/>
                <a:ea typeface="Trebuchet MS"/>
                <a:cs typeface="Trebuchet MS"/>
                <a:sym typeface="Trebuchet MS"/>
              </a:rPr>
              <a:t>Row</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Trebuchet MS"/>
              <a:buChar char="-"/>
            </a:pPr>
            <a:r>
              <a:rPr b="0" i="0" lang="fr" sz="1500" u="none" cap="none" strike="noStrike">
                <a:solidFill>
                  <a:srgbClr val="000000"/>
                </a:solidFill>
                <a:latin typeface="Trebuchet MS"/>
                <a:ea typeface="Trebuchet MS"/>
                <a:cs typeface="Trebuchet MS"/>
                <a:sym typeface="Trebuchet MS"/>
              </a:rPr>
              <a:t>Row-reverse</a:t>
            </a:r>
            <a:r>
              <a:rPr b="0" i="0" lang="fr" sz="1800" u="none" cap="none" strike="noStrike">
                <a:solidFill>
                  <a:srgbClr val="000000"/>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107" name="Google Shape;107;g18686028d75_0_3"/>
          <p:cNvSpPr txBox="1"/>
          <p:nvPr/>
        </p:nvSpPr>
        <p:spPr>
          <a:xfrm>
            <a:off x="5554100" y="3595100"/>
            <a:ext cx="2625300" cy="10158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fr" sz="1500" u="sng" cap="none" strike="noStrike">
                <a:solidFill>
                  <a:srgbClr val="000000"/>
                </a:solidFill>
                <a:latin typeface="Trebuchet MS"/>
                <a:ea typeface="Trebuchet MS"/>
                <a:cs typeface="Trebuchet MS"/>
                <a:sym typeface="Trebuchet MS"/>
              </a:rPr>
              <a:t>En colonne: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500"/>
              <a:buFont typeface="Arial"/>
              <a:buNone/>
            </a:pPr>
            <a:r>
              <a:rPr b="0" i="0" lang="fr" sz="1500" u="none" cap="none" strike="noStrike">
                <a:solidFill>
                  <a:srgbClr val="000000"/>
                </a:solidFill>
                <a:latin typeface="Trebuchet MS"/>
                <a:ea typeface="Trebuchet MS"/>
                <a:cs typeface="Trebuchet MS"/>
                <a:sym typeface="Trebuchet MS"/>
              </a:rPr>
              <a:t>Column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fr" sz="1500" u="none" cap="none" strike="noStrike">
                <a:solidFill>
                  <a:srgbClr val="000000"/>
                </a:solidFill>
                <a:latin typeface="Trebuchet MS"/>
                <a:ea typeface="Trebuchet MS"/>
                <a:cs typeface="Trebuchet MS"/>
                <a:sym typeface="Trebuchet MS"/>
              </a:rPr>
              <a:t>Column-reverse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sp>
        <p:nvSpPr>
          <p:cNvPr id="112" name="Google Shape;112;g18686028d75_0_15"/>
          <p:cNvSpPr txBox="1"/>
          <p:nvPr/>
        </p:nvSpPr>
        <p:spPr>
          <a:xfrm>
            <a:off x="-421650" y="642325"/>
            <a:ext cx="6146700" cy="287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fr" sz="1200" u="none" cap="none" strike="noStrike">
                <a:solidFill>
                  <a:srgbClr val="7F6000"/>
                </a:solidFill>
                <a:latin typeface="Comfortaa"/>
                <a:ea typeface="Comfortaa"/>
                <a:cs typeface="Comfortaa"/>
                <a:sym typeface="Comfortaa"/>
              </a:rPr>
              <a:t>Dans le détail</a:t>
            </a:r>
            <a:endParaRPr b="0" i="0" sz="1200" u="none" cap="none" strike="noStrike">
              <a:solidFill>
                <a:srgbClr val="7F6000"/>
              </a:solidFill>
              <a:latin typeface="Comfortaa"/>
              <a:ea typeface="Comfortaa"/>
              <a:cs typeface="Comfortaa"/>
              <a:sym typeface="Comfortaa"/>
            </a:endParaRPr>
          </a:p>
        </p:txBody>
      </p:sp>
      <p:sp>
        <p:nvSpPr>
          <p:cNvPr id="113" name="Google Shape;113;g18686028d75_0_15"/>
          <p:cNvSpPr txBox="1"/>
          <p:nvPr/>
        </p:nvSpPr>
        <p:spPr>
          <a:xfrm>
            <a:off x="178300"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fr" sz="1900" u="none" cap="none" strike="noStrike">
                <a:solidFill>
                  <a:srgbClr val="C99818"/>
                </a:solidFill>
                <a:latin typeface="Comfortaa"/>
                <a:ea typeface="Comfortaa"/>
                <a:cs typeface="Comfortaa"/>
                <a:sym typeface="Comfortaa"/>
              </a:rPr>
              <a:t>Flexbox</a:t>
            </a:r>
            <a:endParaRPr b="1" i="0" sz="1900" u="none" cap="none" strike="noStrike">
              <a:solidFill>
                <a:srgbClr val="C99818"/>
              </a:solidFill>
              <a:latin typeface="Comfortaa"/>
              <a:ea typeface="Comfortaa"/>
              <a:cs typeface="Comfortaa"/>
              <a:sym typeface="Comfortaa"/>
            </a:endParaRPr>
          </a:p>
        </p:txBody>
      </p:sp>
      <p:sp>
        <p:nvSpPr>
          <p:cNvPr id="114" name="Google Shape;114;g18686028d75_0_15"/>
          <p:cNvSpPr/>
          <p:nvPr/>
        </p:nvSpPr>
        <p:spPr>
          <a:xfrm>
            <a:off x="5848775" y="444625"/>
            <a:ext cx="36900" cy="485100"/>
          </a:xfrm>
          <a:prstGeom prst="roundRect">
            <a:avLst>
              <a:gd fmla="val 16667" name="adj"/>
            </a:avLst>
          </a:prstGeom>
          <a:solidFill>
            <a:srgbClr val="073763"/>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g18686028d75_0_15"/>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16" name="Google Shape;116;g18686028d75_0_15"/>
          <p:cNvGrpSpPr/>
          <p:nvPr/>
        </p:nvGrpSpPr>
        <p:grpSpPr>
          <a:xfrm>
            <a:off x="-50" y="4716950"/>
            <a:ext cx="9144000" cy="426600"/>
            <a:chOff x="-50" y="4716950"/>
            <a:chExt cx="9144000" cy="426600"/>
          </a:xfrm>
        </p:grpSpPr>
        <p:sp>
          <p:nvSpPr>
            <p:cNvPr id="117" name="Google Shape;117;g18686028d75_0_15"/>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18" name="Google Shape;118;g18686028d75_0_15"/>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19" name="Google Shape;119;g18686028d75_0_15"/>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20" name="Google Shape;120;g18686028d75_0_15"/>
          <p:cNvSpPr txBox="1"/>
          <p:nvPr/>
        </p:nvSpPr>
        <p:spPr>
          <a:xfrm>
            <a:off x="86375" y="929725"/>
            <a:ext cx="8083500" cy="26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fr" sz="1500" u="none" cap="none" strike="noStrike">
                <a:solidFill>
                  <a:srgbClr val="000000"/>
                </a:solidFill>
                <a:latin typeface="Arial"/>
                <a:ea typeface="Arial"/>
                <a:cs typeface="Arial"/>
                <a:sym typeface="Arial"/>
              </a:rPr>
              <a:t>Ensuite il faudra déterminer la disposition des éléments du container avec </a:t>
            </a:r>
            <a:r>
              <a:rPr b="1" i="0" lang="fr" sz="1500" u="none" cap="none" strike="noStrike">
                <a:solidFill>
                  <a:srgbClr val="000000"/>
                </a:solidFill>
                <a:latin typeface="Arial"/>
                <a:ea typeface="Arial"/>
                <a:cs typeface="Arial"/>
                <a:sym typeface="Arial"/>
              </a:rPr>
              <a:t> </a:t>
            </a:r>
            <a:r>
              <a:rPr b="1" i="0" lang="fr" sz="1500" u="sng" cap="none" strike="noStrike">
                <a:solidFill>
                  <a:srgbClr val="000000"/>
                </a:solidFill>
                <a:latin typeface="Arial"/>
                <a:ea typeface="Arial"/>
                <a:cs typeface="Arial"/>
                <a:sym typeface="Arial"/>
              </a:rPr>
              <a:t>”justify-content ” pour la disposition horizontale ou « align-items » pour la disposition verticale</a:t>
            </a:r>
            <a:r>
              <a:rPr b="0" i="0" lang="fr" sz="1500" u="sng" cap="none" strike="noStrike">
                <a:solidFill>
                  <a:srgbClr val="000000"/>
                </a:solidFill>
                <a:latin typeface="Arial"/>
                <a:ea typeface="Arial"/>
                <a:cs typeface="Arial"/>
                <a:sym typeface="Arial"/>
              </a:rPr>
              <a:t>:</a:t>
            </a:r>
            <a:r>
              <a:rPr b="0" i="0" lang="fr" sz="1800" u="sng" cap="none" strike="noStrike">
                <a:solidFill>
                  <a:srgbClr val="000000"/>
                </a:solidFill>
                <a:latin typeface="Trebuchet MS"/>
                <a:ea typeface="Trebuchet MS"/>
                <a:cs typeface="Trebuchet MS"/>
                <a:sym typeface="Trebuchet MS"/>
              </a:rPr>
              <a:t> </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rPr b="1" i="0" lang="fr" sz="1900" u="none" cap="none" strike="noStrike">
                <a:solidFill>
                  <a:srgbClr val="000000"/>
                </a:solidFill>
                <a:latin typeface="Trebuchet MS"/>
                <a:ea typeface="Trebuchet MS"/>
                <a:cs typeface="Trebuchet MS"/>
                <a:sym typeface="Trebuchet MS"/>
              </a:rPr>
              <a:t>.container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fr" sz="1900" u="none" cap="none" strike="noStrike">
                <a:solidFill>
                  <a:srgbClr val="000000"/>
                </a:solidFill>
                <a:latin typeface="Trebuchet MS"/>
                <a:ea typeface="Trebuchet MS"/>
                <a:cs typeface="Trebuchet MS"/>
                <a:sym typeface="Trebuchet MS"/>
              </a:rPr>
              <a:t>	display: flex;</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fr" sz="1900" u="none" cap="none" strike="noStrike">
                <a:solidFill>
                  <a:srgbClr val="000000"/>
                </a:solidFill>
                <a:latin typeface="Trebuchet MS"/>
                <a:ea typeface="Trebuchet MS"/>
                <a:cs typeface="Trebuchet MS"/>
                <a:sym typeface="Trebuchet MS"/>
              </a:rPr>
              <a:t>	flex-direction: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fr" sz="1900" u="none" cap="none" strike="noStrike">
                <a:solidFill>
                  <a:srgbClr val="000000"/>
                </a:solidFill>
                <a:latin typeface="Trebuchet MS"/>
                <a:ea typeface="Trebuchet MS"/>
                <a:cs typeface="Trebuchet MS"/>
                <a:sym typeface="Trebuchet MS"/>
              </a:rPr>
              <a:t>	</a:t>
            </a:r>
            <a:r>
              <a:rPr b="1" i="0" lang="fr" sz="1900" u="none" cap="none" strike="noStrike">
                <a:solidFill>
                  <a:srgbClr val="3C78D8"/>
                </a:solidFill>
                <a:latin typeface="Trebuchet MS"/>
                <a:ea typeface="Trebuchet MS"/>
                <a:cs typeface="Trebuchet MS"/>
                <a:sym typeface="Trebuchet MS"/>
              </a:rPr>
              <a:t>justify-content : ….;</a:t>
            </a:r>
            <a:endParaRPr b="0" i="0" sz="1900" u="none" cap="none" strike="noStrike">
              <a:solidFill>
                <a:srgbClr val="3C78D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fr" sz="1900" u="none" cap="none" strike="noStrike">
                <a:solidFill>
                  <a:srgbClr val="000000"/>
                </a:solidFill>
                <a:latin typeface="Trebuchet MS"/>
                <a:ea typeface="Trebuchet MS"/>
                <a:cs typeface="Trebuchet MS"/>
                <a:sym typeface="Trebuchet MS"/>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sp>
        <p:nvSpPr>
          <p:cNvPr id="121" name="Google Shape;121;g18686028d75_0_15"/>
          <p:cNvSpPr txBox="1"/>
          <p:nvPr/>
        </p:nvSpPr>
        <p:spPr>
          <a:xfrm>
            <a:off x="4454817" y="1437621"/>
            <a:ext cx="4292700" cy="210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rPr b="1" i="0" lang="fr" sz="1900" u="none" cap="none" strike="noStrike">
                <a:solidFill>
                  <a:srgbClr val="000000"/>
                </a:solidFill>
                <a:latin typeface="Trebuchet MS"/>
                <a:ea typeface="Trebuchet MS"/>
                <a:cs typeface="Trebuchet MS"/>
                <a:sym typeface="Trebuchet MS"/>
              </a:rPr>
              <a:t>.container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fr" sz="1900" u="none" cap="none" strike="noStrike">
                <a:solidFill>
                  <a:srgbClr val="000000"/>
                </a:solidFill>
                <a:latin typeface="Trebuchet MS"/>
                <a:ea typeface="Trebuchet MS"/>
                <a:cs typeface="Trebuchet MS"/>
                <a:sym typeface="Trebuchet MS"/>
              </a:rPr>
              <a:t>	display: flex;</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fr" sz="1900" u="none" cap="none" strike="noStrike">
                <a:solidFill>
                  <a:srgbClr val="000000"/>
                </a:solidFill>
                <a:latin typeface="Trebuchet MS"/>
                <a:ea typeface="Trebuchet MS"/>
                <a:cs typeface="Trebuchet MS"/>
                <a:sym typeface="Trebuchet MS"/>
              </a:rPr>
              <a:t>	flex-direction: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fr" sz="1900" u="none" cap="none" strike="noStrike">
                <a:solidFill>
                  <a:srgbClr val="000000"/>
                </a:solidFill>
                <a:latin typeface="Trebuchet MS"/>
                <a:ea typeface="Trebuchet MS"/>
                <a:cs typeface="Trebuchet MS"/>
                <a:sym typeface="Trebuchet MS"/>
              </a:rPr>
              <a:t>	</a:t>
            </a:r>
            <a:r>
              <a:rPr b="1" i="0" lang="fr" sz="1900" u="none" cap="none" strike="noStrike">
                <a:solidFill>
                  <a:srgbClr val="3C78D8"/>
                </a:solidFill>
                <a:latin typeface="Trebuchet MS"/>
                <a:ea typeface="Trebuchet MS"/>
                <a:cs typeface="Trebuchet MS"/>
                <a:sym typeface="Trebuchet MS"/>
              </a:rPr>
              <a:t>align-items: ….;</a:t>
            </a:r>
            <a:endParaRPr b="0" i="0" sz="1900" u="none" cap="none" strike="noStrike">
              <a:solidFill>
                <a:srgbClr val="3C78D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fr" sz="1900" u="none" cap="none" strike="noStrike">
                <a:solidFill>
                  <a:srgbClr val="000000"/>
                </a:solidFill>
                <a:latin typeface="Trebuchet MS"/>
                <a:ea typeface="Trebuchet MS"/>
                <a:cs typeface="Trebuchet MS"/>
                <a:sym typeface="Trebuchet MS"/>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sp>
        <p:nvSpPr>
          <p:cNvPr id="122" name="Google Shape;122;g18686028d75_0_15"/>
          <p:cNvSpPr txBox="1"/>
          <p:nvPr/>
        </p:nvSpPr>
        <p:spPr>
          <a:xfrm>
            <a:off x="2280680" y="2993725"/>
            <a:ext cx="1893600" cy="187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 sz="1400" u="sng" cap="none" strike="noStrike">
                <a:solidFill>
                  <a:srgbClr val="666666"/>
                </a:solidFill>
                <a:latin typeface="Trebuchet MS"/>
                <a:ea typeface="Trebuchet MS"/>
                <a:cs typeface="Trebuchet MS"/>
                <a:sym typeface="Trebuchet MS"/>
              </a:rPr>
              <a:t>Axe horizontal: </a:t>
            </a:r>
            <a:endParaRPr b="0" i="0" sz="1400" u="none" cap="none" strike="noStrike">
              <a:solidFill>
                <a:srgbClr val="666666"/>
              </a:solidFill>
              <a:latin typeface="Arial"/>
              <a:ea typeface="Arial"/>
              <a:cs typeface="Arial"/>
              <a:sym typeface="Arial"/>
            </a:endParaRPr>
          </a:p>
          <a:p>
            <a:pPr indent="-260350" lvl="0" marL="285750" marR="0" rtl="0" algn="l">
              <a:lnSpc>
                <a:spcPct val="100000"/>
              </a:lnSpc>
              <a:spcBef>
                <a:spcPts val="0"/>
              </a:spcBef>
              <a:spcAft>
                <a:spcPts val="0"/>
              </a:spcAft>
              <a:buClr>
                <a:srgbClr val="666666"/>
              </a:buClr>
              <a:buSzPts val="1400"/>
              <a:buFont typeface="Trebuchet MS"/>
              <a:buChar char="-"/>
            </a:pPr>
            <a:r>
              <a:rPr b="0" i="0" lang="fr" sz="1400" u="none" cap="none" strike="noStrike">
                <a:solidFill>
                  <a:srgbClr val="666666"/>
                </a:solidFill>
                <a:latin typeface="Trebuchet MS"/>
                <a:ea typeface="Trebuchet MS"/>
                <a:cs typeface="Trebuchet MS"/>
                <a:sym typeface="Trebuchet MS"/>
              </a:rPr>
              <a:t>flex-start</a:t>
            </a:r>
            <a:endParaRPr b="0" i="0" sz="1400" u="none" cap="none" strike="noStrike">
              <a:solidFill>
                <a:srgbClr val="666666"/>
              </a:solidFill>
              <a:latin typeface="Arial"/>
              <a:ea typeface="Arial"/>
              <a:cs typeface="Arial"/>
              <a:sym typeface="Arial"/>
            </a:endParaRPr>
          </a:p>
          <a:p>
            <a:pPr indent="-260350" lvl="0" marL="285750" marR="0" rtl="0" algn="l">
              <a:lnSpc>
                <a:spcPct val="100000"/>
              </a:lnSpc>
              <a:spcBef>
                <a:spcPts val="0"/>
              </a:spcBef>
              <a:spcAft>
                <a:spcPts val="0"/>
              </a:spcAft>
              <a:buClr>
                <a:srgbClr val="666666"/>
              </a:buClr>
              <a:buSzPts val="1400"/>
              <a:buFont typeface="Trebuchet MS"/>
              <a:buChar char="-"/>
            </a:pPr>
            <a:r>
              <a:rPr b="0" i="0" lang="fr" sz="1400" u="none" cap="none" strike="noStrike">
                <a:solidFill>
                  <a:srgbClr val="666666"/>
                </a:solidFill>
                <a:latin typeface="Trebuchet MS"/>
                <a:ea typeface="Trebuchet MS"/>
                <a:cs typeface="Trebuchet MS"/>
                <a:sym typeface="Trebuchet MS"/>
              </a:rPr>
              <a:t>flex-end</a:t>
            </a:r>
            <a:endParaRPr b="0" i="0" sz="1400" u="none" cap="none" strike="noStrike">
              <a:solidFill>
                <a:srgbClr val="666666"/>
              </a:solidFill>
              <a:latin typeface="Arial"/>
              <a:ea typeface="Arial"/>
              <a:cs typeface="Arial"/>
              <a:sym typeface="Arial"/>
            </a:endParaRPr>
          </a:p>
          <a:p>
            <a:pPr indent="-260350" lvl="0" marL="285750" marR="0" rtl="0" algn="l">
              <a:lnSpc>
                <a:spcPct val="100000"/>
              </a:lnSpc>
              <a:spcBef>
                <a:spcPts val="0"/>
              </a:spcBef>
              <a:spcAft>
                <a:spcPts val="0"/>
              </a:spcAft>
              <a:buClr>
                <a:srgbClr val="666666"/>
              </a:buClr>
              <a:buSzPts val="1400"/>
              <a:buFont typeface="Trebuchet MS"/>
              <a:buChar char="-"/>
            </a:pPr>
            <a:r>
              <a:rPr b="0" i="0" lang="fr" sz="1400" u="none" cap="none" strike="noStrike">
                <a:solidFill>
                  <a:srgbClr val="666666"/>
                </a:solidFill>
                <a:latin typeface="Trebuchet MS"/>
                <a:ea typeface="Trebuchet MS"/>
                <a:cs typeface="Trebuchet MS"/>
                <a:sym typeface="Trebuchet MS"/>
              </a:rPr>
              <a:t>center</a:t>
            </a:r>
            <a:endParaRPr b="0" i="0" sz="1400" u="none" cap="none" strike="noStrike">
              <a:solidFill>
                <a:srgbClr val="666666"/>
              </a:solidFill>
              <a:latin typeface="Arial"/>
              <a:ea typeface="Arial"/>
              <a:cs typeface="Arial"/>
              <a:sym typeface="Arial"/>
            </a:endParaRPr>
          </a:p>
          <a:p>
            <a:pPr indent="-260350" lvl="0" marL="285750" marR="0" rtl="0" algn="l">
              <a:lnSpc>
                <a:spcPct val="100000"/>
              </a:lnSpc>
              <a:spcBef>
                <a:spcPts val="0"/>
              </a:spcBef>
              <a:spcAft>
                <a:spcPts val="0"/>
              </a:spcAft>
              <a:buClr>
                <a:srgbClr val="666666"/>
              </a:buClr>
              <a:buSzPts val="1400"/>
              <a:buFont typeface="Trebuchet MS"/>
              <a:buChar char="-"/>
            </a:pPr>
            <a:r>
              <a:rPr b="0" i="0" lang="fr" sz="1400" u="none" cap="none" strike="noStrike">
                <a:solidFill>
                  <a:srgbClr val="666666"/>
                </a:solidFill>
                <a:latin typeface="Trebuchet MS"/>
                <a:ea typeface="Trebuchet MS"/>
                <a:cs typeface="Trebuchet MS"/>
                <a:sym typeface="Trebuchet MS"/>
              </a:rPr>
              <a:t>Space-around</a:t>
            </a:r>
            <a:endParaRPr b="0" i="0" sz="1400" u="none" cap="none" strike="noStrike">
              <a:solidFill>
                <a:srgbClr val="666666"/>
              </a:solidFill>
              <a:latin typeface="Arial"/>
              <a:ea typeface="Arial"/>
              <a:cs typeface="Arial"/>
              <a:sym typeface="Arial"/>
            </a:endParaRPr>
          </a:p>
          <a:p>
            <a:pPr indent="-260350" lvl="0" marL="285750" marR="0" rtl="0" algn="l">
              <a:lnSpc>
                <a:spcPct val="100000"/>
              </a:lnSpc>
              <a:spcBef>
                <a:spcPts val="0"/>
              </a:spcBef>
              <a:spcAft>
                <a:spcPts val="0"/>
              </a:spcAft>
              <a:buClr>
                <a:srgbClr val="666666"/>
              </a:buClr>
              <a:buSzPts val="1400"/>
              <a:buFont typeface="Trebuchet MS"/>
              <a:buChar char="-"/>
            </a:pPr>
            <a:r>
              <a:rPr b="0" i="0" lang="fr" sz="1400" u="none" cap="none" strike="noStrike">
                <a:solidFill>
                  <a:srgbClr val="666666"/>
                </a:solidFill>
                <a:latin typeface="Trebuchet MS"/>
                <a:ea typeface="Trebuchet MS"/>
                <a:cs typeface="Trebuchet MS"/>
                <a:sym typeface="Trebuchet MS"/>
              </a:rPr>
              <a:t>Space-between</a:t>
            </a:r>
            <a:endParaRPr b="0" i="0" sz="1400" u="none" cap="none" strike="noStrike">
              <a:solidFill>
                <a:srgbClr val="666666"/>
              </a:solidFill>
              <a:latin typeface="Arial"/>
              <a:ea typeface="Arial"/>
              <a:cs typeface="Arial"/>
              <a:sym typeface="Arial"/>
            </a:endParaRPr>
          </a:p>
          <a:p>
            <a:pPr indent="-260350" lvl="0" marL="285750" marR="0" rtl="0" algn="l">
              <a:lnSpc>
                <a:spcPct val="100000"/>
              </a:lnSpc>
              <a:spcBef>
                <a:spcPts val="0"/>
              </a:spcBef>
              <a:spcAft>
                <a:spcPts val="0"/>
              </a:spcAft>
              <a:buClr>
                <a:srgbClr val="666666"/>
              </a:buClr>
              <a:buSzPts val="1400"/>
              <a:buFont typeface="Trebuchet MS"/>
              <a:buChar char="-"/>
            </a:pPr>
            <a:r>
              <a:rPr b="0" i="0" lang="fr" sz="1400" u="none" cap="none" strike="noStrike">
                <a:solidFill>
                  <a:srgbClr val="666666"/>
                </a:solidFill>
                <a:latin typeface="Trebuchet MS"/>
                <a:ea typeface="Trebuchet MS"/>
                <a:cs typeface="Trebuchet MS"/>
                <a:sym typeface="Trebuchet MS"/>
              </a:rPr>
              <a:t>Space-evenly</a:t>
            </a:r>
            <a:endParaRPr b="0" i="0" sz="1400" u="none" cap="none" strike="noStrike">
              <a:solidFill>
                <a:srgbClr val="666666"/>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123" name="Google Shape;123;g18686028d75_0_15"/>
          <p:cNvSpPr txBox="1"/>
          <p:nvPr/>
        </p:nvSpPr>
        <p:spPr>
          <a:xfrm>
            <a:off x="5282037" y="3138857"/>
            <a:ext cx="41247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 sz="1400" u="sng" cap="none" strike="noStrike">
                <a:solidFill>
                  <a:srgbClr val="666666"/>
                </a:solidFill>
                <a:latin typeface="Trebuchet MS"/>
                <a:ea typeface="Trebuchet MS"/>
                <a:cs typeface="Trebuchet MS"/>
                <a:sym typeface="Trebuchet MS"/>
              </a:rPr>
              <a:t>Axe vertical :</a:t>
            </a:r>
            <a:endParaRPr b="0" i="0" sz="14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666666"/>
                </a:solidFill>
                <a:latin typeface="Trebuchet MS"/>
                <a:ea typeface="Trebuchet MS"/>
                <a:cs typeface="Trebuchet MS"/>
                <a:sym typeface="Trebuchet MS"/>
              </a:rPr>
              <a:t>-   Flex-start</a:t>
            </a:r>
            <a:endParaRPr b="0" i="0" sz="1400" u="none" cap="none" strike="noStrike">
              <a:solidFill>
                <a:srgbClr val="666666"/>
              </a:solidFill>
              <a:latin typeface="Arial"/>
              <a:ea typeface="Arial"/>
              <a:cs typeface="Arial"/>
              <a:sym typeface="Arial"/>
            </a:endParaRPr>
          </a:p>
          <a:p>
            <a:pPr indent="-260350" lvl="0" marL="285750" marR="0" rtl="0" algn="l">
              <a:lnSpc>
                <a:spcPct val="100000"/>
              </a:lnSpc>
              <a:spcBef>
                <a:spcPts val="0"/>
              </a:spcBef>
              <a:spcAft>
                <a:spcPts val="0"/>
              </a:spcAft>
              <a:buClr>
                <a:srgbClr val="666666"/>
              </a:buClr>
              <a:buSzPts val="1400"/>
              <a:buFont typeface="Trebuchet MS"/>
              <a:buChar char="-"/>
            </a:pPr>
            <a:r>
              <a:rPr b="0" i="0" lang="fr" sz="1400" u="none" cap="none" strike="noStrike">
                <a:solidFill>
                  <a:srgbClr val="666666"/>
                </a:solidFill>
                <a:latin typeface="Trebuchet MS"/>
                <a:ea typeface="Trebuchet MS"/>
                <a:cs typeface="Trebuchet MS"/>
                <a:sym typeface="Trebuchet MS"/>
              </a:rPr>
              <a:t>Flex-end</a:t>
            </a:r>
            <a:endParaRPr b="0" i="0" sz="1400" u="none" cap="none" strike="noStrike">
              <a:solidFill>
                <a:srgbClr val="666666"/>
              </a:solidFill>
              <a:latin typeface="Arial"/>
              <a:ea typeface="Arial"/>
              <a:cs typeface="Arial"/>
              <a:sym typeface="Arial"/>
            </a:endParaRPr>
          </a:p>
          <a:p>
            <a:pPr indent="-260350" lvl="0" marL="285750" marR="0" rtl="0" algn="l">
              <a:lnSpc>
                <a:spcPct val="100000"/>
              </a:lnSpc>
              <a:spcBef>
                <a:spcPts val="0"/>
              </a:spcBef>
              <a:spcAft>
                <a:spcPts val="0"/>
              </a:spcAft>
              <a:buClr>
                <a:srgbClr val="666666"/>
              </a:buClr>
              <a:buSzPts val="1400"/>
              <a:buFont typeface="Trebuchet MS"/>
              <a:buChar char="-"/>
            </a:pPr>
            <a:r>
              <a:rPr b="0" i="0" lang="fr" sz="1400" u="none" cap="none" strike="noStrike">
                <a:solidFill>
                  <a:srgbClr val="666666"/>
                </a:solidFill>
                <a:latin typeface="Trebuchet MS"/>
                <a:ea typeface="Trebuchet MS"/>
                <a:cs typeface="Trebuchet MS"/>
                <a:sym typeface="Trebuchet MS"/>
              </a:rPr>
              <a:t>Center</a:t>
            </a:r>
            <a:endParaRPr b="0" i="0" sz="1400" u="none" cap="none" strike="noStrike">
              <a:solidFill>
                <a:srgbClr val="666666"/>
              </a:solidFill>
              <a:latin typeface="Arial"/>
              <a:ea typeface="Arial"/>
              <a:cs typeface="Arial"/>
              <a:sym typeface="Arial"/>
            </a:endParaRPr>
          </a:p>
          <a:p>
            <a:pPr indent="-260350" lvl="0" marL="285750" marR="0" rtl="0" algn="l">
              <a:lnSpc>
                <a:spcPct val="100000"/>
              </a:lnSpc>
              <a:spcBef>
                <a:spcPts val="0"/>
              </a:spcBef>
              <a:spcAft>
                <a:spcPts val="0"/>
              </a:spcAft>
              <a:buClr>
                <a:srgbClr val="666666"/>
              </a:buClr>
              <a:buSzPts val="1400"/>
              <a:buFont typeface="Trebuchet MS"/>
              <a:buChar char="-"/>
            </a:pPr>
            <a:r>
              <a:rPr b="0" i="0" lang="fr" sz="1400" u="none" cap="none" strike="noStrike">
                <a:solidFill>
                  <a:srgbClr val="666666"/>
                </a:solidFill>
                <a:latin typeface="Trebuchet MS"/>
                <a:ea typeface="Trebuchet MS"/>
                <a:cs typeface="Trebuchet MS"/>
                <a:sym typeface="Trebuchet MS"/>
              </a:rPr>
              <a:t>Stretch (étiré)</a:t>
            </a:r>
            <a:endParaRPr b="0" i="0" sz="1400" u="none" cap="none" strike="noStrike">
              <a:solidFill>
                <a:srgbClr val="666666"/>
              </a:solidFill>
              <a:latin typeface="Arial"/>
              <a:ea typeface="Arial"/>
              <a:cs typeface="Arial"/>
              <a:sym typeface="Arial"/>
            </a:endParaRPr>
          </a:p>
          <a:p>
            <a:pPr indent="-260350" lvl="0" marL="285750" marR="0" rtl="0" algn="l">
              <a:lnSpc>
                <a:spcPct val="100000"/>
              </a:lnSpc>
              <a:spcBef>
                <a:spcPts val="0"/>
              </a:spcBef>
              <a:spcAft>
                <a:spcPts val="0"/>
              </a:spcAft>
              <a:buClr>
                <a:srgbClr val="666666"/>
              </a:buClr>
              <a:buSzPts val="1400"/>
              <a:buFont typeface="Trebuchet MS"/>
              <a:buChar char="-"/>
            </a:pPr>
            <a:r>
              <a:rPr b="0" i="0" lang="fr" sz="1400" u="none" cap="none" strike="noStrike">
                <a:solidFill>
                  <a:srgbClr val="666666"/>
                </a:solidFill>
                <a:latin typeface="Trebuchet MS"/>
                <a:ea typeface="Trebuchet MS"/>
                <a:cs typeface="Trebuchet MS"/>
                <a:sym typeface="Trebuchet MS"/>
              </a:rPr>
              <a:t>Baseline (alignement du texte)</a:t>
            </a:r>
            <a:endParaRPr b="0" i="0" sz="1400" u="none" cap="none" strike="noStrike">
              <a:solidFill>
                <a:srgbClr val="66666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7" name="Shape 127"/>
        <p:cNvGrpSpPr/>
        <p:nvPr/>
      </p:nvGrpSpPr>
      <p:grpSpPr>
        <a:xfrm>
          <a:off x="0" y="0"/>
          <a:ext cx="0" cy="0"/>
          <a:chOff x="0" y="0"/>
          <a:chExt cx="0" cy="0"/>
        </a:xfrm>
      </p:grpSpPr>
      <p:sp>
        <p:nvSpPr>
          <p:cNvPr id="128" name="Google Shape;128;g18686028d75_0_34"/>
          <p:cNvSpPr txBox="1"/>
          <p:nvPr/>
        </p:nvSpPr>
        <p:spPr>
          <a:xfrm>
            <a:off x="-421650" y="642325"/>
            <a:ext cx="6146700" cy="287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fr" sz="1200" u="none" cap="none" strike="noStrike">
                <a:solidFill>
                  <a:srgbClr val="7F6000"/>
                </a:solidFill>
                <a:latin typeface="Comfortaa"/>
                <a:ea typeface="Comfortaa"/>
                <a:cs typeface="Comfortaa"/>
                <a:sym typeface="Comfortaa"/>
              </a:rPr>
              <a:t>Dans le détail</a:t>
            </a:r>
            <a:endParaRPr b="0" i="0" sz="1200" u="none" cap="none" strike="noStrike">
              <a:solidFill>
                <a:srgbClr val="7F6000"/>
              </a:solidFill>
              <a:latin typeface="Comfortaa"/>
              <a:ea typeface="Comfortaa"/>
              <a:cs typeface="Comfortaa"/>
              <a:sym typeface="Comfortaa"/>
            </a:endParaRPr>
          </a:p>
        </p:txBody>
      </p:sp>
      <p:sp>
        <p:nvSpPr>
          <p:cNvPr id="129" name="Google Shape;129;g18686028d75_0_34"/>
          <p:cNvSpPr txBox="1"/>
          <p:nvPr/>
        </p:nvSpPr>
        <p:spPr>
          <a:xfrm>
            <a:off x="178300"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fr" sz="1900" u="none" cap="none" strike="noStrike">
                <a:solidFill>
                  <a:srgbClr val="C99818"/>
                </a:solidFill>
                <a:latin typeface="Comfortaa"/>
                <a:ea typeface="Comfortaa"/>
                <a:cs typeface="Comfortaa"/>
                <a:sym typeface="Comfortaa"/>
              </a:rPr>
              <a:t>Flexbox</a:t>
            </a:r>
            <a:endParaRPr b="1" i="0" sz="1900" u="none" cap="none" strike="noStrike">
              <a:solidFill>
                <a:srgbClr val="C99818"/>
              </a:solidFill>
              <a:latin typeface="Comfortaa"/>
              <a:ea typeface="Comfortaa"/>
              <a:cs typeface="Comfortaa"/>
              <a:sym typeface="Comfortaa"/>
            </a:endParaRPr>
          </a:p>
        </p:txBody>
      </p:sp>
      <p:sp>
        <p:nvSpPr>
          <p:cNvPr id="130" name="Google Shape;130;g18686028d75_0_34"/>
          <p:cNvSpPr/>
          <p:nvPr/>
        </p:nvSpPr>
        <p:spPr>
          <a:xfrm>
            <a:off x="5848775" y="444625"/>
            <a:ext cx="36900" cy="485100"/>
          </a:xfrm>
          <a:prstGeom prst="roundRect">
            <a:avLst>
              <a:gd fmla="val 16667" name="adj"/>
            </a:avLst>
          </a:prstGeom>
          <a:solidFill>
            <a:srgbClr val="073763"/>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g18686028d75_0_34"/>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32" name="Google Shape;132;g18686028d75_0_34"/>
          <p:cNvGrpSpPr/>
          <p:nvPr/>
        </p:nvGrpSpPr>
        <p:grpSpPr>
          <a:xfrm>
            <a:off x="-50" y="4716950"/>
            <a:ext cx="9144000" cy="426600"/>
            <a:chOff x="-50" y="4716950"/>
            <a:chExt cx="9144000" cy="426600"/>
          </a:xfrm>
        </p:grpSpPr>
        <p:sp>
          <p:nvSpPr>
            <p:cNvPr id="133" name="Google Shape;133;g18686028d75_0_34"/>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34" name="Google Shape;134;g18686028d75_0_34"/>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35" name="Google Shape;135;g18686028d75_0_34"/>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36" name="Google Shape;136;g18686028d75_0_34"/>
          <p:cNvSpPr txBox="1"/>
          <p:nvPr/>
        </p:nvSpPr>
        <p:spPr>
          <a:xfrm>
            <a:off x="335499" y="1006300"/>
            <a:ext cx="80442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fr" sz="1500" u="none" cap="none" strike="noStrike">
                <a:solidFill>
                  <a:srgbClr val="000000"/>
                </a:solidFill>
                <a:latin typeface="Arial"/>
                <a:ea typeface="Arial"/>
                <a:cs typeface="Arial"/>
                <a:sym typeface="Arial"/>
              </a:rPr>
              <a:t>La fonction flex-wrap indique si les éléments sont autorisés au retour à la ligne ou pas :</a:t>
            </a:r>
            <a:endParaRPr b="0" i="0" sz="1100" u="none" cap="none" strike="noStrike">
              <a:solidFill>
                <a:srgbClr val="000000"/>
              </a:solidFill>
              <a:latin typeface="Arial"/>
              <a:ea typeface="Arial"/>
              <a:cs typeface="Arial"/>
              <a:sym typeface="Arial"/>
            </a:endParaRPr>
          </a:p>
        </p:txBody>
      </p:sp>
      <p:sp>
        <p:nvSpPr>
          <p:cNvPr id="137" name="Google Shape;137;g18686028d75_0_34"/>
          <p:cNvSpPr txBox="1"/>
          <p:nvPr/>
        </p:nvSpPr>
        <p:spPr>
          <a:xfrm>
            <a:off x="335492" y="1405980"/>
            <a:ext cx="41700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fr" sz="1500" u="none" cap="none" strike="noStrike">
                <a:solidFill>
                  <a:srgbClr val="000000"/>
                </a:solidFill>
                <a:latin typeface="Arial"/>
                <a:ea typeface="Arial"/>
                <a:cs typeface="Arial"/>
                <a:sym typeface="Arial"/>
              </a:rPr>
              <a:t>.container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fr" sz="1500" u="none" cap="none" strike="noStrike">
                <a:solidFill>
                  <a:srgbClr val="000000"/>
                </a:solidFill>
                <a:latin typeface="Arial"/>
                <a:ea typeface="Arial"/>
                <a:cs typeface="Arial"/>
                <a:sym typeface="Arial"/>
              </a:rPr>
              <a:t>Flex-wrap:…;</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fr" sz="15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pic>
        <p:nvPicPr>
          <p:cNvPr id="138" name="Google Shape;138;g18686028d75_0_34"/>
          <p:cNvPicPr preferRelativeResize="0"/>
          <p:nvPr/>
        </p:nvPicPr>
        <p:blipFill rotWithShape="1">
          <a:blip r:embed="rId5">
            <a:alphaModFix/>
          </a:blip>
          <a:srcRect b="0" l="0" r="0" t="0"/>
          <a:stretch/>
        </p:blipFill>
        <p:spPr>
          <a:xfrm>
            <a:off x="178298" y="2398549"/>
            <a:ext cx="2488300" cy="1129050"/>
          </a:xfrm>
          <a:prstGeom prst="rect">
            <a:avLst/>
          </a:prstGeom>
          <a:noFill/>
          <a:ln>
            <a:noFill/>
          </a:ln>
        </p:spPr>
      </p:pic>
      <p:pic>
        <p:nvPicPr>
          <p:cNvPr id="139" name="Google Shape;139;g18686028d75_0_34"/>
          <p:cNvPicPr preferRelativeResize="0"/>
          <p:nvPr/>
        </p:nvPicPr>
        <p:blipFill rotWithShape="1">
          <a:blip r:embed="rId6">
            <a:alphaModFix/>
          </a:blip>
          <a:srcRect b="0" l="0" r="0" t="0"/>
          <a:stretch/>
        </p:blipFill>
        <p:spPr>
          <a:xfrm>
            <a:off x="2905374" y="1960225"/>
            <a:ext cx="2819665" cy="2005675"/>
          </a:xfrm>
          <a:prstGeom prst="rect">
            <a:avLst/>
          </a:prstGeom>
          <a:noFill/>
          <a:ln>
            <a:noFill/>
          </a:ln>
        </p:spPr>
      </p:pic>
      <p:pic>
        <p:nvPicPr>
          <p:cNvPr id="140" name="Google Shape;140;g18686028d75_0_34"/>
          <p:cNvPicPr preferRelativeResize="0"/>
          <p:nvPr/>
        </p:nvPicPr>
        <p:blipFill rotWithShape="1">
          <a:blip r:embed="rId7">
            <a:alphaModFix/>
          </a:blip>
          <a:srcRect b="0" l="0" r="0" t="0"/>
          <a:stretch/>
        </p:blipFill>
        <p:spPr>
          <a:xfrm>
            <a:off x="6089250" y="2463527"/>
            <a:ext cx="2640425" cy="1805323"/>
          </a:xfrm>
          <a:prstGeom prst="rect">
            <a:avLst/>
          </a:prstGeom>
          <a:noFill/>
          <a:ln>
            <a:noFill/>
          </a:ln>
        </p:spPr>
      </p:pic>
      <p:sp>
        <p:nvSpPr>
          <p:cNvPr id="141" name="Google Shape;141;g18686028d75_0_34"/>
          <p:cNvSpPr txBox="1"/>
          <p:nvPr/>
        </p:nvSpPr>
        <p:spPr>
          <a:xfrm>
            <a:off x="389587" y="3574527"/>
            <a:ext cx="2361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Nowrap;</a:t>
            </a:r>
            <a:endParaRPr b="0" i="0" sz="1000" u="none" cap="none" strike="noStrike">
              <a:solidFill>
                <a:srgbClr val="000000"/>
              </a:solidFill>
              <a:latin typeface="Arial"/>
              <a:ea typeface="Arial"/>
              <a:cs typeface="Arial"/>
              <a:sym typeface="Arial"/>
            </a:endParaRPr>
          </a:p>
        </p:txBody>
      </p:sp>
      <p:sp>
        <p:nvSpPr>
          <p:cNvPr id="142" name="Google Shape;142;g18686028d75_0_34"/>
          <p:cNvSpPr txBox="1"/>
          <p:nvPr/>
        </p:nvSpPr>
        <p:spPr>
          <a:xfrm>
            <a:off x="3156847" y="4020895"/>
            <a:ext cx="24015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fr" sz="1500" u="none" cap="none" strike="noStrike">
                <a:solidFill>
                  <a:srgbClr val="000000"/>
                </a:solidFill>
                <a:latin typeface="Arial"/>
                <a:ea typeface="Arial"/>
                <a:cs typeface="Arial"/>
                <a:sym typeface="Arial"/>
              </a:rPr>
              <a:t>wrap</a:t>
            </a:r>
            <a:endParaRPr b="0" i="0" sz="1100" u="none" cap="none" strike="noStrike">
              <a:solidFill>
                <a:srgbClr val="000000"/>
              </a:solidFill>
              <a:latin typeface="Arial"/>
              <a:ea typeface="Arial"/>
              <a:cs typeface="Arial"/>
              <a:sym typeface="Arial"/>
            </a:endParaRPr>
          </a:p>
        </p:txBody>
      </p:sp>
      <p:sp>
        <p:nvSpPr>
          <p:cNvPr id="143" name="Google Shape;143;g18686028d75_0_34"/>
          <p:cNvSpPr txBox="1"/>
          <p:nvPr/>
        </p:nvSpPr>
        <p:spPr>
          <a:xfrm>
            <a:off x="6422031" y="4186581"/>
            <a:ext cx="21402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fr" sz="1500" u="none" cap="none" strike="noStrike">
                <a:solidFill>
                  <a:srgbClr val="000000"/>
                </a:solidFill>
                <a:latin typeface="Arial"/>
                <a:ea typeface="Arial"/>
                <a:cs typeface="Arial"/>
                <a:sym typeface="Arial"/>
              </a:rPr>
              <a:t>Wrap-reverse;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