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Oxygen"/>
      <p:regular r:id="rId30"/>
      <p:bold r:id="rId31"/>
    </p:embeddedFont>
    <p:embeddedFont>
      <p:font typeface="Lato"/>
      <p:regular r:id="rId32"/>
      <p:bold r:id="rId33"/>
      <p:italic r:id="rId34"/>
      <p:boldItalic r:id="rId35"/>
    </p:embeddedFont>
    <p:embeddedFont>
      <p:font typeface="Comforta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xygen-bold.fntdata"/><Relationship Id="rId30" Type="http://schemas.openxmlformats.org/officeDocument/2006/relationships/font" Target="fonts/Oxygen-regular.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Comfortaa-bold.fntdata"/><Relationship Id="rId14" Type="http://schemas.openxmlformats.org/officeDocument/2006/relationships/slide" Target="slides/slide9.xml"/><Relationship Id="rId36" Type="http://schemas.openxmlformats.org/officeDocument/2006/relationships/font" Target="fonts/Comforta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7820ea3c32_0_3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ctr">
              <a:lnSpc>
                <a:spcPct val="117999"/>
              </a:lnSpc>
              <a:spcBef>
                <a:spcPts val="0"/>
              </a:spcBef>
              <a:spcAft>
                <a:spcPts val="0"/>
              </a:spcAft>
              <a:buClr>
                <a:schemeClr val="dk1"/>
              </a:buClr>
              <a:buSzPts val="1100"/>
              <a:buFont typeface="Arial"/>
              <a:buNone/>
            </a:pPr>
            <a:r>
              <a:t/>
            </a:r>
            <a:endParaRPr sz="3600">
              <a:solidFill>
                <a:srgbClr val="434343"/>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rPr lang="fr" sz="1200">
                <a:solidFill>
                  <a:schemeClr val="dk1"/>
                </a:solidFill>
                <a:latin typeface="Oxygen"/>
                <a:ea typeface="Oxygen"/>
                <a:cs typeface="Oxygen"/>
                <a:sym typeface="Oxygen"/>
              </a:rPr>
              <a:t>Durée :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rPr lang="fr" sz="1200">
                <a:solidFill>
                  <a:schemeClr val="dk1"/>
                </a:solidFill>
                <a:latin typeface="Oxygen"/>
                <a:ea typeface="Oxygen"/>
                <a:cs typeface="Oxygen"/>
                <a:sym typeface="Oxygen"/>
              </a:rPr>
              <a:t>Version :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p:txBody>
      </p:sp>
      <p:sp>
        <p:nvSpPr>
          <p:cNvPr id="54" name="Google Shape;54;g17820ea3c32_0_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c6020ac7e9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g1c6020ac7e9_0_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c6020ac7e9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g1c6020ac7e9_0_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c71ec0ece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g1c71ec0ecec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c71ec0ecec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g1c71ec0ecec_0_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c71ec0ecec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g1c71ec0ecec_0_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c71ec0ecec_0_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ctr">
              <a:lnSpc>
                <a:spcPct val="117999"/>
              </a:lnSpc>
              <a:spcBef>
                <a:spcPts val="0"/>
              </a:spcBef>
              <a:spcAft>
                <a:spcPts val="0"/>
              </a:spcAft>
              <a:buClr>
                <a:schemeClr val="dk1"/>
              </a:buClr>
              <a:buSzPts val="1100"/>
              <a:buFont typeface="Arial"/>
              <a:buNone/>
            </a:pPr>
            <a:r>
              <a:t/>
            </a:r>
            <a:endParaRPr sz="3600">
              <a:solidFill>
                <a:srgbClr val="434343"/>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rPr lang="fr" sz="1200">
                <a:solidFill>
                  <a:schemeClr val="dk1"/>
                </a:solidFill>
                <a:latin typeface="Oxygen"/>
                <a:ea typeface="Oxygen"/>
                <a:cs typeface="Oxygen"/>
                <a:sym typeface="Oxygen"/>
              </a:rPr>
              <a:t>Durée :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rPr lang="fr" sz="1200">
                <a:solidFill>
                  <a:schemeClr val="dk1"/>
                </a:solidFill>
                <a:latin typeface="Oxygen"/>
                <a:ea typeface="Oxygen"/>
                <a:cs typeface="Oxygen"/>
                <a:sym typeface="Oxygen"/>
              </a:rPr>
              <a:t>Version :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p:txBody>
      </p:sp>
      <p:sp>
        <p:nvSpPr>
          <p:cNvPr id="207" name="Google Shape;207;g1c71ec0ecec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c71ec0ece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g1c71ec0ecec_0_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c71ec0ecec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g1c71ec0ecec_0_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c71ec0ecec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g1c71ec0ecec_0_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c71ec0ecec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g1c71ec0ecec_0_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d70db1b5d_0_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ctr">
              <a:lnSpc>
                <a:spcPct val="117999"/>
              </a:lnSpc>
              <a:spcBef>
                <a:spcPts val="0"/>
              </a:spcBef>
              <a:spcAft>
                <a:spcPts val="0"/>
              </a:spcAft>
              <a:buClr>
                <a:schemeClr val="dk1"/>
              </a:buClr>
              <a:buSzPts val="1100"/>
              <a:buFont typeface="Arial"/>
              <a:buNone/>
            </a:pPr>
            <a:r>
              <a:t/>
            </a:r>
            <a:endParaRPr sz="3600">
              <a:solidFill>
                <a:srgbClr val="434343"/>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rPr lang="fr" sz="1200">
                <a:solidFill>
                  <a:schemeClr val="dk1"/>
                </a:solidFill>
                <a:latin typeface="Oxygen"/>
                <a:ea typeface="Oxygen"/>
                <a:cs typeface="Oxygen"/>
                <a:sym typeface="Oxygen"/>
              </a:rPr>
              <a:t>Durée :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rPr lang="fr" sz="1200">
                <a:solidFill>
                  <a:schemeClr val="dk1"/>
                </a:solidFill>
                <a:latin typeface="Oxygen"/>
                <a:ea typeface="Oxygen"/>
                <a:cs typeface="Oxygen"/>
                <a:sym typeface="Oxygen"/>
              </a:rPr>
              <a:t>Version :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p:txBody>
      </p:sp>
      <p:sp>
        <p:nvSpPr>
          <p:cNvPr id="63" name="Google Shape;63;g1bd70db1b5d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c802bb42f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g1c802bb42f4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c802bb42f4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g1c802bb42f4_0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c71ec0ecec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g1c71ec0ecec_0_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c71ec0ecec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g1c71ec0ecec_0_1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c71ec0ecec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g1c71ec0ecec_0_1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71ec0ecec_0_1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ctr">
              <a:lnSpc>
                <a:spcPct val="117999"/>
              </a:lnSpc>
              <a:spcBef>
                <a:spcPts val="0"/>
              </a:spcBef>
              <a:spcAft>
                <a:spcPts val="0"/>
              </a:spcAft>
              <a:buClr>
                <a:schemeClr val="dk1"/>
              </a:buClr>
              <a:buSzPts val="1100"/>
              <a:buFont typeface="Arial"/>
              <a:buNone/>
            </a:pPr>
            <a:r>
              <a:t/>
            </a:r>
            <a:endParaRPr sz="3600">
              <a:solidFill>
                <a:srgbClr val="434343"/>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rPr lang="fr" sz="1200">
                <a:solidFill>
                  <a:schemeClr val="dk1"/>
                </a:solidFill>
                <a:latin typeface="Oxygen"/>
                <a:ea typeface="Oxygen"/>
                <a:cs typeface="Oxygen"/>
                <a:sym typeface="Oxygen"/>
              </a:rPr>
              <a:t>Durée :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rPr lang="fr" sz="1200">
                <a:solidFill>
                  <a:schemeClr val="dk1"/>
                </a:solidFill>
                <a:latin typeface="Oxygen"/>
                <a:ea typeface="Oxygen"/>
                <a:cs typeface="Oxygen"/>
                <a:sym typeface="Oxygen"/>
              </a:rPr>
              <a:t>Version :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a:p>
            <a:pPr indent="0" lvl="0" marL="0" rtl="0" algn="l">
              <a:lnSpc>
                <a:spcPct val="117999"/>
              </a:lnSpc>
              <a:spcBef>
                <a:spcPts val="0"/>
              </a:spcBef>
              <a:spcAft>
                <a:spcPts val="0"/>
              </a:spcAft>
              <a:buClr>
                <a:schemeClr val="dk1"/>
              </a:buClr>
              <a:buSzPts val="1100"/>
              <a:buFont typeface="Arial"/>
              <a:buNone/>
            </a:pPr>
            <a:r>
              <a:t/>
            </a:r>
            <a:endParaRPr sz="1200">
              <a:solidFill>
                <a:schemeClr val="dk1"/>
              </a:solidFill>
              <a:latin typeface="Oxygen"/>
              <a:ea typeface="Oxygen"/>
              <a:cs typeface="Oxygen"/>
              <a:sym typeface="Oxygen"/>
            </a:endParaRPr>
          </a:p>
        </p:txBody>
      </p:sp>
      <p:sp>
        <p:nvSpPr>
          <p:cNvPr id="70" name="Google Shape;70;g1c71ec0ecec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f6a21be19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g1bf6a21be19_0_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6020ac7e9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g1c6020ac7e9_0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c6020ac7e9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g1c6020ac7e9_0_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6020ac7e9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g1c6020ac7e9_0_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c6020ac7e9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g1c6020ac7e9_0_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c71ec0ecec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g1c71ec0ecec_0_1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garde">
  <p:cSld name="TITLE_AND_BODY_1">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4"/>
          <p:cNvSpPr/>
          <p:nvPr/>
        </p:nvSpPr>
        <p:spPr>
          <a:xfrm>
            <a:off x="1" y="0"/>
            <a:ext cx="9144000" cy="5143500"/>
          </a:xfrm>
          <a:prstGeom prst="rect">
            <a:avLst/>
          </a:prstGeom>
          <a:gradFill>
            <a:gsLst>
              <a:gs pos="0">
                <a:srgbClr val="11244C"/>
              </a:gs>
              <a:gs pos="56000">
                <a:srgbClr val="11244C"/>
              </a:gs>
              <a:gs pos="100000">
                <a:srgbClr val="0F1B31"/>
              </a:gs>
            </a:gsLst>
            <a:lin ang="270000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Lato"/>
              <a:ea typeface="Lato"/>
              <a:cs typeface="Lato"/>
              <a:sym typeface="Lato"/>
            </a:endParaRPr>
          </a:p>
        </p:txBody>
      </p:sp>
      <p:sp>
        <p:nvSpPr>
          <p:cNvPr id="57" name="Google Shape;57;p14"/>
          <p:cNvSpPr txBox="1"/>
          <p:nvPr/>
        </p:nvSpPr>
        <p:spPr>
          <a:xfrm>
            <a:off x="1049776" y="1924725"/>
            <a:ext cx="778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fr" sz="2400">
                <a:solidFill>
                  <a:srgbClr val="BF9000"/>
                </a:solidFill>
                <a:latin typeface="Comfortaa"/>
                <a:ea typeface="Comfortaa"/>
                <a:cs typeface="Comfortaa"/>
                <a:sym typeface="Comfortaa"/>
              </a:rPr>
              <a:t>Développeur</a:t>
            </a:r>
            <a:r>
              <a:rPr b="1" lang="fr" sz="2400">
                <a:solidFill>
                  <a:srgbClr val="BF9000"/>
                </a:solidFill>
                <a:latin typeface="Comfortaa"/>
                <a:ea typeface="Comfortaa"/>
                <a:cs typeface="Comfortaa"/>
                <a:sym typeface="Comfortaa"/>
              </a:rPr>
              <a:t> Web et Web mobile</a:t>
            </a:r>
            <a:endParaRPr b="0" i="0" sz="3600" u="none" cap="none" strike="noStrike">
              <a:solidFill>
                <a:schemeClr val="lt1"/>
              </a:solidFill>
              <a:latin typeface="Comfortaa"/>
              <a:ea typeface="Comfortaa"/>
              <a:cs typeface="Comfortaa"/>
              <a:sym typeface="Comfortaa"/>
            </a:endParaRPr>
          </a:p>
        </p:txBody>
      </p:sp>
      <p:sp>
        <p:nvSpPr>
          <p:cNvPr id="58" name="Google Shape;58;p14"/>
          <p:cNvSpPr/>
          <p:nvPr/>
        </p:nvSpPr>
        <p:spPr>
          <a:xfrm>
            <a:off x="1049776" y="2646475"/>
            <a:ext cx="74844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fr" sz="2400">
                <a:solidFill>
                  <a:srgbClr val="BF9000"/>
                </a:solidFill>
                <a:latin typeface="Comfortaa"/>
                <a:ea typeface="Comfortaa"/>
                <a:cs typeface="Comfortaa"/>
                <a:sym typeface="Comfortaa"/>
              </a:rPr>
              <a:t>PHP &amp; Mysql</a:t>
            </a:r>
            <a:endParaRPr b="1" sz="2400">
              <a:solidFill>
                <a:srgbClr val="BF9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400"/>
              <a:buFont typeface="Arial"/>
              <a:buNone/>
            </a:pPr>
            <a:r>
              <a:t/>
            </a:r>
            <a:endParaRPr sz="2000">
              <a:solidFill>
                <a:schemeClr val="lt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400"/>
              <a:buFont typeface="Arial"/>
              <a:buNone/>
            </a:pPr>
            <a:r>
              <a:rPr b="0" i="0" lang="fr" sz="2400" u="none" cap="none" strike="noStrike">
                <a:solidFill>
                  <a:srgbClr val="FFFFFF"/>
                </a:solidFill>
                <a:latin typeface="Comfortaa"/>
                <a:ea typeface="Comfortaa"/>
                <a:cs typeface="Comfortaa"/>
                <a:sym typeface="Comfortaa"/>
              </a:rPr>
              <a:t>Cours technique </a:t>
            </a:r>
            <a:endParaRPr b="0" i="0" sz="2400" u="none" cap="none" strike="noStrike">
              <a:solidFill>
                <a:srgbClr val="FFFFFF"/>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omfortaa"/>
              <a:ea typeface="Comfortaa"/>
              <a:cs typeface="Comfortaa"/>
              <a:sym typeface="Comfortaa"/>
            </a:endParaRPr>
          </a:p>
          <a:p>
            <a:pPr indent="0" lvl="0" marL="0" marR="0" rtl="0" algn="l">
              <a:lnSpc>
                <a:spcPct val="115000"/>
              </a:lnSpc>
              <a:spcBef>
                <a:spcPts val="0"/>
              </a:spcBef>
              <a:spcAft>
                <a:spcPts val="0"/>
              </a:spcAft>
              <a:buClr>
                <a:schemeClr val="dk1"/>
              </a:buClr>
              <a:buSzPts val="1100"/>
              <a:buFont typeface="Arial"/>
              <a:buNone/>
            </a:pPr>
            <a:r>
              <a:t/>
            </a:r>
            <a:endParaRPr b="0" i="0" sz="2400" u="none" cap="none" strike="noStrike">
              <a:solidFill>
                <a:srgbClr val="FFFFFF"/>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b="0" i="1" sz="900" u="none" cap="none" strike="noStrike">
              <a:solidFill>
                <a:srgbClr val="FFFFFF"/>
              </a:solidFill>
              <a:latin typeface="Comfortaa"/>
              <a:ea typeface="Comfortaa"/>
              <a:cs typeface="Comfortaa"/>
              <a:sym typeface="Comfortaa"/>
            </a:endParaRPr>
          </a:p>
        </p:txBody>
      </p:sp>
      <p:pic>
        <p:nvPicPr>
          <p:cNvPr id="59" name="Google Shape;59;p14"/>
          <p:cNvPicPr preferRelativeResize="0"/>
          <p:nvPr/>
        </p:nvPicPr>
        <p:blipFill rotWithShape="1">
          <a:blip r:embed="rId3">
            <a:alphaModFix/>
          </a:blip>
          <a:srcRect b="0" l="0" r="0" t="0"/>
          <a:stretch/>
        </p:blipFill>
        <p:spPr>
          <a:xfrm>
            <a:off x="2383413" y="299026"/>
            <a:ext cx="4377174" cy="1462375"/>
          </a:xfrm>
          <a:prstGeom prst="rect">
            <a:avLst/>
          </a:prstGeom>
          <a:noFill/>
          <a:ln>
            <a:noFill/>
          </a:ln>
          <a:effectLst>
            <a:outerShdw blurRad="57150" rotWithShape="0" algn="bl" dir="5400000" dist="19050">
              <a:srgbClr val="000000">
                <a:alpha val="49410"/>
              </a:srgbClr>
            </a:outerShdw>
          </a:effectLst>
        </p:spPr>
      </p:pic>
      <p:pic>
        <p:nvPicPr>
          <p:cNvPr id="60" name="Google Shape;60;p14"/>
          <p:cNvPicPr preferRelativeResize="0"/>
          <p:nvPr/>
        </p:nvPicPr>
        <p:blipFill rotWithShape="1">
          <a:blip r:embed="rId4">
            <a:alphaModFix/>
          </a:blip>
          <a:srcRect b="0" l="0" r="0" t="0"/>
          <a:stretch/>
        </p:blipFill>
        <p:spPr>
          <a:xfrm>
            <a:off x="8602854" y="4807660"/>
            <a:ext cx="236585" cy="2365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23"/>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INSTANCE </a:t>
            </a:r>
            <a:r>
              <a:rPr b="1" lang="fr" sz="1900">
                <a:solidFill>
                  <a:srgbClr val="C99818"/>
                </a:solidFill>
                <a:latin typeface="Comfortaa"/>
                <a:ea typeface="Comfortaa"/>
                <a:cs typeface="Comfortaa"/>
                <a:sym typeface="Comfortaa"/>
              </a:rPr>
              <a:t>DE CLASSE</a:t>
            </a:r>
            <a:endParaRPr b="1" sz="1900">
              <a:solidFill>
                <a:srgbClr val="C99818"/>
              </a:solidFill>
              <a:latin typeface="Comfortaa"/>
              <a:ea typeface="Comfortaa"/>
              <a:cs typeface="Comfortaa"/>
              <a:sym typeface="Comfortaa"/>
            </a:endParaRPr>
          </a:p>
        </p:txBody>
      </p:sp>
      <p:pic>
        <p:nvPicPr>
          <p:cNvPr id="150" name="Google Shape;150;p23"/>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151" name="Google Shape;151;p23"/>
          <p:cNvGrpSpPr/>
          <p:nvPr/>
        </p:nvGrpSpPr>
        <p:grpSpPr>
          <a:xfrm>
            <a:off x="-50" y="4716950"/>
            <a:ext cx="9144000" cy="426600"/>
            <a:chOff x="-50" y="4716950"/>
            <a:chExt cx="9144000" cy="426600"/>
          </a:xfrm>
        </p:grpSpPr>
        <p:sp>
          <p:nvSpPr>
            <p:cNvPr id="152" name="Google Shape;152;p23"/>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153" name="Google Shape;153;p23"/>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154" name="Google Shape;154;p23"/>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155" name="Google Shape;155;p23"/>
          <p:cNvSpPr txBox="1"/>
          <p:nvPr/>
        </p:nvSpPr>
        <p:spPr>
          <a:xfrm>
            <a:off x="533025" y="806250"/>
            <a:ext cx="7473600" cy="7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333333"/>
              </a:solidFill>
              <a:highlight>
                <a:srgbClr val="FFFFFF"/>
              </a:highlight>
            </a:endParaRPr>
          </a:p>
        </p:txBody>
      </p:sp>
      <p:sp>
        <p:nvSpPr>
          <p:cNvPr id="156" name="Google Shape;156;p23"/>
          <p:cNvSpPr txBox="1"/>
          <p:nvPr/>
        </p:nvSpPr>
        <p:spPr>
          <a:xfrm>
            <a:off x="368225" y="922675"/>
            <a:ext cx="7568400" cy="265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rgbClr val="333333"/>
                </a:solidFill>
                <a:highlight>
                  <a:srgbClr val="FFFFFF"/>
                </a:highlight>
              </a:rPr>
              <a:t>Une instance correspond à la « copie » d’une classe. Le grand intérêt ici est qu’on va pouvoir effectuer des opérations sur chaque instance d’une classe sans affecter les autres instances.</a:t>
            </a:r>
            <a:endParaRPr sz="12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sz="1200">
                <a:solidFill>
                  <a:srgbClr val="24292F"/>
                </a:solidFill>
                <a:highlight>
                  <a:srgbClr val="FFFFFF"/>
                </a:highlight>
              </a:rPr>
              <a:t>Pour créer une instance de classe, on utilise le mot clef </a:t>
            </a:r>
            <a:r>
              <a:rPr b="1" lang="fr" sz="1200">
                <a:solidFill>
                  <a:srgbClr val="24292F"/>
                </a:solidFill>
                <a:highlight>
                  <a:srgbClr val="FFFFFF"/>
                </a:highlight>
              </a:rPr>
              <a:t>new</a:t>
            </a:r>
            <a:r>
              <a:rPr lang="fr" sz="1200">
                <a:solidFill>
                  <a:srgbClr val="24292F"/>
                </a:solidFill>
                <a:highlight>
                  <a:srgbClr val="FFFFFF"/>
                </a:highlight>
              </a:rPr>
              <a:t> suivi du nom de la classe puis des ()</a:t>
            </a:r>
            <a:endParaRPr sz="12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sz="1200">
                <a:solidFill>
                  <a:srgbClr val="24292F"/>
                </a:solidFill>
                <a:highlight>
                  <a:srgbClr val="FFFFFF"/>
                </a:highlight>
              </a:rPr>
              <a:t>new nom_de_la_classe();</a:t>
            </a:r>
            <a:endParaRPr sz="1200">
              <a:solidFill>
                <a:srgbClr val="24292F"/>
              </a:solidFill>
              <a:highlight>
                <a:srgbClr val="FFFFFF"/>
              </a:highlight>
            </a:endParaRPr>
          </a:p>
          <a:p>
            <a:pPr indent="0" lvl="0" marL="0" rtl="0" algn="l">
              <a:lnSpc>
                <a:spcPct val="115000"/>
              </a:lnSpc>
              <a:spcBef>
                <a:spcPts val="1200"/>
              </a:spcBef>
              <a:spcAft>
                <a:spcPts val="0"/>
              </a:spcAft>
              <a:buNone/>
            </a:pPr>
            <a:r>
              <a:rPr lang="fr" sz="1200">
                <a:solidFill>
                  <a:srgbClr val="24292F"/>
                </a:solidFill>
                <a:highlight>
                  <a:srgbClr val="FFFFFF"/>
                </a:highlight>
              </a:rPr>
              <a:t>Une instance de classe est en réalité une copie unique de la classe </a:t>
            </a:r>
            <a:r>
              <a:rPr lang="fr" sz="1200">
                <a:solidFill>
                  <a:srgbClr val="24292F"/>
                </a:solidFill>
                <a:highlight>
                  <a:srgbClr val="FFFFFF"/>
                </a:highlight>
              </a:rPr>
              <a:t>instanciée,</a:t>
            </a:r>
            <a:r>
              <a:rPr lang="fr" sz="1200">
                <a:solidFill>
                  <a:srgbClr val="24292F"/>
                </a:solidFill>
                <a:highlight>
                  <a:srgbClr val="FFFFFF"/>
                </a:highlight>
              </a:rPr>
              <a:t> vous pouvez modifier directement les propriétés de l'instance sans modifier les propriétés de la classe principale.</a:t>
            </a:r>
            <a:endParaRPr sz="12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F"/>
              </a:solidFill>
              <a:highlight>
                <a:srgbClr val="FFFFFF"/>
              </a:highlight>
            </a:endParaRPr>
          </a:p>
          <a:p>
            <a:pPr indent="0" lvl="0" marL="0" rtl="0" algn="l">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4"/>
          <p:cNvSpPr txBox="1"/>
          <p:nvPr/>
        </p:nvSpPr>
        <p:spPr>
          <a:xfrm>
            <a:off x="470300" y="283200"/>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CONSTRUCTEUR</a:t>
            </a:r>
            <a:endParaRPr b="1" sz="1900">
              <a:solidFill>
                <a:srgbClr val="C99818"/>
              </a:solidFill>
              <a:latin typeface="Comfortaa"/>
              <a:ea typeface="Comfortaa"/>
              <a:cs typeface="Comfortaa"/>
              <a:sym typeface="Comfortaa"/>
            </a:endParaRPr>
          </a:p>
        </p:txBody>
      </p:sp>
      <p:pic>
        <p:nvPicPr>
          <p:cNvPr id="162" name="Google Shape;162;p24"/>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163" name="Google Shape;163;p24"/>
          <p:cNvGrpSpPr/>
          <p:nvPr/>
        </p:nvGrpSpPr>
        <p:grpSpPr>
          <a:xfrm>
            <a:off x="-50" y="4716950"/>
            <a:ext cx="9144000" cy="426600"/>
            <a:chOff x="-50" y="4716950"/>
            <a:chExt cx="9144000" cy="426600"/>
          </a:xfrm>
        </p:grpSpPr>
        <p:sp>
          <p:nvSpPr>
            <p:cNvPr id="164" name="Google Shape;164;p24"/>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165" name="Google Shape;165;p24"/>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166" name="Google Shape;166;p24"/>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167" name="Google Shape;167;p24"/>
          <p:cNvSpPr txBox="1"/>
          <p:nvPr/>
        </p:nvSpPr>
        <p:spPr>
          <a:xfrm>
            <a:off x="533025" y="806250"/>
            <a:ext cx="7473600" cy="7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333333"/>
              </a:solidFill>
              <a:highlight>
                <a:srgbClr val="FFFFFF"/>
              </a:highlight>
            </a:endParaRPr>
          </a:p>
        </p:txBody>
      </p:sp>
      <p:sp>
        <p:nvSpPr>
          <p:cNvPr id="168" name="Google Shape;168;p24"/>
          <p:cNvSpPr txBox="1"/>
          <p:nvPr/>
        </p:nvSpPr>
        <p:spPr>
          <a:xfrm>
            <a:off x="368225" y="922675"/>
            <a:ext cx="7568400" cy="3755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4292F"/>
              </a:buClr>
              <a:buSzPts val="1200"/>
              <a:buChar char="●"/>
            </a:pPr>
            <a:r>
              <a:rPr b="1" lang="fr" sz="1200" u="sng">
                <a:solidFill>
                  <a:srgbClr val="24292F"/>
                </a:solidFill>
                <a:highlight>
                  <a:srgbClr val="FFFFFF"/>
                </a:highlight>
              </a:rPr>
              <a:t>Constructeur de classe :</a:t>
            </a:r>
            <a:endParaRPr b="1" sz="1200" u="sng">
              <a:solidFill>
                <a:srgbClr val="24292F"/>
              </a:solidFill>
              <a:highlight>
                <a:srgbClr val="FFFFFF"/>
              </a:highlight>
            </a:endParaRPr>
          </a:p>
          <a:p>
            <a:pPr indent="0" lvl="0" marL="0" rtl="0" algn="l">
              <a:lnSpc>
                <a:spcPct val="115000"/>
              </a:lnSpc>
              <a:spcBef>
                <a:spcPts val="1200"/>
              </a:spcBef>
              <a:spcAft>
                <a:spcPts val="0"/>
              </a:spcAft>
              <a:buNone/>
            </a:pPr>
            <a:r>
              <a:rPr lang="fr" sz="1200">
                <a:solidFill>
                  <a:srgbClr val="333333"/>
                </a:solidFill>
                <a:highlight>
                  <a:srgbClr val="FFFFFF"/>
                </a:highlight>
              </a:rPr>
              <a:t>La méthode constructeur ou plus simplement le constructeur d’une classe est une méthode qui va être appelée (exécutée) automatiquement à chaque fois qu’on va instancier une classe.</a:t>
            </a:r>
            <a:endParaRPr sz="1200">
              <a:solidFill>
                <a:srgbClr val="333333"/>
              </a:solidFill>
              <a:highlight>
                <a:srgbClr val="FFFFFF"/>
              </a:highlight>
            </a:endParaRPr>
          </a:p>
          <a:p>
            <a:pPr indent="0" lvl="0" marL="0" rtl="0" algn="l">
              <a:lnSpc>
                <a:spcPct val="115000"/>
              </a:lnSpc>
              <a:spcBef>
                <a:spcPts val="1200"/>
              </a:spcBef>
              <a:spcAft>
                <a:spcPts val="0"/>
              </a:spcAft>
              <a:buNone/>
            </a:pPr>
            <a:r>
              <a:rPr lang="fr" sz="1200" u="sng">
                <a:solidFill>
                  <a:srgbClr val="333333"/>
                </a:solidFill>
                <a:highlight>
                  <a:srgbClr val="FFFFFF"/>
                </a:highlight>
              </a:rPr>
              <a:t>Cela va nous permettre d’initialiser des propriétés dès la création d’un objet. </a:t>
            </a:r>
            <a:endParaRPr sz="1200" u="sng">
              <a:solidFill>
                <a:srgbClr val="333333"/>
              </a:solidFill>
              <a:highlight>
                <a:srgbClr val="FFFFFF"/>
              </a:highlight>
            </a:endParaRPr>
          </a:p>
          <a:p>
            <a:pPr indent="0" lvl="0" marL="0" rtl="0" algn="l">
              <a:lnSpc>
                <a:spcPct val="115000"/>
              </a:lnSpc>
              <a:spcBef>
                <a:spcPts val="1200"/>
              </a:spcBef>
              <a:spcAft>
                <a:spcPts val="0"/>
              </a:spcAft>
              <a:buNone/>
            </a:pPr>
            <a:r>
              <a:rPr lang="fr" sz="1200">
                <a:solidFill>
                  <a:srgbClr val="24292F"/>
                </a:solidFill>
                <a:highlight>
                  <a:srgbClr val="FFFFFF"/>
                </a:highlight>
              </a:rPr>
              <a:t>On déclare un constructeur de classe en utilisant cette syntaxe :</a:t>
            </a:r>
            <a:endParaRPr sz="1200">
              <a:solidFill>
                <a:srgbClr val="24292F"/>
              </a:solidFill>
              <a:highlight>
                <a:srgbClr val="FFFFFF"/>
              </a:highlight>
            </a:endParaRPr>
          </a:p>
          <a:p>
            <a:pPr indent="0" lvl="0" marL="0" rtl="0" algn="l">
              <a:lnSpc>
                <a:spcPct val="115000"/>
              </a:lnSpc>
              <a:spcBef>
                <a:spcPts val="1200"/>
              </a:spcBef>
              <a:spcAft>
                <a:spcPts val="0"/>
              </a:spcAft>
              <a:buNone/>
            </a:pPr>
            <a:r>
              <a:rPr lang="fr" sz="1200">
                <a:solidFill>
                  <a:srgbClr val="24292F"/>
                </a:solidFill>
                <a:highlight>
                  <a:srgbClr val="FFFFFF"/>
                </a:highlight>
              </a:rPr>
              <a:t>public function __construct() {</a:t>
            </a:r>
            <a:endParaRPr sz="1200">
              <a:solidFill>
                <a:srgbClr val="24292F"/>
              </a:solidFill>
              <a:highlight>
                <a:srgbClr val="FFFFFF"/>
              </a:highlight>
            </a:endParaRPr>
          </a:p>
          <a:p>
            <a:pPr indent="0" lvl="0" marL="0" rtl="0" algn="l">
              <a:lnSpc>
                <a:spcPct val="115000"/>
              </a:lnSpc>
              <a:spcBef>
                <a:spcPts val="1200"/>
              </a:spcBef>
              <a:spcAft>
                <a:spcPts val="0"/>
              </a:spcAft>
              <a:buNone/>
            </a:pPr>
            <a:r>
              <a:rPr lang="fr" sz="1200">
                <a:solidFill>
                  <a:srgbClr val="24292F"/>
                </a:solidFill>
                <a:highlight>
                  <a:srgbClr val="FFFFFF"/>
                </a:highlight>
              </a:rPr>
              <a:t>}</a:t>
            </a:r>
            <a:endParaRPr sz="1200">
              <a:solidFill>
                <a:srgbClr val="24292F"/>
              </a:solidFill>
              <a:highlight>
                <a:srgbClr val="FFFFFF"/>
              </a:highlight>
            </a:endParaRPr>
          </a:p>
          <a:p>
            <a:pPr indent="0" lvl="0" marL="0" rtl="0" algn="l">
              <a:lnSpc>
                <a:spcPct val="115000"/>
              </a:lnSpc>
              <a:spcBef>
                <a:spcPts val="1200"/>
              </a:spcBef>
              <a:spcAft>
                <a:spcPts val="0"/>
              </a:spcAft>
              <a:buNone/>
            </a:pPr>
            <a:r>
              <a:rPr b="1" lang="fr" sz="1200" u="sng">
                <a:solidFill>
                  <a:srgbClr val="24292F"/>
                </a:solidFill>
                <a:highlight>
                  <a:srgbClr val="FFFFFF"/>
                </a:highlight>
              </a:rPr>
              <a:t>Le constructeur doit toujours être défini sur public</a:t>
            </a:r>
            <a:r>
              <a:rPr lang="fr" sz="1200">
                <a:solidFill>
                  <a:srgbClr val="24292F"/>
                </a:solidFill>
                <a:highlight>
                  <a:srgbClr val="FFFFFF"/>
                </a:highlight>
              </a:rPr>
              <a:t>, il doit toujours être accessible en dehors de la classe.</a:t>
            </a:r>
            <a:endParaRPr sz="1200">
              <a:solidFill>
                <a:srgbClr val="24292F"/>
              </a:solidFill>
              <a:highlight>
                <a:srgbClr val="FFFFFF"/>
              </a:highlight>
            </a:endParaRPr>
          </a:p>
          <a:p>
            <a:pPr indent="0" lvl="0" marL="0" rtl="0" algn="l">
              <a:lnSpc>
                <a:spcPct val="115000"/>
              </a:lnSpc>
              <a:spcBef>
                <a:spcPts val="1200"/>
              </a:spcBef>
              <a:spcAft>
                <a:spcPts val="0"/>
              </a:spcAft>
              <a:buNone/>
            </a:pPr>
            <a:r>
              <a:rPr lang="fr" sz="1200">
                <a:solidFill>
                  <a:srgbClr val="24292F"/>
                </a:solidFill>
                <a:highlight>
                  <a:srgbClr val="FFFFFF"/>
                </a:highlight>
              </a:rPr>
              <a:t>Lorsqu'un constructeur est déclaré, cela permet de définir des propriétés ayant des valeurs par défaut qui seront </a:t>
            </a:r>
            <a:r>
              <a:rPr lang="fr" sz="1200">
                <a:solidFill>
                  <a:srgbClr val="24292F"/>
                </a:solidFill>
                <a:highlight>
                  <a:srgbClr val="FFFFFF"/>
                </a:highlight>
              </a:rPr>
              <a:t>transmises</a:t>
            </a:r>
            <a:r>
              <a:rPr lang="fr" sz="1200">
                <a:solidFill>
                  <a:srgbClr val="24292F"/>
                </a:solidFill>
                <a:highlight>
                  <a:srgbClr val="FFFFFF"/>
                </a:highlight>
              </a:rPr>
              <a:t> automatiquement aux instances de la classe.</a:t>
            </a:r>
            <a:endParaRPr sz="1200">
              <a:solidFill>
                <a:srgbClr val="24292F"/>
              </a:solidFill>
              <a:highlight>
                <a:srgbClr val="FFFFFF"/>
              </a:highlight>
            </a:endParaRPr>
          </a:p>
          <a:p>
            <a:pPr indent="0" lvl="0" marL="0" rtl="0" algn="l">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25"/>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PROPRIÉTÉS</a:t>
            </a:r>
            <a:endParaRPr b="1" sz="1900">
              <a:solidFill>
                <a:srgbClr val="C99818"/>
              </a:solidFill>
              <a:latin typeface="Comfortaa"/>
              <a:ea typeface="Comfortaa"/>
              <a:cs typeface="Comfortaa"/>
              <a:sym typeface="Comfortaa"/>
            </a:endParaRPr>
          </a:p>
        </p:txBody>
      </p:sp>
      <p:pic>
        <p:nvPicPr>
          <p:cNvPr id="174" name="Google Shape;174;p25"/>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175" name="Google Shape;175;p25"/>
          <p:cNvGrpSpPr/>
          <p:nvPr/>
        </p:nvGrpSpPr>
        <p:grpSpPr>
          <a:xfrm>
            <a:off x="-50" y="4716950"/>
            <a:ext cx="9144000" cy="426600"/>
            <a:chOff x="-50" y="4716950"/>
            <a:chExt cx="9144000" cy="426600"/>
          </a:xfrm>
        </p:grpSpPr>
        <p:sp>
          <p:nvSpPr>
            <p:cNvPr id="176" name="Google Shape;176;p25"/>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177" name="Google Shape;177;p25"/>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178" name="Google Shape;178;p25"/>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179" name="Google Shape;179;p25"/>
          <p:cNvSpPr txBox="1"/>
          <p:nvPr/>
        </p:nvSpPr>
        <p:spPr>
          <a:xfrm>
            <a:off x="533025" y="806250"/>
            <a:ext cx="7473600" cy="7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333333"/>
              </a:solidFill>
              <a:highlight>
                <a:srgbClr val="FFFFFF"/>
              </a:highlight>
            </a:endParaRPr>
          </a:p>
        </p:txBody>
      </p:sp>
      <p:sp>
        <p:nvSpPr>
          <p:cNvPr id="180" name="Google Shape;180;p25"/>
          <p:cNvSpPr txBox="1"/>
          <p:nvPr/>
        </p:nvSpPr>
        <p:spPr>
          <a:xfrm>
            <a:off x="368225" y="922675"/>
            <a:ext cx="7568400" cy="3543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4292F"/>
              </a:buClr>
              <a:buSzPts val="1200"/>
              <a:buChar char="●"/>
            </a:pPr>
            <a:r>
              <a:rPr b="1" lang="fr" sz="1200" u="sng">
                <a:solidFill>
                  <a:srgbClr val="24292F"/>
                </a:solidFill>
                <a:highlight>
                  <a:srgbClr val="FFFFFF"/>
                </a:highlight>
              </a:rPr>
              <a:t>Accéder</a:t>
            </a:r>
            <a:r>
              <a:rPr b="1" lang="fr" sz="1200" u="sng">
                <a:solidFill>
                  <a:srgbClr val="24292F"/>
                </a:solidFill>
                <a:highlight>
                  <a:srgbClr val="FFFFFF"/>
                </a:highlight>
              </a:rPr>
              <a:t> aux propriétés et aux méthodes d'une instance de classe :</a:t>
            </a:r>
            <a:endParaRPr b="1" sz="1200" u="sng">
              <a:solidFill>
                <a:srgbClr val="24292F"/>
              </a:solidFill>
              <a:highlight>
                <a:srgbClr val="FFFFFF"/>
              </a:highlight>
            </a:endParaRPr>
          </a:p>
          <a:p>
            <a:pPr indent="0" lvl="0" marL="457200" rtl="0" algn="l">
              <a:lnSpc>
                <a:spcPct val="115000"/>
              </a:lnSpc>
              <a:spcBef>
                <a:spcPts val="1200"/>
              </a:spcBef>
              <a:spcAft>
                <a:spcPts val="0"/>
              </a:spcAft>
              <a:buNone/>
            </a:pPr>
            <a:r>
              <a:t/>
            </a:r>
            <a:endParaRPr sz="1200">
              <a:solidFill>
                <a:srgbClr val="24292F"/>
              </a:solidFill>
              <a:highlight>
                <a:srgbClr val="FFFFFF"/>
              </a:highlight>
            </a:endParaRPr>
          </a:p>
          <a:p>
            <a:pPr indent="0" lvl="0" marL="0" rtl="0" algn="l">
              <a:lnSpc>
                <a:spcPct val="115000"/>
              </a:lnSpc>
              <a:spcBef>
                <a:spcPts val="1200"/>
              </a:spcBef>
              <a:spcAft>
                <a:spcPts val="0"/>
              </a:spcAft>
              <a:buNone/>
            </a:pPr>
            <a:r>
              <a:rPr lang="fr" sz="1200">
                <a:solidFill>
                  <a:srgbClr val="24292F"/>
                </a:solidFill>
                <a:highlight>
                  <a:srgbClr val="FFFFFF"/>
                </a:highlight>
              </a:rPr>
              <a:t>Pour accéder aux propriétés et aux méthodes de l'instance, on utilisera la syntaxe suivante :</a:t>
            </a:r>
            <a:endParaRPr sz="12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sz="1200">
                <a:solidFill>
                  <a:srgbClr val="24292F"/>
                </a:solidFill>
                <a:highlight>
                  <a:srgbClr val="FFFFFF"/>
                </a:highlight>
              </a:rPr>
              <a:t>$var-&gt;propriete</a:t>
            </a:r>
            <a:endParaRPr sz="1200">
              <a:solidFill>
                <a:srgbClr val="24292F"/>
              </a:solidFill>
              <a:highlight>
                <a:srgbClr val="FFFFFF"/>
              </a:highlight>
            </a:endParaRPr>
          </a:p>
          <a:p>
            <a:pPr indent="0" lvl="0" marL="0" rtl="0" algn="l">
              <a:lnSpc>
                <a:spcPct val="115000"/>
              </a:lnSpc>
              <a:spcBef>
                <a:spcPts val="1200"/>
              </a:spcBef>
              <a:spcAft>
                <a:spcPts val="0"/>
              </a:spcAft>
              <a:buNone/>
            </a:pPr>
            <a:r>
              <a:rPr lang="fr" sz="1200">
                <a:solidFill>
                  <a:srgbClr val="24292F"/>
                </a:solidFill>
                <a:highlight>
                  <a:srgbClr val="FFFFFF"/>
                </a:highlight>
              </a:rPr>
              <a:t>La syntaxe à retenir ici est l'utilisation de "-&gt;", celle ci est obligatoire pour les instances. C’est un opérateur objet qui sert à indiquer à PHP qu’on souhaite accéder à un élément défini. </a:t>
            </a:r>
            <a:endParaRPr sz="12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F"/>
              </a:solidFill>
              <a:highlight>
                <a:srgbClr val="FFFFFF"/>
              </a:highlight>
            </a:endParaRPr>
          </a:p>
          <a:p>
            <a:pPr indent="0" lvl="0" marL="0" rtl="0" algn="l">
              <a:lnSpc>
                <a:spcPct val="115000"/>
              </a:lnSpc>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26"/>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MODIFIER UNE PROPRIÉTÉ DÉCLARÉE</a:t>
            </a:r>
            <a:endParaRPr b="1" sz="1900">
              <a:solidFill>
                <a:srgbClr val="C99818"/>
              </a:solidFill>
              <a:latin typeface="Comfortaa"/>
              <a:ea typeface="Comfortaa"/>
              <a:cs typeface="Comfortaa"/>
              <a:sym typeface="Comfortaa"/>
            </a:endParaRPr>
          </a:p>
        </p:txBody>
      </p:sp>
      <p:pic>
        <p:nvPicPr>
          <p:cNvPr id="186" name="Google Shape;186;p26"/>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187" name="Google Shape;187;p26"/>
          <p:cNvGrpSpPr/>
          <p:nvPr/>
        </p:nvGrpSpPr>
        <p:grpSpPr>
          <a:xfrm>
            <a:off x="-50" y="4716950"/>
            <a:ext cx="9144000" cy="426600"/>
            <a:chOff x="-50" y="4716950"/>
            <a:chExt cx="9144000" cy="426600"/>
          </a:xfrm>
        </p:grpSpPr>
        <p:sp>
          <p:nvSpPr>
            <p:cNvPr id="188" name="Google Shape;188;p26"/>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189" name="Google Shape;189;p26"/>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190" name="Google Shape;190;p26"/>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191" name="Google Shape;191;p26"/>
          <p:cNvSpPr txBox="1"/>
          <p:nvPr/>
        </p:nvSpPr>
        <p:spPr>
          <a:xfrm>
            <a:off x="533025" y="806250"/>
            <a:ext cx="7473600" cy="7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333333"/>
              </a:solidFill>
              <a:highlight>
                <a:srgbClr val="FFFFFF"/>
              </a:highlight>
            </a:endParaRPr>
          </a:p>
        </p:txBody>
      </p:sp>
      <p:sp>
        <p:nvSpPr>
          <p:cNvPr id="192" name="Google Shape;192;p26"/>
          <p:cNvSpPr txBox="1"/>
          <p:nvPr/>
        </p:nvSpPr>
        <p:spPr>
          <a:xfrm>
            <a:off x="368225" y="922675"/>
            <a:ext cx="7568400" cy="3023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4292F"/>
              </a:buClr>
              <a:buSzPts val="1200"/>
              <a:buChar char="●"/>
            </a:pPr>
            <a:r>
              <a:rPr b="1" lang="fr" sz="1200" u="sng">
                <a:solidFill>
                  <a:srgbClr val="24292F"/>
                </a:solidFill>
                <a:highlight>
                  <a:srgbClr val="FFFFFF"/>
                </a:highlight>
              </a:rPr>
              <a:t>Mutator ou Setter :</a:t>
            </a:r>
            <a:endParaRPr b="1" sz="1200" u="sng">
              <a:solidFill>
                <a:srgbClr val="24292F"/>
              </a:solidFill>
              <a:highlight>
                <a:srgbClr val="FFFFFF"/>
              </a:highlight>
            </a:endParaRPr>
          </a:p>
          <a:p>
            <a:pPr indent="0" lvl="0" marL="457200" rtl="0" algn="l">
              <a:lnSpc>
                <a:spcPct val="115000"/>
              </a:lnSpc>
              <a:spcBef>
                <a:spcPts val="1200"/>
              </a:spcBef>
              <a:spcAft>
                <a:spcPts val="0"/>
              </a:spcAft>
              <a:buNone/>
            </a:pPr>
            <a:r>
              <a:t/>
            </a:r>
            <a:endParaRPr sz="1200">
              <a:solidFill>
                <a:srgbClr val="24292F"/>
              </a:solidFill>
              <a:highlight>
                <a:srgbClr val="FFFFFF"/>
              </a:highlight>
            </a:endParaRPr>
          </a:p>
          <a:p>
            <a:pPr indent="0" lvl="0" marL="0" rtl="0" algn="l">
              <a:lnSpc>
                <a:spcPct val="115000"/>
              </a:lnSpc>
              <a:spcBef>
                <a:spcPts val="1200"/>
              </a:spcBef>
              <a:spcAft>
                <a:spcPts val="0"/>
              </a:spcAft>
              <a:buNone/>
            </a:pPr>
            <a:r>
              <a:rPr lang="fr" sz="1200">
                <a:solidFill>
                  <a:srgbClr val="24292F"/>
                </a:solidFill>
                <a:highlight>
                  <a:srgbClr val="FFFFFF"/>
                </a:highlight>
              </a:rPr>
              <a:t>Une pratique courante en PHP est de définir une fonction mutator ( </a:t>
            </a:r>
            <a:r>
              <a:rPr lang="fr" sz="1200">
                <a:solidFill>
                  <a:srgbClr val="24292F"/>
                </a:solidFill>
                <a:highlight>
                  <a:srgbClr val="FFFFFF"/>
                </a:highlight>
              </a:rPr>
              <a:t>aussi</a:t>
            </a:r>
            <a:r>
              <a:rPr lang="fr" sz="1200">
                <a:solidFill>
                  <a:srgbClr val="24292F"/>
                </a:solidFill>
                <a:highlight>
                  <a:srgbClr val="FFFFFF"/>
                </a:highlight>
              </a:rPr>
              <a:t> appelé setter ) afin de pouvoir </a:t>
            </a:r>
            <a:r>
              <a:rPr lang="fr" sz="1200" u="sng">
                <a:solidFill>
                  <a:srgbClr val="24292F"/>
                </a:solidFill>
                <a:highlight>
                  <a:srgbClr val="FFFFFF"/>
                </a:highlight>
              </a:rPr>
              <a:t>modifier une propriété déclarée avec protected ou private.</a:t>
            </a:r>
            <a:endParaRPr sz="1200" u="sng">
              <a:solidFill>
                <a:srgbClr val="24292F"/>
              </a:solidFill>
              <a:highlight>
                <a:srgbClr val="FFFFFF"/>
              </a:highlight>
            </a:endParaRPr>
          </a:p>
          <a:p>
            <a:pPr indent="0" lvl="0" marL="0" rtl="0" algn="l">
              <a:lnSpc>
                <a:spcPct val="115000"/>
              </a:lnSpc>
              <a:spcBef>
                <a:spcPts val="1200"/>
              </a:spcBef>
              <a:spcAft>
                <a:spcPts val="0"/>
              </a:spcAft>
              <a:buNone/>
            </a:pPr>
            <a:r>
              <a:rPr lang="fr" sz="1200">
                <a:solidFill>
                  <a:srgbClr val="24292F"/>
                </a:solidFill>
                <a:highlight>
                  <a:srgbClr val="FFFFFF"/>
                </a:highlight>
              </a:rPr>
              <a:t>Pour ce faire, il suffit de déclarer une fonction public puis définir la propriété à l'aide d'un </a:t>
            </a:r>
            <a:r>
              <a:rPr lang="fr" sz="1200">
                <a:solidFill>
                  <a:srgbClr val="24292F"/>
                </a:solidFill>
                <a:highlight>
                  <a:srgbClr val="FFFFFF"/>
                </a:highlight>
              </a:rPr>
              <a:t>paramètre</a:t>
            </a:r>
            <a:r>
              <a:rPr lang="fr" sz="1200">
                <a:solidFill>
                  <a:srgbClr val="24292F"/>
                </a:solidFill>
                <a:highlight>
                  <a:srgbClr val="FFFFFF"/>
                </a:highlight>
              </a:rPr>
              <a:t> de fonction</a:t>
            </a:r>
            <a:endParaRPr sz="1200">
              <a:solidFill>
                <a:srgbClr val="24292F"/>
              </a:solidFill>
              <a:highlight>
                <a:srgbClr val="FFFFFF"/>
              </a:highlight>
            </a:endParaRPr>
          </a:p>
          <a:p>
            <a:pPr indent="0" lvl="0" marL="0" rtl="0" algn="l">
              <a:lnSpc>
                <a:spcPct val="115000"/>
              </a:lnSpc>
              <a:spcBef>
                <a:spcPts val="1200"/>
              </a:spcBef>
              <a:spcAft>
                <a:spcPts val="0"/>
              </a:spcAft>
              <a:buNone/>
            </a:pPr>
            <a:r>
              <a:t/>
            </a:r>
            <a:endParaRPr b="1" sz="1200" u="sng">
              <a:solidFill>
                <a:srgbClr val="24292F"/>
              </a:solidFill>
              <a:highlight>
                <a:srgbClr val="FFFFFF"/>
              </a:highlight>
            </a:endParaRPr>
          </a:p>
          <a:p>
            <a:pPr indent="0" lvl="0" marL="0" rtl="0" algn="l">
              <a:lnSpc>
                <a:spcPct val="115000"/>
              </a:lnSpc>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27"/>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LIRE UN ATTRIBUT PRIVÉ</a:t>
            </a:r>
            <a:endParaRPr b="1" sz="1900">
              <a:solidFill>
                <a:srgbClr val="C99818"/>
              </a:solidFill>
              <a:latin typeface="Comfortaa"/>
              <a:ea typeface="Comfortaa"/>
              <a:cs typeface="Comfortaa"/>
              <a:sym typeface="Comfortaa"/>
            </a:endParaRPr>
          </a:p>
        </p:txBody>
      </p:sp>
      <p:pic>
        <p:nvPicPr>
          <p:cNvPr id="198" name="Google Shape;198;p27"/>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199" name="Google Shape;199;p27"/>
          <p:cNvGrpSpPr/>
          <p:nvPr/>
        </p:nvGrpSpPr>
        <p:grpSpPr>
          <a:xfrm>
            <a:off x="-50" y="4716950"/>
            <a:ext cx="9144000" cy="426600"/>
            <a:chOff x="-50" y="4716950"/>
            <a:chExt cx="9144000" cy="426600"/>
          </a:xfrm>
        </p:grpSpPr>
        <p:sp>
          <p:nvSpPr>
            <p:cNvPr id="200" name="Google Shape;200;p27"/>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201" name="Google Shape;201;p27"/>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202" name="Google Shape;202;p27"/>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203" name="Google Shape;203;p27"/>
          <p:cNvSpPr txBox="1"/>
          <p:nvPr/>
        </p:nvSpPr>
        <p:spPr>
          <a:xfrm>
            <a:off x="533025" y="806250"/>
            <a:ext cx="7473600" cy="7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333333"/>
              </a:solidFill>
              <a:highlight>
                <a:srgbClr val="FFFFFF"/>
              </a:highlight>
            </a:endParaRPr>
          </a:p>
        </p:txBody>
      </p:sp>
      <p:sp>
        <p:nvSpPr>
          <p:cNvPr id="204" name="Google Shape;204;p27"/>
          <p:cNvSpPr txBox="1"/>
          <p:nvPr/>
        </p:nvSpPr>
        <p:spPr>
          <a:xfrm>
            <a:off x="368225" y="922675"/>
            <a:ext cx="7568400" cy="3294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4292F"/>
              </a:buClr>
              <a:buSzPts val="1200"/>
              <a:buChar char="●"/>
            </a:pPr>
            <a:r>
              <a:rPr b="1" lang="fr" sz="1200" u="sng">
                <a:solidFill>
                  <a:srgbClr val="24292F"/>
                </a:solidFill>
                <a:highlight>
                  <a:srgbClr val="FFFFFF"/>
                </a:highlight>
              </a:rPr>
              <a:t>Accessor ou Getter :</a:t>
            </a:r>
            <a:endParaRPr b="1" sz="1200" u="sng">
              <a:solidFill>
                <a:srgbClr val="24292F"/>
              </a:solidFill>
              <a:highlight>
                <a:srgbClr val="FFFFFF"/>
              </a:highlight>
            </a:endParaRPr>
          </a:p>
          <a:p>
            <a:pPr indent="0" lvl="0" marL="0" rtl="0" algn="l">
              <a:lnSpc>
                <a:spcPct val="115000"/>
              </a:lnSpc>
              <a:spcBef>
                <a:spcPts val="1200"/>
              </a:spcBef>
              <a:spcAft>
                <a:spcPts val="0"/>
              </a:spcAft>
              <a:buNone/>
            </a:pPr>
            <a:r>
              <a:rPr lang="fr" sz="1200">
                <a:solidFill>
                  <a:srgbClr val="24292F"/>
                </a:solidFill>
                <a:highlight>
                  <a:srgbClr val="FFFFFF"/>
                </a:highlight>
              </a:rPr>
              <a:t>De la même façon, pour lire un attribut privé ou protégé, il est courant de définir un getter qui va retourner la valeur</a:t>
            </a:r>
            <a:endParaRPr sz="1200">
              <a:solidFill>
                <a:srgbClr val="24292F"/>
              </a:solidFill>
              <a:highlight>
                <a:srgbClr val="FFFFFF"/>
              </a:highlight>
            </a:endParaRPr>
          </a:p>
          <a:p>
            <a:pPr indent="0" lvl="0" marL="0" rtl="0" algn="l">
              <a:lnSpc>
                <a:spcPct val="115000"/>
              </a:lnSpc>
              <a:spcBef>
                <a:spcPts val="1200"/>
              </a:spcBef>
              <a:spcAft>
                <a:spcPts val="0"/>
              </a:spcAft>
              <a:buNone/>
            </a:pPr>
            <a:r>
              <a:rPr lang="fr" sz="1200">
                <a:solidFill>
                  <a:srgbClr val="24292F"/>
                </a:solidFill>
                <a:highlight>
                  <a:srgbClr val="FFFFFF"/>
                </a:highlight>
              </a:rPr>
              <a:t>L'intérêt</a:t>
            </a:r>
            <a:r>
              <a:rPr lang="fr" sz="1200">
                <a:solidFill>
                  <a:srgbClr val="24292F"/>
                </a:solidFill>
                <a:highlight>
                  <a:srgbClr val="FFFFFF"/>
                </a:highlight>
              </a:rPr>
              <a:t> principal des getter/setter réside dans le fait que vous définissez une méthode standardisée pour définir ou lire une propriété, si plus tard vous devez modifier la façon dont la propriété est lue ou la façon dont elle est définie, vous n'avez que deux fonctions à modifier quelque soit le nombre de fois où vous définissez ou accédez à cette propriété dans votre code.</a:t>
            </a:r>
            <a:endParaRPr sz="1200">
              <a:solidFill>
                <a:srgbClr val="24292F"/>
              </a:solidFill>
              <a:highlight>
                <a:srgbClr val="FFFFFF"/>
              </a:highlight>
            </a:endParaRPr>
          </a:p>
          <a:p>
            <a:pPr indent="0" lvl="0" marL="0" rtl="0" algn="l">
              <a:lnSpc>
                <a:spcPct val="115000"/>
              </a:lnSpc>
              <a:spcBef>
                <a:spcPts val="0"/>
              </a:spcBef>
              <a:spcAft>
                <a:spcPts val="0"/>
              </a:spcAft>
              <a:buNone/>
            </a:pPr>
            <a:r>
              <a:t/>
            </a:r>
            <a:endParaRPr b="1" sz="1200" u="sng">
              <a:solidFill>
                <a:srgbClr val="24292F"/>
              </a:solidFill>
              <a:highlight>
                <a:srgbClr val="FFFFFF"/>
              </a:highlight>
            </a:endParaRPr>
          </a:p>
          <a:p>
            <a:pPr indent="0" lvl="0" marL="0" rtl="0" algn="l">
              <a:lnSpc>
                <a:spcPct val="115000"/>
              </a:lnSpc>
              <a:spcBef>
                <a:spcPts val="1200"/>
              </a:spcBef>
              <a:spcAft>
                <a:spcPts val="0"/>
              </a:spcAft>
              <a:buNone/>
            </a:pPr>
            <a:r>
              <a:t/>
            </a:r>
            <a:endParaRPr b="1" sz="1200" u="sng">
              <a:solidFill>
                <a:srgbClr val="24292F"/>
              </a:solidFill>
              <a:highlight>
                <a:srgbClr val="FFFFFF"/>
              </a:highlight>
            </a:endParaRPr>
          </a:p>
          <a:p>
            <a:pPr indent="0" lvl="0" marL="0" rtl="0" algn="l">
              <a:lnSpc>
                <a:spcPct val="115000"/>
              </a:lnSpc>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p:nvPr/>
        </p:nvSpPr>
        <p:spPr>
          <a:xfrm>
            <a:off x="1" y="0"/>
            <a:ext cx="9144000" cy="5143500"/>
          </a:xfrm>
          <a:prstGeom prst="rect">
            <a:avLst/>
          </a:prstGeom>
          <a:gradFill>
            <a:gsLst>
              <a:gs pos="0">
                <a:srgbClr val="11244C"/>
              </a:gs>
              <a:gs pos="56000">
                <a:srgbClr val="11244C"/>
              </a:gs>
              <a:gs pos="100000">
                <a:srgbClr val="0F1B31"/>
              </a:gs>
            </a:gsLst>
            <a:lin ang="270000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Lato"/>
              <a:ea typeface="Lato"/>
              <a:cs typeface="Lato"/>
              <a:sym typeface="Lato"/>
            </a:endParaRPr>
          </a:p>
        </p:txBody>
      </p:sp>
      <p:sp>
        <p:nvSpPr>
          <p:cNvPr id="210" name="Google Shape;210;p28"/>
          <p:cNvSpPr txBox="1"/>
          <p:nvPr/>
        </p:nvSpPr>
        <p:spPr>
          <a:xfrm>
            <a:off x="1049776" y="1924725"/>
            <a:ext cx="778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fr" sz="2400">
                <a:solidFill>
                  <a:srgbClr val="BF9000"/>
                </a:solidFill>
                <a:latin typeface="Comfortaa"/>
                <a:ea typeface="Comfortaa"/>
                <a:cs typeface="Comfortaa"/>
                <a:sym typeface="Comfortaa"/>
              </a:rPr>
              <a:t>DEMO CLASS</a:t>
            </a:r>
            <a:endParaRPr b="1" sz="2400">
              <a:solidFill>
                <a:srgbClr val="BF9000"/>
              </a:solidFill>
              <a:latin typeface="Comfortaa"/>
              <a:ea typeface="Comfortaa"/>
              <a:cs typeface="Comfortaa"/>
              <a:sym typeface="Comfortaa"/>
            </a:endParaRPr>
          </a:p>
          <a:p>
            <a:pPr indent="0" lvl="0" marL="0" marR="0" rtl="0" algn="l">
              <a:lnSpc>
                <a:spcPct val="100000"/>
              </a:lnSpc>
              <a:spcBef>
                <a:spcPts val="0"/>
              </a:spcBef>
              <a:spcAft>
                <a:spcPts val="0"/>
              </a:spcAft>
              <a:buNone/>
            </a:pPr>
            <a:r>
              <a:t/>
            </a:r>
            <a:endParaRPr b="1" sz="2400">
              <a:solidFill>
                <a:srgbClr val="BF9000"/>
              </a:solidFill>
              <a:latin typeface="Comfortaa"/>
              <a:ea typeface="Comfortaa"/>
              <a:cs typeface="Comfortaa"/>
              <a:sym typeface="Comfortaa"/>
            </a:endParaRPr>
          </a:p>
          <a:p>
            <a:pPr indent="0" lvl="0" marL="0" marR="0" rtl="0" algn="l">
              <a:lnSpc>
                <a:spcPct val="100000"/>
              </a:lnSpc>
              <a:spcBef>
                <a:spcPts val="0"/>
              </a:spcBef>
              <a:spcAft>
                <a:spcPts val="0"/>
              </a:spcAft>
              <a:buNone/>
            </a:pPr>
            <a:r>
              <a:t/>
            </a:r>
            <a:endParaRPr b="1" sz="2400">
              <a:solidFill>
                <a:srgbClr val="BF9000"/>
              </a:solidFill>
              <a:latin typeface="Comfortaa"/>
              <a:ea typeface="Comfortaa"/>
              <a:cs typeface="Comfortaa"/>
              <a:sym typeface="Comfortaa"/>
            </a:endParaRPr>
          </a:p>
        </p:txBody>
      </p:sp>
      <p:pic>
        <p:nvPicPr>
          <p:cNvPr id="211" name="Google Shape;211;p28"/>
          <p:cNvPicPr preferRelativeResize="0"/>
          <p:nvPr/>
        </p:nvPicPr>
        <p:blipFill rotWithShape="1">
          <a:blip r:embed="rId3">
            <a:alphaModFix/>
          </a:blip>
          <a:srcRect b="0" l="0" r="0" t="0"/>
          <a:stretch/>
        </p:blipFill>
        <p:spPr>
          <a:xfrm>
            <a:off x="8602854" y="4807660"/>
            <a:ext cx="236585" cy="2365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29"/>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Création des fichiers</a:t>
            </a:r>
            <a:endParaRPr b="1" sz="1900">
              <a:solidFill>
                <a:srgbClr val="C99818"/>
              </a:solidFill>
              <a:latin typeface="Comfortaa"/>
              <a:ea typeface="Comfortaa"/>
              <a:cs typeface="Comfortaa"/>
              <a:sym typeface="Comfortaa"/>
            </a:endParaRPr>
          </a:p>
        </p:txBody>
      </p:sp>
      <p:pic>
        <p:nvPicPr>
          <p:cNvPr id="217" name="Google Shape;217;p29"/>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218" name="Google Shape;218;p29"/>
          <p:cNvGrpSpPr/>
          <p:nvPr/>
        </p:nvGrpSpPr>
        <p:grpSpPr>
          <a:xfrm>
            <a:off x="-50" y="4716950"/>
            <a:ext cx="9144000" cy="426600"/>
            <a:chOff x="-50" y="4716950"/>
            <a:chExt cx="9144000" cy="426600"/>
          </a:xfrm>
        </p:grpSpPr>
        <p:sp>
          <p:nvSpPr>
            <p:cNvPr id="219" name="Google Shape;219;p29"/>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220" name="Google Shape;220;p29"/>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221" name="Google Shape;221;p29"/>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222" name="Google Shape;222;p29"/>
          <p:cNvSpPr txBox="1"/>
          <p:nvPr/>
        </p:nvSpPr>
        <p:spPr>
          <a:xfrm>
            <a:off x="533025" y="806250"/>
            <a:ext cx="7473600" cy="7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333333"/>
              </a:solidFill>
              <a:highlight>
                <a:srgbClr val="FFFFFF"/>
              </a:highlight>
            </a:endParaRPr>
          </a:p>
        </p:txBody>
      </p:sp>
      <p:sp>
        <p:nvSpPr>
          <p:cNvPr id="223" name="Google Shape;223;p29"/>
          <p:cNvSpPr txBox="1"/>
          <p:nvPr/>
        </p:nvSpPr>
        <p:spPr>
          <a:xfrm>
            <a:off x="368225" y="922675"/>
            <a:ext cx="7568400" cy="341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rgbClr val="24292F"/>
                </a:solidFill>
                <a:highlight>
                  <a:srgbClr val="FFFFFF"/>
                </a:highlight>
              </a:rPr>
              <a:t>Créer 3 types de fichiers : </a:t>
            </a:r>
            <a:endParaRPr sz="1200">
              <a:solidFill>
                <a:srgbClr val="24292F"/>
              </a:solidFill>
              <a:highlight>
                <a:srgbClr val="FFFFFF"/>
              </a:highlight>
            </a:endParaRPr>
          </a:p>
          <a:p>
            <a:pPr indent="0" lvl="0" marL="0" rtl="0" algn="l">
              <a:lnSpc>
                <a:spcPct val="115000"/>
              </a:lnSpc>
              <a:spcBef>
                <a:spcPts val="0"/>
              </a:spcBef>
              <a:spcAft>
                <a:spcPts val="0"/>
              </a:spcAft>
              <a:buNone/>
            </a:pPr>
            <a:r>
              <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fr" sz="1200">
                <a:solidFill>
                  <a:srgbClr val="24292F"/>
                </a:solidFill>
                <a:highlight>
                  <a:srgbClr val="FFFFFF"/>
                </a:highlight>
              </a:rPr>
              <a:t>Fichier “index” avec les informations de connexion</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fr" sz="1200">
                <a:solidFill>
                  <a:srgbClr val="24292F"/>
                </a:solidFill>
                <a:highlight>
                  <a:srgbClr val="FFFFFF"/>
                </a:highlight>
              </a:rPr>
              <a:t>Fichier “Utilisateur.class.php” pour créer une classe Utilisateur</a:t>
            </a:r>
            <a:endParaRPr sz="1200">
              <a:solidFill>
                <a:srgbClr val="24292F"/>
              </a:solidFill>
              <a:highlight>
                <a:srgbClr val="FFFFFF"/>
              </a:highlight>
            </a:endParaRPr>
          </a:p>
          <a:p>
            <a:pPr indent="0" lvl="0" marL="457200" rtl="0" algn="l">
              <a:lnSpc>
                <a:spcPct val="115000"/>
              </a:lnSpc>
              <a:spcBef>
                <a:spcPts val="0"/>
              </a:spcBef>
              <a:spcAft>
                <a:spcPts val="0"/>
              </a:spcAft>
              <a:buNone/>
            </a:pPr>
            <a:r>
              <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fr" sz="1200">
                <a:solidFill>
                  <a:srgbClr val="24292F"/>
                </a:solidFill>
                <a:highlight>
                  <a:srgbClr val="FFFFFF"/>
                </a:highlight>
              </a:rPr>
              <a:t>Fichier de base php (peu importe le nom) avec:</a:t>
            </a:r>
            <a:endParaRPr sz="1200">
              <a:solidFill>
                <a:srgbClr val="24292F"/>
              </a:solidFill>
              <a:highlight>
                <a:srgbClr val="FFFFFF"/>
              </a:highlight>
            </a:endParaRPr>
          </a:p>
          <a:p>
            <a:pPr indent="-304800" lvl="1" marL="914400" rtl="0" algn="l">
              <a:lnSpc>
                <a:spcPct val="115000"/>
              </a:lnSpc>
              <a:spcBef>
                <a:spcPts val="0"/>
              </a:spcBef>
              <a:spcAft>
                <a:spcPts val="0"/>
              </a:spcAft>
              <a:buClr>
                <a:srgbClr val="24292F"/>
              </a:buClr>
              <a:buSzPts val="1200"/>
              <a:buChar char="-"/>
            </a:pPr>
            <a:r>
              <a:rPr lang="fr" sz="1200">
                <a:solidFill>
                  <a:srgbClr val="24292F"/>
                </a:solidFill>
                <a:highlight>
                  <a:srgbClr val="FFFFFF"/>
                </a:highlight>
              </a:rPr>
              <a:t>include =&gt; index</a:t>
            </a:r>
            <a:endParaRPr sz="1200">
              <a:solidFill>
                <a:srgbClr val="24292F"/>
              </a:solidFill>
              <a:highlight>
                <a:srgbClr val="FFFFFF"/>
              </a:highlight>
            </a:endParaRPr>
          </a:p>
          <a:p>
            <a:pPr indent="-304800" lvl="1" marL="914400" rtl="0" algn="l">
              <a:lnSpc>
                <a:spcPct val="115000"/>
              </a:lnSpc>
              <a:spcBef>
                <a:spcPts val="0"/>
              </a:spcBef>
              <a:spcAft>
                <a:spcPts val="0"/>
              </a:spcAft>
              <a:buClr>
                <a:srgbClr val="24292F"/>
              </a:buClr>
              <a:buSzPts val="1200"/>
              <a:buChar char="-"/>
            </a:pPr>
            <a:r>
              <a:rPr lang="fr" sz="1200">
                <a:solidFill>
                  <a:srgbClr val="24292F"/>
                </a:solidFill>
                <a:highlight>
                  <a:srgbClr val="FFFFFF"/>
                </a:highlight>
              </a:rPr>
              <a:t>Structure html </a:t>
            </a:r>
            <a:endParaRPr sz="1200">
              <a:solidFill>
                <a:srgbClr val="24292F"/>
              </a:solidFill>
              <a:highlight>
                <a:srgbClr val="FFFFFF"/>
              </a:highlight>
            </a:endParaRPr>
          </a:p>
          <a:p>
            <a:pPr indent="0" lvl="0" marL="0" rtl="0" algn="l">
              <a:lnSpc>
                <a:spcPct val="115000"/>
              </a:lnSpc>
              <a:spcBef>
                <a:spcPts val="0"/>
              </a:spcBef>
              <a:spcAft>
                <a:spcPts val="0"/>
              </a:spcAft>
              <a:buNone/>
            </a:pPr>
            <a:r>
              <a:t/>
            </a:r>
            <a:endParaRPr sz="1200">
              <a:solidFill>
                <a:srgbClr val="24292F"/>
              </a:solidFill>
              <a:highlight>
                <a:srgbClr val="FFFFFF"/>
              </a:highlight>
            </a:endParaRPr>
          </a:p>
          <a:p>
            <a:pPr indent="0" lvl="0" marL="0" rtl="0" algn="l">
              <a:lnSpc>
                <a:spcPct val="115000"/>
              </a:lnSpc>
              <a:spcBef>
                <a:spcPts val="0"/>
              </a:spcBef>
              <a:spcAft>
                <a:spcPts val="0"/>
              </a:spcAft>
              <a:buNone/>
            </a:pPr>
            <a:r>
              <a:t/>
            </a:r>
            <a:endParaRPr b="1" sz="1200" u="sng">
              <a:solidFill>
                <a:srgbClr val="24292F"/>
              </a:solidFill>
              <a:highlight>
                <a:srgbClr val="FFFFFF"/>
              </a:highlight>
            </a:endParaRPr>
          </a:p>
          <a:p>
            <a:pPr indent="0" lvl="0" marL="0" rtl="0" algn="l">
              <a:lnSpc>
                <a:spcPct val="115000"/>
              </a:lnSpc>
              <a:spcBef>
                <a:spcPts val="1200"/>
              </a:spcBef>
              <a:spcAft>
                <a:spcPts val="0"/>
              </a:spcAft>
              <a:buNone/>
            </a:pPr>
            <a:r>
              <a:t/>
            </a:r>
            <a:endParaRPr b="1" sz="1200" u="sng">
              <a:solidFill>
                <a:srgbClr val="24292F"/>
              </a:solidFill>
              <a:highlight>
                <a:srgbClr val="FFFFFF"/>
              </a:highlight>
            </a:endParaRPr>
          </a:p>
          <a:p>
            <a:pPr indent="0" lvl="0" marL="0" rtl="0" algn="l">
              <a:lnSpc>
                <a:spcPct val="115000"/>
              </a:lnSpc>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a:p>
        </p:txBody>
      </p:sp>
      <p:pic>
        <p:nvPicPr>
          <p:cNvPr id="224" name="Google Shape;224;p29"/>
          <p:cNvPicPr preferRelativeResize="0"/>
          <p:nvPr/>
        </p:nvPicPr>
        <p:blipFill>
          <a:blip r:embed="rId5">
            <a:alphaModFix/>
          </a:blip>
          <a:stretch>
            <a:fillRect/>
          </a:stretch>
        </p:blipFill>
        <p:spPr>
          <a:xfrm>
            <a:off x="3328875" y="2835313"/>
            <a:ext cx="4305300" cy="1781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30"/>
          <p:cNvSpPr txBox="1"/>
          <p:nvPr/>
        </p:nvSpPr>
        <p:spPr>
          <a:xfrm>
            <a:off x="518425" y="119650"/>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Instancier une classe avec new</a:t>
            </a:r>
            <a:endParaRPr b="1" sz="1900">
              <a:solidFill>
                <a:srgbClr val="C99818"/>
              </a:solidFill>
              <a:latin typeface="Comfortaa"/>
              <a:ea typeface="Comfortaa"/>
              <a:cs typeface="Comfortaa"/>
              <a:sym typeface="Comfortaa"/>
            </a:endParaRPr>
          </a:p>
        </p:txBody>
      </p:sp>
      <p:pic>
        <p:nvPicPr>
          <p:cNvPr id="230" name="Google Shape;230;p30"/>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231" name="Google Shape;231;p30"/>
          <p:cNvGrpSpPr/>
          <p:nvPr/>
        </p:nvGrpSpPr>
        <p:grpSpPr>
          <a:xfrm>
            <a:off x="-50" y="4716950"/>
            <a:ext cx="9144000" cy="426600"/>
            <a:chOff x="-50" y="4716950"/>
            <a:chExt cx="9144000" cy="426600"/>
          </a:xfrm>
        </p:grpSpPr>
        <p:sp>
          <p:nvSpPr>
            <p:cNvPr id="232" name="Google Shape;232;p30"/>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233" name="Google Shape;233;p30"/>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234" name="Google Shape;234;p30"/>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235" name="Google Shape;235;p30"/>
          <p:cNvSpPr txBox="1"/>
          <p:nvPr/>
        </p:nvSpPr>
        <p:spPr>
          <a:xfrm>
            <a:off x="144200" y="604750"/>
            <a:ext cx="7473600" cy="110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rgbClr val="24292F"/>
                </a:solidFill>
                <a:highlight>
                  <a:srgbClr val="FFFFFF"/>
                </a:highlight>
              </a:rPr>
              <a:t>Inclure le fichier class.php dans le fichier principal</a:t>
            </a:r>
            <a:endParaRPr sz="1200">
              <a:solidFill>
                <a:srgbClr val="24292F"/>
              </a:solidFill>
              <a:highlight>
                <a:srgbClr val="FFFFFF"/>
              </a:highlight>
            </a:endParaRPr>
          </a:p>
          <a:p>
            <a:pPr indent="0" lvl="0" marL="0" rtl="0" algn="l">
              <a:lnSpc>
                <a:spcPct val="115000"/>
              </a:lnSpc>
              <a:spcBef>
                <a:spcPts val="1200"/>
              </a:spcBef>
              <a:spcAft>
                <a:spcPts val="0"/>
              </a:spcAft>
              <a:buNone/>
            </a:pPr>
            <a:r>
              <a:rPr lang="fr" sz="1200">
                <a:solidFill>
                  <a:srgbClr val="24292F"/>
                </a:solidFill>
                <a:highlight>
                  <a:srgbClr val="FFFFFF"/>
                </a:highlight>
              </a:rPr>
              <a:t>I</a:t>
            </a:r>
            <a:r>
              <a:rPr lang="fr" sz="1200">
                <a:solidFill>
                  <a:srgbClr val="24292F"/>
                </a:solidFill>
                <a:highlight>
                  <a:srgbClr val="FFFFFF"/>
                </a:highlight>
              </a:rPr>
              <a:t>nstancier la  classe avec new Utilisateur();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333333"/>
              </a:solidFill>
              <a:highlight>
                <a:srgbClr val="FFFFFF"/>
              </a:highlight>
            </a:endParaRPr>
          </a:p>
        </p:txBody>
      </p:sp>
      <p:pic>
        <p:nvPicPr>
          <p:cNvPr id="236" name="Google Shape;236;p30"/>
          <p:cNvPicPr preferRelativeResize="0"/>
          <p:nvPr/>
        </p:nvPicPr>
        <p:blipFill>
          <a:blip r:embed="rId5">
            <a:alphaModFix/>
          </a:blip>
          <a:stretch>
            <a:fillRect/>
          </a:stretch>
        </p:blipFill>
        <p:spPr>
          <a:xfrm>
            <a:off x="3543825" y="992000"/>
            <a:ext cx="5338000" cy="3796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31"/>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Instancier une classe </a:t>
            </a:r>
            <a:endParaRPr b="1" sz="1900">
              <a:solidFill>
                <a:srgbClr val="C99818"/>
              </a:solidFill>
              <a:latin typeface="Comfortaa"/>
              <a:ea typeface="Comfortaa"/>
              <a:cs typeface="Comfortaa"/>
              <a:sym typeface="Comfortaa"/>
            </a:endParaRPr>
          </a:p>
        </p:txBody>
      </p:sp>
      <p:pic>
        <p:nvPicPr>
          <p:cNvPr id="242" name="Google Shape;242;p31"/>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243" name="Google Shape;243;p31"/>
          <p:cNvGrpSpPr/>
          <p:nvPr/>
        </p:nvGrpSpPr>
        <p:grpSpPr>
          <a:xfrm>
            <a:off x="-50" y="4716950"/>
            <a:ext cx="9144000" cy="426600"/>
            <a:chOff x="-50" y="4716950"/>
            <a:chExt cx="9144000" cy="426600"/>
          </a:xfrm>
        </p:grpSpPr>
        <p:sp>
          <p:nvSpPr>
            <p:cNvPr id="244" name="Google Shape;244;p31"/>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245" name="Google Shape;245;p31"/>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246" name="Google Shape;246;p31"/>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247" name="Google Shape;247;p31"/>
          <p:cNvSpPr txBox="1"/>
          <p:nvPr/>
        </p:nvSpPr>
        <p:spPr>
          <a:xfrm>
            <a:off x="533025" y="806250"/>
            <a:ext cx="7473600" cy="110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rgbClr val="333333"/>
                </a:solidFill>
                <a:highlight>
                  <a:srgbClr val="FFFFFF"/>
                </a:highlight>
              </a:rPr>
              <a:t>Lorsqu’on instancie une classe, un objet </a:t>
            </a:r>
            <a:r>
              <a:rPr lang="fr" sz="1200">
                <a:solidFill>
                  <a:srgbClr val="333333"/>
                </a:solidFill>
                <a:highlight>
                  <a:srgbClr val="FFFFFF"/>
                </a:highlight>
              </a:rPr>
              <a:t>est créé.</a:t>
            </a:r>
            <a:r>
              <a:rPr lang="fr" sz="1200">
                <a:solidFill>
                  <a:srgbClr val="333333"/>
                </a:solidFill>
                <a:highlight>
                  <a:srgbClr val="FFFFFF"/>
                </a:highlight>
              </a:rPr>
              <a:t> Nous allons devoir capturer cet objet pour l’utiliser. </a:t>
            </a:r>
            <a:endParaRPr sz="1200">
              <a:solidFill>
                <a:srgbClr val="333333"/>
              </a:solidFill>
              <a:highlight>
                <a:srgbClr val="FFFFFF"/>
              </a:highlight>
            </a:endParaRPr>
          </a:p>
          <a:p>
            <a:pPr indent="0" lvl="0" marL="0" rtl="0" algn="l">
              <a:lnSpc>
                <a:spcPct val="115000"/>
              </a:lnSpc>
              <a:spcBef>
                <a:spcPts val="1200"/>
              </a:spcBef>
              <a:spcAft>
                <a:spcPts val="0"/>
              </a:spcAft>
              <a:buNone/>
            </a:pPr>
            <a:r>
              <a:rPr lang="fr" sz="1200">
                <a:solidFill>
                  <a:srgbClr val="333333"/>
                </a:solidFill>
                <a:highlight>
                  <a:srgbClr val="FFFFFF"/>
                </a:highlight>
              </a:rPr>
              <a:t>Nous allons le stocker dans une variable. </a:t>
            </a:r>
            <a:endParaRPr sz="1200">
              <a:solidFill>
                <a:srgbClr val="333333"/>
              </a:solidFill>
              <a:highlight>
                <a:srgbClr val="FFFFFF"/>
              </a:highlight>
            </a:endParaRPr>
          </a:p>
          <a:p>
            <a:pPr indent="0" lvl="0" marL="0" rtl="0" algn="l">
              <a:lnSpc>
                <a:spcPct val="115000"/>
              </a:lnSpc>
              <a:spcBef>
                <a:spcPts val="1200"/>
              </a:spcBef>
              <a:spcAft>
                <a:spcPts val="1200"/>
              </a:spcAft>
              <a:buNone/>
            </a:pPr>
            <a:r>
              <a:t/>
            </a:r>
            <a:endParaRPr sz="1200">
              <a:solidFill>
                <a:srgbClr val="333333"/>
              </a:solidFill>
              <a:highlight>
                <a:srgbClr val="FFFFFF"/>
              </a:highlight>
            </a:endParaRPr>
          </a:p>
        </p:txBody>
      </p:sp>
      <p:pic>
        <p:nvPicPr>
          <p:cNvPr id="248" name="Google Shape;248;p31"/>
          <p:cNvPicPr preferRelativeResize="0"/>
          <p:nvPr/>
        </p:nvPicPr>
        <p:blipFill>
          <a:blip r:embed="rId5">
            <a:alphaModFix/>
          </a:blip>
          <a:stretch>
            <a:fillRect/>
          </a:stretch>
        </p:blipFill>
        <p:spPr>
          <a:xfrm>
            <a:off x="1529425" y="1753150"/>
            <a:ext cx="5638800" cy="1809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32"/>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Propriétés</a:t>
            </a:r>
            <a:endParaRPr b="1" sz="1900">
              <a:solidFill>
                <a:srgbClr val="C99818"/>
              </a:solidFill>
              <a:latin typeface="Comfortaa"/>
              <a:ea typeface="Comfortaa"/>
              <a:cs typeface="Comfortaa"/>
              <a:sym typeface="Comfortaa"/>
            </a:endParaRPr>
          </a:p>
        </p:txBody>
      </p:sp>
      <p:pic>
        <p:nvPicPr>
          <p:cNvPr id="254" name="Google Shape;254;p32"/>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255" name="Google Shape;255;p32"/>
          <p:cNvGrpSpPr/>
          <p:nvPr/>
        </p:nvGrpSpPr>
        <p:grpSpPr>
          <a:xfrm>
            <a:off x="-50" y="4716950"/>
            <a:ext cx="9144000" cy="426600"/>
            <a:chOff x="-50" y="4716950"/>
            <a:chExt cx="9144000" cy="426600"/>
          </a:xfrm>
        </p:grpSpPr>
        <p:sp>
          <p:nvSpPr>
            <p:cNvPr id="256" name="Google Shape;256;p32"/>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257" name="Google Shape;257;p32"/>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258" name="Google Shape;258;p32"/>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259" name="Google Shape;259;p32"/>
          <p:cNvSpPr txBox="1"/>
          <p:nvPr/>
        </p:nvSpPr>
        <p:spPr>
          <a:xfrm>
            <a:off x="533025" y="806250"/>
            <a:ext cx="7473600" cy="110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 sz="1200" u="sng">
                <a:solidFill>
                  <a:srgbClr val="333333"/>
                </a:solidFill>
                <a:highlight>
                  <a:srgbClr val="FFFFFF"/>
                </a:highlight>
              </a:rPr>
              <a:t>Les variables créées dans les classes sont appelées des propriétés</a:t>
            </a:r>
            <a:r>
              <a:rPr lang="fr" sz="1200">
                <a:solidFill>
                  <a:srgbClr val="333333"/>
                </a:solidFill>
                <a:highlight>
                  <a:srgbClr val="FFFFFF"/>
                </a:highlight>
              </a:rPr>
              <a:t>.</a:t>
            </a:r>
            <a:endParaRPr sz="1200">
              <a:solidFill>
                <a:srgbClr val="333333"/>
              </a:solidFill>
              <a:highlight>
                <a:srgbClr val="FFFFFF"/>
              </a:highlight>
            </a:endParaRPr>
          </a:p>
          <a:p>
            <a:pPr indent="0" lvl="0" marL="0" rtl="0" algn="l">
              <a:lnSpc>
                <a:spcPct val="115000"/>
              </a:lnSpc>
              <a:spcBef>
                <a:spcPts val="1200"/>
              </a:spcBef>
              <a:spcAft>
                <a:spcPts val="0"/>
              </a:spcAft>
              <a:buNone/>
            </a:pPr>
            <a:r>
              <a:rPr lang="fr" sz="1200">
                <a:solidFill>
                  <a:srgbClr val="333333"/>
                </a:solidFill>
                <a:highlight>
                  <a:srgbClr val="FFFFFF"/>
                </a:highlight>
              </a:rPr>
              <a:t>=&gt; Créer deux propriétés dans la classe Utilisateur</a:t>
            </a:r>
            <a:endParaRPr sz="1200">
              <a:solidFill>
                <a:srgbClr val="333333"/>
              </a:solidFill>
              <a:highlight>
                <a:srgbClr val="FFFFFF"/>
              </a:highlight>
            </a:endParaRPr>
          </a:p>
          <a:p>
            <a:pPr indent="0" lvl="0" marL="0" rtl="0" algn="l">
              <a:lnSpc>
                <a:spcPct val="115000"/>
              </a:lnSpc>
              <a:spcBef>
                <a:spcPts val="1200"/>
              </a:spcBef>
              <a:spcAft>
                <a:spcPts val="1200"/>
              </a:spcAft>
              <a:buNone/>
            </a:pPr>
            <a:r>
              <a:rPr lang="fr" sz="1200">
                <a:solidFill>
                  <a:srgbClr val="333333"/>
                </a:solidFill>
                <a:highlight>
                  <a:srgbClr val="FFFFFF"/>
                </a:highlight>
              </a:rPr>
              <a:t>=&gt; Créer deux objets à partir de notre classe dans notre fichier principal  et stockez les dans des variables</a:t>
            </a:r>
            <a:endParaRPr sz="1200">
              <a:solidFill>
                <a:srgbClr val="333333"/>
              </a:solidFill>
              <a:highlight>
                <a:srgbClr val="FFFFFF"/>
              </a:highlight>
            </a:endParaRPr>
          </a:p>
        </p:txBody>
      </p:sp>
      <p:pic>
        <p:nvPicPr>
          <p:cNvPr id="260" name="Google Shape;260;p32"/>
          <p:cNvPicPr preferRelativeResize="0"/>
          <p:nvPr/>
        </p:nvPicPr>
        <p:blipFill>
          <a:blip r:embed="rId5">
            <a:alphaModFix/>
          </a:blip>
          <a:stretch>
            <a:fillRect/>
          </a:stretch>
        </p:blipFill>
        <p:spPr>
          <a:xfrm>
            <a:off x="382700" y="2425500"/>
            <a:ext cx="2619375" cy="1676400"/>
          </a:xfrm>
          <a:prstGeom prst="rect">
            <a:avLst/>
          </a:prstGeom>
          <a:noFill/>
          <a:ln>
            <a:noFill/>
          </a:ln>
        </p:spPr>
      </p:pic>
      <p:sp>
        <p:nvSpPr>
          <p:cNvPr id="261" name="Google Shape;261;p32"/>
          <p:cNvSpPr txBox="1"/>
          <p:nvPr/>
        </p:nvSpPr>
        <p:spPr>
          <a:xfrm>
            <a:off x="3387975" y="2927975"/>
            <a:ext cx="55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Fichier principal</a:t>
            </a:r>
            <a:endParaRPr/>
          </a:p>
        </p:txBody>
      </p:sp>
      <p:pic>
        <p:nvPicPr>
          <p:cNvPr id="262" name="Google Shape;262;p32"/>
          <p:cNvPicPr preferRelativeResize="0"/>
          <p:nvPr/>
        </p:nvPicPr>
        <p:blipFill>
          <a:blip r:embed="rId6">
            <a:alphaModFix/>
          </a:blip>
          <a:stretch>
            <a:fillRect/>
          </a:stretch>
        </p:blipFill>
        <p:spPr>
          <a:xfrm>
            <a:off x="3446075" y="3328175"/>
            <a:ext cx="5410999" cy="55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p:nvPr/>
        </p:nvSpPr>
        <p:spPr>
          <a:xfrm>
            <a:off x="1" y="0"/>
            <a:ext cx="9144000" cy="5143500"/>
          </a:xfrm>
          <a:prstGeom prst="rect">
            <a:avLst/>
          </a:prstGeom>
          <a:gradFill>
            <a:gsLst>
              <a:gs pos="0">
                <a:srgbClr val="11244C"/>
              </a:gs>
              <a:gs pos="56000">
                <a:srgbClr val="11244C"/>
              </a:gs>
              <a:gs pos="100000">
                <a:srgbClr val="0F1B31"/>
              </a:gs>
            </a:gsLst>
            <a:lin ang="270000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Lato"/>
              <a:ea typeface="Lato"/>
              <a:cs typeface="Lato"/>
              <a:sym typeface="Lato"/>
            </a:endParaRPr>
          </a:p>
        </p:txBody>
      </p:sp>
      <p:sp>
        <p:nvSpPr>
          <p:cNvPr id="66" name="Google Shape;66;p15"/>
          <p:cNvSpPr txBox="1"/>
          <p:nvPr/>
        </p:nvSpPr>
        <p:spPr>
          <a:xfrm>
            <a:off x="1049776" y="1924725"/>
            <a:ext cx="778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fr" sz="2400">
                <a:solidFill>
                  <a:srgbClr val="BF9000"/>
                </a:solidFill>
                <a:latin typeface="Comfortaa"/>
                <a:ea typeface="Comfortaa"/>
                <a:cs typeface="Comfortaa"/>
                <a:sym typeface="Comfortaa"/>
              </a:rPr>
              <a:t>OOP </a:t>
            </a:r>
            <a:endParaRPr b="1" sz="2400">
              <a:solidFill>
                <a:srgbClr val="BF9000"/>
              </a:solidFill>
              <a:latin typeface="Comfortaa"/>
              <a:ea typeface="Comfortaa"/>
              <a:cs typeface="Comfortaa"/>
              <a:sym typeface="Comfortaa"/>
            </a:endParaRPr>
          </a:p>
          <a:p>
            <a:pPr indent="0" lvl="0" marL="0" marR="0" rtl="0" algn="l">
              <a:lnSpc>
                <a:spcPct val="100000"/>
              </a:lnSpc>
              <a:spcBef>
                <a:spcPts val="0"/>
              </a:spcBef>
              <a:spcAft>
                <a:spcPts val="0"/>
              </a:spcAft>
              <a:buNone/>
            </a:pPr>
            <a:r>
              <a:t/>
            </a:r>
            <a:endParaRPr b="1" sz="2400">
              <a:solidFill>
                <a:srgbClr val="BF9000"/>
              </a:solidFill>
              <a:latin typeface="Comfortaa"/>
              <a:ea typeface="Comfortaa"/>
              <a:cs typeface="Comfortaa"/>
              <a:sym typeface="Comfortaa"/>
            </a:endParaRPr>
          </a:p>
          <a:p>
            <a:pPr indent="0" lvl="0" marL="0" marR="0" rtl="0" algn="l">
              <a:lnSpc>
                <a:spcPct val="100000"/>
              </a:lnSpc>
              <a:spcBef>
                <a:spcPts val="0"/>
              </a:spcBef>
              <a:spcAft>
                <a:spcPts val="0"/>
              </a:spcAft>
              <a:buNone/>
            </a:pPr>
            <a:r>
              <a:t/>
            </a:r>
            <a:endParaRPr b="1" sz="2400">
              <a:solidFill>
                <a:srgbClr val="BF9000"/>
              </a:solidFill>
              <a:latin typeface="Comfortaa"/>
              <a:ea typeface="Comfortaa"/>
              <a:cs typeface="Comfortaa"/>
              <a:sym typeface="Comfortaa"/>
            </a:endParaRPr>
          </a:p>
        </p:txBody>
      </p:sp>
      <p:pic>
        <p:nvPicPr>
          <p:cNvPr id="67" name="Google Shape;67;p15"/>
          <p:cNvPicPr preferRelativeResize="0"/>
          <p:nvPr/>
        </p:nvPicPr>
        <p:blipFill rotWithShape="1">
          <a:blip r:embed="rId3">
            <a:alphaModFix/>
          </a:blip>
          <a:srcRect b="0" l="0" r="0" t="0"/>
          <a:stretch/>
        </p:blipFill>
        <p:spPr>
          <a:xfrm>
            <a:off x="8602854" y="4807660"/>
            <a:ext cx="236585" cy="23658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33"/>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Le constructeur</a:t>
            </a:r>
            <a:endParaRPr b="1" sz="1900">
              <a:solidFill>
                <a:srgbClr val="C99818"/>
              </a:solidFill>
              <a:latin typeface="Comfortaa"/>
              <a:ea typeface="Comfortaa"/>
              <a:cs typeface="Comfortaa"/>
              <a:sym typeface="Comfortaa"/>
            </a:endParaRPr>
          </a:p>
        </p:txBody>
      </p:sp>
      <p:pic>
        <p:nvPicPr>
          <p:cNvPr id="268" name="Google Shape;268;p33"/>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269" name="Google Shape;269;p33"/>
          <p:cNvGrpSpPr/>
          <p:nvPr/>
        </p:nvGrpSpPr>
        <p:grpSpPr>
          <a:xfrm>
            <a:off x="-50" y="4716950"/>
            <a:ext cx="9144000" cy="426600"/>
            <a:chOff x="-50" y="4716950"/>
            <a:chExt cx="9144000" cy="426600"/>
          </a:xfrm>
        </p:grpSpPr>
        <p:sp>
          <p:nvSpPr>
            <p:cNvPr id="270" name="Google Shape;270;p33"/>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271" name="Google Shape;271;p33"/>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272" name="Google Shape;272;p33"/>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273" name="Google Shape;273;p33"/>
          <p:cNvSpPr txBox="1"/>
          <p:nvPr/>
        </p:nvSpPr>
        <p:spPr>
          <a:xfrm>
            <a:off x="634450" y="1034150"/>
            <a:ext cx="7177800" cy="317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Lorsque vous créez un objet, celui-ci est vide au départ. Ses variables ne contiennent rien.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fr"/>
              <a:t>Or, quand vous créez un objet avec new, PHP recherche à l'intérieur de la classe une fonction nommée __construct. Jusqu'ici nous n'en avions pas créé : donc faute d'en trouver, PHP créait un objet vide.</a:t>
            </a:r>
            <a:endParaRPr/>
          </a:p>
          <a:p>
            <a:pPr indent="0" lvl="0" marL="0" rtl="0" algn="l">
              <a:lnSpc>
                <a:spcPct val="115000"/>
              </a:lnSpc>
              <a:spcBef>
                <a:spcPts val="1200"/>
              </a:spcBef>
              <a:spcAft>
                <a:spcPts val="0"/>
              </a:spcAft>
              <a:buClr>
                <a:schemeClr val="dk1"/>
              </a:buClr>
              <a:buSzPts val="1100"/>
              <a:buFont typeface="Arial"/>
              <a:buNone/>
            </a:pPr>
            <a:r>
              <a:rPr lang="fr"/>
              <a:t>Le rôle d'une fonction constructeur est justement de construire l'objet, c'est-à-dire de le préparer à une première utilisation.</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34"/>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Le constructeur</a:t>
            </a:r>
            <a:endParaRPr b="1" sz="1900">
              <a:solidFill>
                <a:srgbClr val="C99818"/>
              </a:solidFill>
              <a:latin typeface="Comfortaa"/>
              <a:ea typeface="Comfortaa"/>
              <a:cs typeface="Comfortaa"/>
              <a:sym typeface="Comfortaa"/>
            </a:endParaRPr>
          </a:p>
        </p:txBody>
      </p:sp>
      <p:pic>
        <p:nvPicPr>
          <p:cNvPr id="279" name="Google Shape;279;p34"/>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280" name="Google Shape;280;p34"/>
          <p:cNvGrpSpPr/>
          <p:nvPr/>
        </p:nvGrpSpPr>
        <p:grpSpPr>
          <a:xfrm>
            <a:off x="-50" y="4716950"/>
            <a:ext cx="9144000" cy="426600"/>
            <a:chOff x="-50" y="4716950"/>
            <a:chExt cx="9144000" cy="426600"/>
          </a:xfrm>
        </p:grpSpPr>
        <p:sp>
          <p:nvSpPr>
            <p:cNvPr id="281" name="Google Shape;281;p34"/>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282" name="Google Shape;282;p34"/>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283" name="Google Shape;283;p34"/>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pic>
        <p:nvPicPr>
          <p:cNvPr id="284" name="Google Shape;284;p34"/>
          <p:cNvPicPr preferRelativeResize="0"/>
          <p:nvPr/>
        </p:nvPicPr>
        <p:blipFill>
          <a:blip r:embed="rId5">
            <a:alphaModFix/>
          </a:blip>
          <a:stretch>
            <a:fillRect/>
          </a:stretch>
        </p:blipFill>
        <p:spPr>
          <a:xfrm>
            <a:off x="1975650" y="1397175"/>
            <a:ext cx="5015900" cy="165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35"/>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Méthodes</a:t>
            </a:r>
            <a:endParaRPr b="1" sz="1900">
              <a:solidFill>
                <a:srgbClr val="C99818"/>
              </a:solidFill>
              <a:latin typeface="Comfortaa"/>
              <a:ea typeface="Comfortaa"/>
              <a:cs typeface="Comfortaa"/>
              <a:sym typeface="Comfortaa"/>
            </a:endParaRPr>
          </a:p>
        </p:txBody>
      </p:sp>
      <p:pic>
        <p:nvPicPr>
          <p:cNvPr id="290" name="Google Shape;290;p35"/>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291" name="Google Shape;291;p35"/>
          <p:cNvGrpSpPr/>
          <p:nvPr/>
        </p:nvGrpSpPr>
        <p:grpSpPr>
          <a:xfrm>
            <a:off x="-50" y="4716950"/>
            <a:ext cx="9144000" cy="426600"/>
            <a:chOff x="-50" y="4716950"/>
            <a:chExt cx="9144000" cy="426600"/>
          </a:xfrm>
        </p:grpSpPr>
        <p:sp>
          <p:nvSpPr>
            <p:cNvPr id="292" name="Google Shape;292;p35"/>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293" name="Google Shape;293;p35"/>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294" name="Google Shape;294;p35"/>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295" name="Google Shape;295;p35"/>
          <p:cNvSpPr txBox="1"/>
          <p:nvPr/>
        </p:nvSpPr>
        <p:spPr>
          <a:xfrm>
            <a:off x="533025" y="1295650"/>
            <a:ext cx="7473600" cy="225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rgbClr val="333333"/>
                </a:solidFill>
                <a:highlight>
                  <a:srgbClr val="FFFFFF"/>
                </a:highlight>
              </a:rPr>
              <a:t>Passer en privé les variables de la classe pour qu’elles ne soient pas utilisables en dehors de celle-ci.</a:t>
            </a:r>
            <a:endParaRPr sz="1200">
              <a:solidFill>
                <a:srgbClr val="333333"/>
              </a:solidFill>
              <a:highlight>
                <a:srgbClr val="FFFFFF"/>
              </a:highlight>
            </a:endParaRPr>
          </a:p>
          <a:p>
            <a:pPr indent="0" lvl="0" marL="0" rtl="0" algn="l">
              <a:lnSpc>
                <a:spcPct val="115000"/>
              </a:lnSpc>
              <a:spcBef>
                <a:spcPts val="1200"/>
              </a:spcBef>
              <a:spcAft>
                <a:spcPts val="0"/>
              </a:spcAft>
              <a:buNone/>
            </a:pPr>
            <a:r>
              <a:rPr lang="fr" sz="1200">
                <a:solidFill>
                  <a:srgbClr val="333333"/>
                </a:solidFill>
                <a:highlight>
                  <a:srgbClr val="FFFFFF"/>
                </a:highlight>
              </a:rPr>
              <a:t>Créer 3 méthodes (= fonction dans une class) :</a:t>
            </a:r>
            <a:endParaRPr sz="1200">
              <a:solidFill>
                <a:srgbClr val="333333"/>
              </a:solidFill>
              <a:highlight>
                <a:srgbClr val="FFFFFF"/>
              </a:highlight>
            </a:endParaRPr>
          </a:p>
          <a:p>
            <a:pPr indent="-304800" lvl="0" marL="457200" rtl="0" algn="l">
              <a:lnSpc>
                <a:spcPct val="115000"/>
              </a:lnSpc>
              <a:spcBef>
                <a:spcPts val="1200"/>
              </a:spcBef>
              <a:spcAft>
                <a:spcPts val="0"/>
              </a:spcAft>
              <a:buClr>
                <a:srgbClr val="333333"/>
              </a:buClr>
              <a:buSzPts val="1200"/>
              <a:buChar char="-"/>
            </a:pPr>
            <a:r>
              <a:rPr lang="fr" sz="1200">
                <a:solidFill>
                  <a:srgbClr val="333333"/>
                </a:solidFill>
                <a:highlight>
                  <a:srgbClr val="FFFFFF"/>
                </a:highlight>
              </a:rPr>
              <a:t>getNom() - pour récupérer la valeur de $user_name</a:t>
            </a:r>
            <a:endParaRPr sz="1200">
              <a:solidFill>
                <a:srgbClr val="333333"/>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fr" sz="1200">
                <a:solidFill>
                  <a:srgbClr val="333333"/>
                </a:solidFill>
                <a:highlight>
                  <a:srgbClr val="FFFFFF"/>
                </a:highlight>
              </a:rPr>
              <a:t>setNom() - définir/modifier la valeur contenue dans $user_name</a:t>
            </a:r>
            <a:endParaRPr sz="1200">
              <a:solidFill>
                <a:srgbClr val="333333"/>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fr" sz="1200">
                <a:solidFill>
                  <a:srgbClr val="333333"/>
                </a:solidFill>
                <a:highlight>
                  <a:srgbClr val="FFFFFF"/>
                </a:highlight>
              </a:rPr>
              <a:t>setPass() - définir/modifier la valeur contenue dans $user_pass</a:t>
            </a:r>
            <a:endParaRPr sz="1200">
              <a:solidFill>
                <a:srgbClr val="333333"/>
              </a:solidFill>
              <a:highlight>
                <a:srgbClr val="FFFFFF"/>
              </a:highlight>
            </a:endParaRPr>
          </a:p>
          <a:p>
            <a:pPr indent="0" lvl="0" marL="0" rtl="0" algn="l">
              <a:lnSpc>
                <a:spcPct val="115000"/>
              </a:lnSpc>
              <a:spcBef>
                <a:spcPts val="1200"/>
              </a:spcBef>
              <a:spcAft>
                <a:spcPts val="0"/>
              </a:spcAft>
              <a:buNone/>
            </a:pPr>
            <a:r>
              <a:rPr lang="fr" sz="1200">
                <a:solidFill>
                  <a:srgbClr val="333333"/>
                </a:solidFill>
                <a:highlight>
                  <a:srgbClr val="FFFFFF"/>
                </a:highlight>
              </a:rPr>
              <a:t>Les méthodes doivent être en </a:t>
            </a:r>
            <a:r>
              <a:rPr lang="fr" sz="1200">
                <a:solidFill>
                  <a:srgbClr val="333333"/>
                </a:solidFill>
                <a:highlight>
                  <a:srgbClr val="FFFFFF"/>
                </a:highlight>
              </a:rPr>
              <a:t>public pour</a:t>
            </a:r>
            <a:r>
              <a:rPr lang="fr" sz="1200">
                <a:solidFill>
                  <a:srgbClr val="333333"/>
                </a:solidFill>
                <a:highlight>
                  <a:srgbClr val="FFFFFF"/>
                </a:highlight>
              </a:rPr>
              <a:t> être </a:t>
            </a:r>
            <a:r>
              <a:rPr lang="fr" sz="1200">
                <a:solidFill>
                  <a:srgbClr val="333333"/>
                </a:solidFill>
                <a:highlight>
                  <a:srgbClr val="FFFFFF"/>
                </a:highlight>
              </a:rPr>
              <a:t>utilisées</a:t>
            </a:r>
            <a:r>
              <a:rPr lang="fr" sz="1200">
                <a:solidFill>
                  <a:srgbClr val="333333"/>
                </a:solidFill>
                <a:highlight>
                  <a:srgbClr val="FFFFFF"/>
                </a:highlight>
              </a:rPr>
              <a:t> en dehors de la classe. </a:t>
            </a:r>
            <a:endParaRPr sz="1200">
              <a:solidFill>
                <a:srgbClr val="333333"/>
              </a:solidFill>
              <a:highlight>
                <a:srgbClr val="FFFFFF"/>
              </a:highlight>
            </a:endParaRPr>
          </a:p>
          <a:p>
            <a:pPr indent="0" lvl="0" marL="0" rtl="0" algn="l">
              <a:lnSpc>
                <a:spcPct val="115000"/>
              </a:lnSpc>
              <a:spcBef>
                <a:spcPts val="1200"/>
              </a:spcBef>
              <a:spcAft>
                <a:spcPts val="1200"/>
              </a:spcAft>
              <a:buNone/>
            </a:pPr>
            <a:r>
              <a:rPr lang="fr" sz="1200">
                <a:solidFill>
                  <a:srgbClr val="333333"/>
                </a:solidFill>
                <a:highlight>
                  <a:srgbClr val="FFFFFF"/>
                </a:highlight>
              </a:rPr>
              <a:t>Appeler ces fonctions dans le fichier principal </a:t>
            </a:r>
            <a:endParaRPr sz="1200">
              <a:solidFill>
                <a:srgbClr val="333333"/>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p36"/>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Méthodes</a:t>
            </a:r>
            <a:endParaRPr b="1" sz="1900">
              <a:solidFill>
                <a:srgbClr val="C99818"/>
              </a:solidFill>
              <a:latin typeface="Comfortaa"/>
              <a:ea typeface="Comfortaa"/>
              <a:cs typeface="Comfortaa"/>
              <a:sym typeface="Comfortaa"/>
            </a:endParaRPr>
          </a:p>
        </p:txBody>
      </p:sp>
      <p:pic>
        <p:nvPicPr>
          <p:cNvPr id="301" name="Google Shape;301;p36"/>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302" name="Google Shape;302;p36"/>
          <p:cNvGrpSpPr/>
          <p:nvPr/>
        </p:nvGrpSpPr>
        <p:grpSpPr>
          <a:xfrm>
            <a:off x="-50" y="4716950"/>
            <a:ext cx="9144000" cy="426600"/>
            <a:chOff x="-50" y="4716950"/>
            <a:chExt cx="9144000" cy="426600"/>
          </a:xfrm>
        </p:grpSpPr>
        <p:sp>
          <p:nvSpPr>
            <p:cNvPr id="303" name="Google Shape;303;p36"/>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304" name="Google Shape;304;p36"/>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305" name="Google Shape;305;p36"/>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pic>
        <p:nvPicPr>
          <p:cNvPr id="306" name="Google Shape;306;p36"/>
          <p:cNvPicPr preferRelativeResize="0"/>
          <p:nvPr/>
        </p:nvPicPr>
        <p:blipFill>
          <a:blip r:embed="rId5">
            <a:alphaModFix/>
          </a:blip>
          <a:stretch>
            <a:fillRect/>
          </a:stretch>
        </p:blipFill>
        <p:spPr>
          <a:xfrm>
            <a:off x="533024" y="216825"/>
            <a:ext cx="7726576" cy="43849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sp>
        <p:nvSpPr>
          <p:cNvPr id="311" name="Google Shape;311;p37"/>
          <p:cNvSpPr txBox="1"/>
          <p:nvPr/>
        </p:nvSpPr>
        <p:spPr>
          <a:xfrm>
            <a:off x="437075" y="87950"/>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Méthodes</a:t>
            </a:r>
            <a:endParaRPr b="1" sz="1900">
              <a:solidFill>
                <a:srgbClr val="C99818"/>
              </a:solidFill>
              <a:latin typeface="Comfortaa"/>
              <a:ea typeface="Comfortaa"/>
              <a:cs typeface="Comfortaa"/>
              <a:sym typeface="Comfortaa"/>
            </a:endParaRPr>
          </a:p>
        </p:txBody>
      </p:sp>
      <p:pic>
        <p:nvPicPr>
          <p:cNvPr id="312" name="Google Shape;312;p37"/>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313" name="Google Shape;313;p37"/>
          <p:cNvGrpSpPr/>
          <p:nvPr/>
        </p:nvGrpSpPr>
        <p:grpSpPr>
          <a:xfrm>
            <a:off x="-50" y="4716950"/>
            <a:ext cx="9144000" cy="426600"/>
            <a:chOff x="-50" y="4716950"/>
            <a:chExt cx="9144000" cy="426600"/>
          </a:xfrm>
        </p:grpSpPr>
        <p:sp>
          <p:nvSpPr>
            <p:cNvPr id="314" name="Google Shape;314;p37"/>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315" name="Google Shape;315;p37"/>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316" name="Google Shape;316;p37"/>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pic>
        <p:nvPicPr>
          <p:cNvPr id="317" name="Google Shape;317;p37"/>
          <p:cNvPicPr preferRelativeResize="0"/>
          <p:nvPr/>
        </p:nvPicPr>
        <p:blipFill>
          <a:blip r:embed="rId5">
            <a:alphaModFix/>
          </a:blip>
          <a:stretch>
            <a:fillRect/>
          </a:stretch>
        </p:blipFill>
        <p:spPr>
          <a:xfrm>
            <a:off x="970700" y="1049963"/>
            <a:ext cx="6908800" cy="3043575"/>
          </a:xfrm>
          <a:prstGeom prst="rect">
            <a:avLst/>
          </a:prstGeom>
          <a:noFill/>
          <a:ln>
            <a:noFill/>
          </a:ln>
        </p:spPr>
      </p:pic>
      <p:sp>
        <p:nvSpPr>
          <p:cNvPr id="318" name="Google Shape;318;p37"/>
          <p:cNvSpPr txBox="1"/>
          <p:nvPr/>
        </p:nvSpPr>
        <p:spPr>
          <a:xfrm>
            <a:off x="567300" y="717475"/>
            <a:ext cx="73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Accéder aux méthodes de la classe sur votre fichier principal</a:t>
            </a:r>
            <a:endParaRPr/>
          </a:p>
        </p:txBody>
      </p:sp>
      <p:sp>
        <p:nvSpPr>
          <p:cNvPr id="319" name="Google Shape;319;p37"/>
          <p:cNvSpPr txBox="1"/>
          <p:nvPr/>
        </p:nvSpPr>
        <p:spPr>
          <a:xfrm>
            <a:off x="634450" y="4268025"/>
            <a:ext cx="7619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a:t>Et vérifiez le résultat!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p:nvPr/>
        </p:nvSpPr>
        <p:spPr>
          <a:xfrm>
            <a:off x="1" y="0"/>
            <a:ext cx="9144000" cy="5143500"/>
          </a:xfrm>
          <a:prstGeom prst="rect">
            <a:avLst/>
          </a:prstGeom>
          <a:gradFill>
            <a:gsLst>
              <a:gs pos="0">
                <a:srgbClr val="11244C"/>
              </a:gs>
              <a:gs pos="56000">
                <a:srgbClr val="11244C"/>
              </a:gs>
              <a:gs pos="100000">
                <a:srgbClr val="0F1B31"/>
              </a:gs>
            </a:gsLst>
            <a:lin ang="270000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Lato"/>
              <a:ea typeface="Lato"/>
              <a:cs typeface="Lato"/>
              <a:sym typeface="Lato"/>
            </a:endParaRPr>
          </a:p>
        </p:txBody>
      </p:sp>
      <p:sp>
        <p:nvSpPr>
          <p:cNvPr id="73" name="Google Shape;73;p16"/>
          <p:cNvSpPr txBox="1"/>
          <p:nvPr/>
        </p:nvSpPr>
        <p:spPr>
          <a:xfrm>
            <a:off x="1049776" y="1924725"/>
            <a:ext cx="7789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fr" sz="2400">
                <a:solidFill>
                  <a:srgbClr val="BF9000"/>
                </a:solidFill>
                <a:latin typeface="Comfortaa"/>
                <a:ea typeface="Comfortaa"/>
                <a:cs typeface="Comfortaa"/>
                <a:sym typeface="Comfortaa"/>
              </a:rPr>
              <a:t>Les classes</a:t>
            </a:r>
            <a:endParaRPr b="1" sz="2400">
              <a:solidFill>
                <a:srgbClr val="BF9000"/>
              </a:solidFill>
              <a:latin typeface="Comfortaa"/>
              <a:ea typeface="Comfortaa"/>
              <a:cs typeface="Comfortaa"/>
              <a:sym typeface="Comfortaa"/>
            </a:endParaRPr>
          </a:p>
          <a:p>
            <a:pPr indent="0" lvl="0" marL="0" marR="0" rtl="0" algn="l">
              <a:lnSpc>
                <a:spcPct val="100000"/>
              </a:lnSpc>
              <a:spcBef>
                <a:spcPts val="0"/>
              </a:spcBef>
              <a:spcAft>
                <a:spcPts val="0"/>
              </a:spcAft>
              <a:buNone/>
            </a:pPr>
            <a:r>
              <a:t/>
            </a:r>
            <a:endParaRPr b="1" sz="2400">
              <a:solidFill>
                <a:srgbClr val="BF9000"/>
              </a:solidFill>
              <a:latin typeface="Comfortaa"/>
              <a:ea typeface="Comfortaa"/>
              <a:cs typeface="Comfortaa"/>
              <a:sym typeface="Comfortaa"/>
            </a:endParaRPr>
          </a:p>
          <a:p>
            <a:pPr indent="0" lvl="0" marL="0" marR="0" rtl="0" algn="l">
              <a:lnSpc>
                <a:spcPct val="100000"/>
              </a:lnSpc>
              <a:spcBef>
                <a:spcPts val="0"/>
              </a:spcBef>
              <a:spcAft>
                <a:spcPts val="0"/>
              </a:spcAft>
              <a:buNone/>
            </a:pPr>
            <a:r>
              <a:t/>
            </a:r>
            <a:endParaRPr b="1" sz="2400">
              <a:solidFill>
                <a:srgbClr val="BF9000"/>
              </a:solidFill>
              <a:latin typeface="Comfortaa"/>
              <a:ea typeface="Comfortaa"/>
              <a:cs typeface="Comfortaa"/>
              <a:sym typeface="Comfortaa"/>
            </a:endParaRPr>
          </a:p>
        </p:txBody>
      </p:sp>
      <p:pic>
        <p:nvPicPr>
          <p:cNvPr id="74" name="Google Shape;74;p16"/>
          <p:cNvPicPr preferRelativeResize="0"/>
          <p:nvPr/>
        </p:nvPicPr>
        <p:blipFill rotWithShape="1">
          <a:blip r:embed="rId3">
            <a:alphaModFix/>
          </a:blip>
          <a:srcRect b="0" l="0" r="0" t="0"/>
          <a:stretch/>
        </p:blipFill>
        <p:spPr>
          <a:xfrm>
            <a:off x="8602854" y="4807660"/>
            <a:ext cx="236585" cy="2365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7"/>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PHP ORIENTÉ OBJET</a:t>
            </a:r>
            <a:endParaRPr b="1" sz="1900">
              <a:solidFill>
                <a:srgbClr val="C99818"/>
              </a:solidFill>
              <a:latin typeface="Comfortaa"/>
              <a:ea typeface="Comfortaa"/>
              <a:cs typeface="Comfortaa"/>
              <a:sym typeface="Comfortaa"/>
            </a:endParaRPr>
          </a:p>
        </p:txBody>
      </p:sp>
      <p:pic>
        <p:nvPicPr>
          <p:cNvPr id="80" name="Google Shape;80;p17"/>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81" name="Google Shape;81;p17"/>
          <p:cNvGrpSpPr/>
          <p:nvPr/>
        </p:nvGrpSpPr>
        <p:grpSpPr>
          <a:xfrm>
            <a:off x="-50" y="4716950"/>
            <a:ext cx="9144000" cy="426600"/>
            <a:chOff x="-50" y="4716950"/>
            <a:chExt cx="9144000" cy="426600"/>
          </a:xfrm>
        </p:grpSpPr>
        <p:sp>
          <p:nvSpPr>
            <p:cNvPr id="82" name="Google Shape;82;p17"/>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83" name="Google Shape;83;p17"/>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84" name="Google Shape;84;p17"/>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85" name="Google Shape;85;p17"/>
          <p:cNvSpPr txBox="1"/>
          <p:nvPr/>
        </p:nvSpPr>
        <p:spPr>
          <a:xfrm>
            <a:off x="479800" y="1268113"/>
            <a:ext cx="747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333333"/>
              </a:solidFill>
              <a:highlight>
                <a:srgbClr val="FFFFFF"/>
              </a:highlight>
            </a:endParaRPr>
          </a:p>
        </p:txBody>
      </p:sp>
      <p:sp>
        <p:nvSpPr>
          <p:cNvPr id="86" name="Google Shape;86;p17"/>
          <p:cNvSpPr txBox="1"/>
          <p:nvPr/>
        </p:nvSpPr>
        <p:spPr>
          <a:xfrm>
            <a:off x="200350" y="965775"/>
            <a:ext cx="8032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333333"/>
                </a:solidFill>
                <a:highlight>
                  <a:srgbClr val="FFFFFF"/>
                </a:highlight>
              </a:rPr>
              <a:t>La programmation orientée objet est une façon différente de coder qui va suivre des règles différentes et va amener une syntaxe différente.</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fr" sz="1200">
                <a:solidFill>
                  <a:srgbClr val="333333"/>
                </a:solidFill>
                <a:highlight>
                  <a:srgbClr val="FFFFFF"/>
                </a:highlight>
              </a:rPr>
              <a:t>Par ailleurs, il convient de noter que de nombreux langages serveurs possèdent une écriture orientée objet car encore une fois cette façon de coder va s’avérer très puissante.</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fr" sz="1200">
                <a:solidFill>
                  <a:srgbClr val="333333"/>
                </a:solidFill>
                <a:highlight>
                  <a:srgbClr val="FFFFFF"/>
                </a:highlight>
              </a:rPr>
              <a:t>La programmation orientée objet (ou POO en abrégé) correspond à une autre manière d’imaginer, de construire et d’organiser son code.</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fr" sz="1200">
                <a:solidFill>
                  <a:srgbClr val="333333"/>
                </a:solidFill>
                <a:highlight>
                  <a:srgbClr val="FFFFFF"/>
                </a:highlight>
              </a:rPr>
              <a:t>Jusqu’à présent, nous avons codé de manière procédurale, c’est-à-dire en écrivant une suite de procédures et de fonctions dont le rôle était d’effectuer différentes opérations sur des données généralement contenues dans des variables et ceci dans leur ordre d’écriture dans le script.</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fr" sz="1200">
                <a:solidFill>
                  <a:srgbClr val="333333"/>
                </a:solidFill>
                <a:highlight>
                  <a:srgbClr val="FFFFFF"/>
                </a:highlight>
              </a:rPr>
              <a:t>La programmation orientée objet est une façon différente d’écrire et d’arranger son code autour de ce qu’on appelle des objets. Un objet est une entité qui va pouvoir contenir un ensemble de fonctions et de variables.</a:t>
            </a:r>
            <a:endParaRPr sz="1200">
              <a:solidFill>
                <a:srgbClr val="333333"/>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8"/>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PHP ORIENTÉ OBJET</a:t>
            </a:r>
            <a:endParaRPr b="1" sz="1900">
              <a:solidFill>
                <a:srgbClr val="C99818"/>
              </a:solidFill>
              <a:latin typeface="Comfortaa"/>
              <a:ea typeface="Comfortaa"/>
              <a:cs typeface="Comfortaa"/>
              <a:sym typeface="Comfortaa"/>
            </a:endParaRPr>
          </a:p>
        </p:txBody>
      </p:sp>
      <p:pic>
        <p:nvPicPr>
          <p:cNvPr id="92" name="Google Shape;92;p18"/>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93" name="Google Shape;93;p18"/>
          <p:cNvGrpSpPr/>
          <p:nvPr/>
        </p:nvGrpSpPr>
        <p:grpSpPr>
          <a:xfrm>
            <a:off x="-50" y="4716950"/>
            <a:ext cx="9144000" cy="426600"/>
            <a:chOff x="-50" y="4716950"/>
            <a:chExt cx="9144000" cy="426600"/>
          </a:xfrm>
        </p:grpSpPr>
        <p:sp>
          <p:nvSpPr>
            <p:cNvPr id="94" name="Google Shape;94;p18"/>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95" name="Google Shape;95;p18"/>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96" name="Google Shape;96;p18"/>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97" name="Google Shape;97;p18"/>
          <p:cNvSpPr txBox="1"/>
          <p:nvPr/>
        </p:nvSpPr>
        <p:spPr>
          <a:xfrm>
            <a:off x="479800" y="1268113"/>
            <a:ext cx="747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333333"/>
              </a:solidFill>
              <a:highlight>
                <a:srgbClr val="FFFFFF"/>
              </a:highlight>
            </a:endParaRPr>
          </a:p>
        </p:txBody>
      </p:sp>
      <p:sp>
        <p:nvSpPr>
          <p:cNvPr id="98" name="Google Shape;98;p18"/>
          <p:cNvSpPr txBox="1"/>
          <p:nvPr/>
        </p:nvSpPr>
        <p:spPr>
          <a:xfrm>
            <a:off x="200350" y="965775"/>
            <a:ext cx="80325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333333"/>
                </a:solidFill>
                <a:highlight>
                  <a:srgbClr val="FFFFFF"/>
                </a:highlight>
              </a:rPr>
              <a:t>La POO va donc regrouper plusieurs parties de code qui serviront à effectuer une tâche précise ensemble au sein d’objets afin d’organiser son code.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fr" sz="1200">
                <a:solidFill>
                  <a:srgbClr val="333333"/>
                </a:solidFill>
                <a:highlight>
                  <a:srgbClr val="FFFFFF"/>
                </a:highlight>
              </a:rPr>
              <a:t>Son principal </a:t>
            </a:r>
            <a:r>
              <a:rPr lang="fr" sz="1200">
                <a:solidFill>
                  <a:srgbClr val="333333"/>
                </a:solidFill>
                <a:highlight>
                  <a:srgbClr val="FFFFFF"/>
                </a:highlight>
              </a:rPr>
              <a:t>intérêt</a:t>
            </a:r>
            <a:r>
              <a:rPr lang="fr" sz="1200">
                <a:solidFill>
                  <a:srgbClr val="333333"/>
                </a:solidFill>
                <a:highlight>
                  <a:srgbClr val="FFFFFF"/>
                </a:highlight>
              </a:rPr>
              <a:t> est d’avoir une </a:t>
            </a:r>
            <a:r>
              <a:rPr lang="fr" sz="1200">
                <a:solidFill>
                  <a:srgbClr val="333333"/>
                </a:solidFill>
                <a:highlight>
                  <a:srgbClr val="FFFFFF"/>
                </a:highlight>
              </a:rPr>
              <a:t>structure</a:t>
            </a:r>
            <a:r>
              <a:rPr lang="fr" sz="1200">
                <a:solidFill>
                  <a:srgbClr val="333333"/>
                </a:solidFill>
                <a:highlight>
                  <a:srgbClr val="FFFFFF"/>
                </a:highlight>
              </a:rPr>
              <a:t> de code plus claire et ordonnée, ce qui va permettre une meilleur maintenance, avec un code plus modulable et plus facile à déboguer.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fr" sz="1200">
                <a:solidFill>
                  <a:srgbClr val="333333"/>
                </a:solidFill>
                <a:highlight>
                  <a:srgbClr val="FFFFFF"/>
                </a:highlight>
              </a:rPr>
              <a:t>Sa syntaxe est quelque peu différente de ce que vous connaissez mais c’est une manière de coder qui présente de nombreux avantages.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fr" sz="1200">
                <a:solidFill>
                  <a:srgbClr val="333333"/>
                </a:solidFill>
                <a:highlight>
                  <a:srgbClr val="FFFFFF"/>
                </a:highlight>
              </a:rPr>
              <a:t>La POO se base sur un concept fondamental qui est que tout élément est un objet ou va pouvoir être considéré comme tel. </a:t>
            </a:r>
            <a:endParaRPr sz="12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b="1" lang="fr" sz="1200" u="sng">
                <a:solidFill>
                  <a:srgbClr val="333333"/>
                </a:solidFill>
                <a:highlight>
                  <a:srgbClr val="FFFFFF"/>
                </a:highlight>
              </a:rPr>
              <a:t>Une classe</a:t>
            </a:r>
            <a:r>
              <a:rPr lang="fr" sz="1200">
                <a:solidFill>
                  <a:srgbClr val="333333"/>
                </a:solidFill>
                <a:highlight>
                  <a:srgbClr val="FFFFFF"/>
                </a:highlight>
              </a:rPr>
              <a:t> est un ensemble de code qui contient des variables et des fonctions qui vont nous servir de plan pour créer des objets. </a:t>
            </a:r>
            <a:endParaRPr sz="12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b="1" lang="fr" sz="1200" u="sng">
                <a:solidFill>
                  <a:srgbClr val="333333"/>
                </a:solidFill>
                <a:highlight>
                  <a:srgbClr val="FFFFFF"/>
                </a:highlight>
              </a:rPr>
              <a:t>Le but d’une classe est donc de créer des objets pour les manipuler.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9"/>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CLASSES, OBJETS ET INSTANCES</a:t>
            </a:r>
            <a:endParaRPr b="1" sz="1900">
              <a:solidFill>
                <a:srgbClr val="C99818"/>
              </a:solidFill>
              <a:latin typeface="Comfortaa"/>
              <a:ea typeface="Comfortaa"/>
              <a:cs typeface="Comfortaa"/>
              <a:sym typeface="Comfortaa"/>
            </a:endParaRPr>
          </a:p>
        </p:txBody>
      </p:sp>
      <p:pic>
        <p:nvPicPr>
          <p:cNvPr id="104" name="Google Shape;104;p19"/>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105" name="Google Shape;105;p19"/>
          <p:cNvGrpSpPr/>
          <p:nvPr/>
        </p:nvGrpSpPr>
        <p:grpSpPr>
          <a:xfrm>
            <a:off x="-50" y="4716950"/>
            <a:ext cx="9144000" cy="426600"/>
            <a:chOff x="-50" y="4716950"/>
            <a:chExt cx="9144000" cy="426600"/>
          </a:xfrm>
        </p:grpSpPr>
        <p:sp>
          <p:nvSpPr>
            <p:cNvPr id="106" name="Google Shape;106;p19"/>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107" name="Google Shape;107;p19"/>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108" name="Google Shape;108;p19"/>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109" name="Google Shape;109;p19"/>
          <p:cNvSpPr txBox="1"/>
          <p:nvPr/>
        </p:nvSpPr>
        <p:spPr>
          <a:xfrm>
            <a:off x="479800" y="1268113"/>
            <a:ext cx="747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333333"/>
              </a:solidFill>
              <a:highlight>
                <a:srgbClr val="FFFFFF"/>
              </a:highlight>
            </a:endParaRPr>
          </a:p>
        </p:txBody>
      </p:sp>
      <p:sp>
        <p:nvSpPr>
          <p:cNvPr id="110" name="Google Shape;110;p19"/>
          <p:cNvSpPr txBox="1"/>
          <p:nvPr/>
        </p:nvSpPr>
        <p:spPr>
          <a:xfrm>
            <a:off x="200350" y="726275"/>
            <a:ext cx="8032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333333"/>
                </a:solidFill>
                <a:highlight>
                  <a:srgbClr val="FFFFFF"/>
                </a:highlight>
              </a:rPr>
              <a:t>Exemple : </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fr" sz="1200">
                <a:solidFill>
                  <a:srgbClr val="333333"/>
                </a:solidFill>
                <a:highlight>
                  <a:srgbClr val="FFFFFF"/>
                </a:highlight>
              </a:rPr>
              <a:t>Un site sur lequel on doit se connecter </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fr" sz="1200">
                <a:solidFill>
                  <a:srgbClr val="333333"/>
                </a:solidFill>
                <a:highlight>
                  <a:srgbClr val="FFFFFF"/>
                </a:highlight>
              </a:rPr>
              <a:t>Pour la première fois, avant de se connecter il va devoir s’enregistrer</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fr" sz="1200">
                <a:solidFill>
                  <a:srgbClr val="333333"/>
                </a:solidFill>
                <a:highlight>
                  <a:srgbClr val="FFFFFF"/>
                </a:highlight>
              </a:rPr>
              <a:t>Pour ce faire on va créer un nouvel utilisateur à chaque fois qu’un nouvel utilisateur s’enregistre</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fr" sz="1200">
                <a:solidFill>
                  <a:srgbClr val="333333"/>
                </a:solidFill>
                <a:highlight>
                  <a:srgbClr val="FFFFFF"/>
                </a:highlight>
              </a:rPr>
              <a:t>Celui-ci sera</a:t>
            </a:r>
            <a:r>
              <a:rPr lang="fr" sz="1200">
                <a:solidFill>
                  <a:srgbClr val="333333"/>
                </a:solidFill>
                <a:highlight>
                  <a:srgbClr val="FFFFFF"/>
                </a:highlight>
              </a:rPr>
              <a:t> défini par des attributs (mdp, pseudo…) =&gt; </a:t>
            </a:r>
            <a:r>
              <a:rPr b="1" lang="fr" sz="1200">
                <a:solidFill>
                  <a:srgbClr val="333333"/>
                </a:solidFill>
                <a:highlight>
                  <a:srgbClr val="FFFFFF"/>
                </a:highlight>
              </a:rPr>
              <a:t>qui seront des variables</a:t>
            </a:r>
            <a:endParaRPr b="1"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fr" sz="1200">
                <a:solidFill>
                  <a:srgbClr val="333333"/>
                </a:solidFill>
                <a:highlight>
                  <a:srgbClr val="FFFFFF"/>
                </a:highlight>
              </a:rPr>
              <a:t>Ensuite il pourra se connecter/déconnecter/ modifier son profil =&gt; </a:t>
            </a:r>
            <a:r>
              <a:rPr b="1" lang="fr" sz="1200">
                <a:solidFill>
                  <a:srgbClr val="333333"/>
                </a:solidFill>
                <a:highlight>
                  <a:srgbClr val="FFFFFF"/>
                </a:highlight>
              </a:rPr>
              <a:t>ce sera des fonctions</a:t>
            </a:r>
            <a:r>
              <a:rPr lang="fr" sz="1200">
                <a:solidFill>
                  <a:srgbClr val="333333"/>
                </a:solidFill>
                <a:highlight>
                  <a:srgbClr val="FFFFFF"/>
                </a:highlight>
              </a:rPr>
              <a:t>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fr" sz="1200">
                <a:solidFill>
                  <a:srgbClr val="333333"/>
                </a:solidFill>
                <a:highlight>
                  <a:srgbClr val="FFFFFF"/>
                </a:highlight>
              </a:rPr>
              <a:t>On va créer un formulaire &gt; on va enregistrer les données sur le serveur</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fr" sz="1200">
                <a:solidFill>
                  <a:srgbClr val="333333"/>
                </a:solidFill>
                <a:highlight>
                  <a:srgbClr val="FFFFFF"/>
                </a:highlight>
              </a:rPr>
              <a:t>On va définir des actions propres à nos utilisateurs: connexion, déconnexion, commentaires etc…</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fr" sz="1200">
                <a:solidFill>
                  <a:srgbClr val="333333"/>
                </a:solidFill>
                <a:highlight>
                  <a:srgbClr val="FFFFFF"/>
                </a:highlight>
              </a:rPr>
              <a:t>On va donc créer un bloc de code qui va initialiser nos variables nom d’utilisateur et mot de passe et définir les actions que l’user pourra faire.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b="1" lang="fr" sz="1200" u="sng">
                <a:solidFill>
                  <a:srgbClr val="333333"/>
                </a:solidFill>
                <a:highlight>
                  <a:srgbClr val="FFFFFF"/>
                </a:highlight>
              </a:rPr>
              <a:t>Ce bloc de code est un plan de base de “création d’un nouvel utilisateur” =&gt; ce sera une classe</a:t>
            </a:r>
            <a:endParaRPr b="1" sz="1200" u="sng">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fr" sz="1200">
                <a:solidFill>
                  <a:srgbClr val="333333"/>
                </a:solidFill>
                <a:highlight>
                  <a:srgbClr val="FFFFFF"/>
                </a:highlight>
              </a:rPr>
              <a:t>Dès qu’un visiteur s’inscrit, on va créer un nouvel objet  utilisateur à partir de cette classe qui contiendra les variables et fonctions nécessaires. </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fr" sz="1200">
                <a:solidFill>
                  <a:srgbClr val="333333"/>
                </a:solidFill>
                <a:highlight>
                  <a:srgbClr val="FFFFFF"/>
                </a:highlight>
              </a:rPr>
              <a:t>Lorsqu’on crée un nouvel objet on dit qu’on crée une instance de notre classe</a:t>
            </a:r>
            <a:endParaRPr sz="1200">
              <a:solidFill>
                <a:srgbClr val="333333"/>
              </a:solidFill>
              <a:highlight>
                <a:srgbClr val="FFFFFF"/>
              </a:highlight>
            </a:endParaRPr>
          </a:p>
          <a:p>
            <a:pPr indent="0" lvl="0" marL="45720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fr" sz="1200">
                <a:solidFill>
                  <a:srgbClr val="333333"/>
                </a:solidFill>
                <a:highlight>
                  <a:srgbClr val="FFFFFF"/>
                </a:highlight>
              </a:rPr>
              <a:t>Chaque objet créé à partir d’une même classe dispose donc des mêmes variables et fonctions mais va pouvoir les implanter différemment. </a:t>
            </a:r>
            <a:endParaRPr sz="1200">
              <a:solidFill>
                <a:srgbClr val="33333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20"/>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CRÉATION D’UNE CLASSE</a:t>
            </a:r>
            <a:endParaRPr b="1" sz="1900">
              <a:solidFill>
                <a:srgbClr val="C99818"/>
              </a:solidFill>
              <a:latin typeface="Comfortaa"/>
              <a:ea typeface="Comfortaa"/>
              <a:cs typeface="Comfortaa"/>
              <a:sym typeface="Comfortaa"/>
            </a:endParaRPr>
          </a:p>
        </p:txBody>
      </p:sp>
      <p:pic>
        <p:nvPicPr>
          <p:cNvPr id="116" name="Google Shape;116;p20"/>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117" name="Google Shape;117;p20"/>
          <p:cNvGrpSpPr/>
          <p:nvPr/>
        </p:nvGrpSpPr>
        <p:grpSpPr>
          <a:xfrm>
            <a:off x="-50" y="4716950"/>
            <a:ext cx="9144000" cy="426600"/>
            <a:chOff x="-50" y="4716950"/>
            <a:chExt cx="9144000" cy="426600"/>
          </a:xfrm>
        </p:grpSpPr>
        <p:sp>
          <p:nvSpPr>
            <p:cNvPr id="118" name="Google Shape;118;p20"/>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119" name="Google Shape;119;p20"/>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120" name="Google Shape;120;p20"/>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121" name="Google Shape;121;p20"/>
          <p:cNvSpPr txBox="1"/>
          <p:nvPr/>
        </p:nvSpPr>
        <p:spPr>
          <a:xfrm>
            <a:off x="416525" y="964438"/>
            <a:ext cx="74736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rgbClr val="333333"/>
                </a:solidFill>
                <a:highlight>
                  <a:srgbClr val="FFFFFF"/>
                </a:highlight>
              </a:rPr>
              <a:t>Pour créer une classe, on utilise le mot “class” suivi d’un nom.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fr" sz="1200">
                <a:solidFill>
                  <a:srgbClr val="333333"/>
                </a:solidFill>
                <a:highlight>
                  <a:srgbClr val="FFFFFF"/>
                </a:highlight>
              </a:rPr>
              <a:t>La clarté de la POO se caractérise par une bonne clarté du code, donc </a:t>
            </a:r>
            <a:r>
              <a:rPr lang="fr" sz="1200">
                <a:solidFill>
                  <a:srgbClr val="333333"/>
                </a:solidFill>
                <a:highlight>
                  <a:schemeClr val="lt1"/>
                </a:highlight>
              </a:rPr>
              <a:t>p</a:t>
            </a:r>
            <a:r>
              <a:rPr lang="fr" sz="1200">
                <a:solidFill>
                  <a:srgbClr val="333333"/>
                </a:solidFill>
                <a:highlight>
                  <a:schemeClr val="lt1"/>
                </a:highlight>
              </a:rPr>
              <a:t>ar convention on placera chaque nouvelle classe dans un fichier à part.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fr" sz="1200">
                <a:solidFill>
                  <a:srgbClr val="333333"/>
                </a:solidFill>
                <a:highlight>
                  <a:schemeClr val="lt1"/>
                </a:highlight>
              </a:rPr>
              <a:t>Il est également recommandé de mettre tous ces fichiers dans un dossier à part nommé classes.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fr" sz="1200">
                <a:solidFill>
                  <a:srgbClr val="333333"/>
                </a:solidFill>
                <a:highlight>
                  <a:schemeClr val="lt1"/>
                </a:highlight>
              </a:rPr>
              <a:t>Pour ne pas se perdre dans ses fichiers, il est conseillé de nommer chaque fichier </a:t>
            </a:r>
            <a:r>
              <a:rPr i="1" lang="fr" sz="1200">
                <a:solidFill>
                  <a:srgbClr val="333333"/>
                </a:solidFill>
                <a:highlight>
                  <a:schemeClr val="lt1"/>
                </a:highlight>
              </a:rPr>
              <a:t>nomDeMaClasse</a:t>
            </a:r>
            <a:r>
              <a:rPr lang="fr" sz="1200">
                <a:solidFill>
                  <a:srgbClr val="333333"/>
                </a:solidFill>
                <a:highlight>
                  <a:schemeClr val="lt1"/>
                </a:highlight>
              </a:rPr>
              <a:t>.class.php</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rPr lang="fr" sz="1200">
                <a:solidFill>
                  <a:srgbClr val="333333"/>
                </a:solidFill>
                <a:highlight>
                  <a:schemeClr val="lt1"/>
                </a:highlight>
              </a:rPr>
              <a:t>On aura ensuite qu’à inclure les fichiers de classes nécessaires à l’exécution de notre script principal avec un “require”.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chemeClr val="lt1"/>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p:txBody>
      </p:sp>
      <p:pic>
        <p:nvPicPr>
          <p:cNvPr id="122" name="Google Shape;122;p20"/>
          <p:cNvPicPr preferRelativeResize="0"/>
          <p:nvPr/>
        </p:nvPicPr>
        <p:blipFill>
          <a:blip r:embed="rId5">
            <a:alphaModFix/>
          </a:blip>
          <a:stretch>
            <a:fillRect/>
          </a:stretch>
        </p:blipFill>
        <p:spPr>
          <a:xfrm>
            <a:off x="2781413" y="3511800"/>
            <a:ext cx="3581075" cy="148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1"/>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PROPRIÉTÉS DE CLASSES</a:t>
            </a:r>
            <a:endParaRPr b="1" sz="1900">
              <a:solidFill>
                <a:srgbClr val="C99818"/>
              </a:solidFill>
              <a:latin typeface="Comfortaa"/>
              <a:ea typeface="Comfortaa"/>
              <a:cs typeface="Comfortaa"/>
              <a:sym typeface="Comfortaa"/>
            </a:endParaRPr>
          </a:p>
        </p:txBody>
      </p:sp>
      <p:pic>
        <p:nvPicPr>
          <p:cNvPr id="128" name="Google Shape;128;p21"/>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129" name="Google Shape;129;p21"/>
          <p:cNvGrpSpPr/>
          <p:nvPr/>
        </p:nvGrpSpPr>
        <p:grpSpPr>
          <a:xfrm>
            <a:off x="-50" y="4716950"/>
            <a:ext cx="9144000" cy="426600"/>
            <a:chOff x="-50" y="4716950"/>
            <a:chExt cx="9144000" cy="426600"/>
          </a:xfrm>
        </p:grpSpPr>
        <p:sp>
          <p:nvSpPr>
            <p:cNvPr id="130" name="Google Shape;130;p21"/>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131" name="Google Shape;131;p21"/>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132" name="Google Shape;132;p21"/>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133" name="Google Shape;133;p21"/>
          <p:cNvSpPr txBox="1"/>
          <p:nvPr/>
        </p:nvSpPr>
        <p:spPr>
          <a:xfrm>
            <a:off x="533025" y="685850"/>
            <a:ext cx="7473600" cy="442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fr" sz="1200" u="sng">
                <a:solidFill>
                  <a:srgbClr val="24292F"/>
                </a:solidFill>
                <a:highlight>
                  <a:srgbClr val="FFFFFF"/>
                </a:highlight>
              </a:rPr>
              <a:t>Une classe </a:t>
            </a:r>
            <a:r>
              <a:rPr b="1" lang="fr" sz="1200" u="sng">
                <a:solidFill>
                  <a:srgbClr val="24292F"/>
                </a:solidFill>
                <a:highlight>
                  <a:srgbClr val="FFFFFF"/>
                </a:highlight>
              </a:rPr>
              <a:t>possède</a:t>
            </a:r>
            <a:r>
              <a:rPr b="1" lang="fr" sz="1200" u="sng">
                <a:solidFill>
                  <a:srgbClr val="24292F"/>
                </a:solidFill>
                <a:highlight>
                  <a:srgbClr val="FFFFFF"/>
                </a:highlight>
              </a:rPr>
              <a:t> des propriétés et des méthodes.</a:t>
            </a:r>
            <a:endParaRPr b="1" sz="1200" u="sng">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fr" sz="1200" u="sng">
                <a:solidFill>
                  <a:srgbClr val="333333"/>
                </a:solidFill>
                <a:highlight>
                  <a:srgbClr val="FFFFFF"/>
                </a:highlight>
              </a:rPr>
              <a:t>Les variables créées dans les classes sont appelées des propriétés</a:t>
            </a:r>
            <a:r>
              <a:rPr lang="fr" sz="1200">
                <a:solidFill>
                  <a:srgbClr val="333333"/>
                </a:solidFill>
                <a:highlight>
                  <a:srgbClr val="FFFFFF"/>
                </a:highlight>
              </a:rPr>
              <a:t>, afin de bien les différencier des variables « classiques » créées en dehors des classes.</a:t>
            </a:r>
            <a:endParaRPr b="1" sz="1200" u="sng">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sz="1200">
                <a:solidFill>
                  <a:srgbClr val="24292F"/>
                </a:solidFill>
                <a:highlight>
                  <a:srgbClr val="FFFFFF"/>
                </a:highlight>
              </a:rPr>
              <a:t>Pour déclarer les propriétés , on utilisera les mots clefs suivant :</a:t>
            </a:r>
            <a:endParaRPr sz="12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sz="1200">
                <a:solidFill>
                  <a:srgbClr val="24292F"/>
                </a:solidFill>
                <a:highlight>
                  <a:srgbClr val="FFFFFF"/>
                </a:highlight>
              </a:rPr>
              <a:t>$var private /  $var protected /  $var public</a:t>
            </a:r>
            <a:endParaRPr sz="1200">
              <a:solidFill>
                <a:srgbClr val="24292F"/>
              </a:solidFill>
              <a:highlight>
                <a:srgbClr val="FFFFFF"/>
              </a:highlight>
            </a:endParaRPr>
          </a:p>
          <a:p>
            <a:pPr indent="-304800" lvl="0" marL="457200" rtl="0" algn="l">
              <a:lnSpc>
                <a:spcPct val="115000"/>
              </a:lnSpc>
              <a:spcBef>
                <a:spcPts val="1200"/>
              </a:spcBef>
              <a:spcAft>
                <a:spcPts val="0"/>
              </a:spcAft>
              <a:buClr>
                <a:srgbClr val="24292F"/>
              </a:buClr>
              <a:buSzPts val="1200"/>
              <a:buChar char="●"/>
            </a:pPr>
            <a:r>
              <a:rPr lang="fr" sz="1200" u="sng">
                <a:solidFill>
                  <a:srgbClr val="24292F"/>
                </a:solidFill>
                <a:highlight>
                  <a:srgbClr val="FFFFFF"/>
                </a:highlight>
              </a:rPr>
              <a:t>Lorsqu'une </a:t>
            </a:r>
            <a:r>
              <a:rPr lang="fr" sz="1200" u="sng">
                <a:solidFill>
                  <a:srgbClr val="24292F"/>
                </a:solidFill>
                <a:highlight>
                  <a:srgbClr val="FFFFFF"/>
                </a:highlight>
              </a:rPr>
              <a:t>propriété</a:t>
            </a:r>
            <a:r>
              <a:rPr lang="fr" sz="1200" u="sng">
                <a:solidFill>
                  <a:srgbClr val="24292F"/>
                </a:solidFill>
                <a:highlight>
                  <a:srgbClr val="FFFFFF"/>
                </a:highlight>
              </a:rPr>
              <a:t> est </a:t>
            </a:r>
            <a:r>
              <a:rPr lang="fr" sz="1200" u="sng">
                <a:solidFill>
                  <a:srgbClr val="24292F"/>
                </a:solidFill>
                <a:highlight>
                  <a:srgbClr val="FFFFFF"/>
                </a:highlight>
              </a:rPr>
              <a:t>déclarée</a:t>
            </a:r>
            <a:r>
              <a:rPr lang="fr" sz="1200" u="sng">
                <a:solidFill>
                  <a:srgbClr val="24292F"/>
                </a:solidFill>
                <a:highlight>
                  <a:srgbClr val="FFFFFF"/>
                </a:highlight>
              </a:rPr>
              <a:t> avec public :</a:t>
            </a:r>
            <a:endParaRPr sz="1200" u="sng">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sz="1200">
                <a:solidFill>
                  <a:srgbClr val="24292F"/>
                </a:solidFill>
                <a:highlight>
                  <a:srgbClr val="FFFFFF"/>
                </a:highlight>
              </a:rPr>
              <a:t>La propriété est accessible partout, même dans les classes héritées , aussi bien en lecture qu'en écriture</a:t>
            </a:r>
            <a:endParaRPr sz="1200">
              <a:solidFill>
                <a:srgbClr val="24292F"/>
              </a:solidFill>
              <a:highlight>
                <a:srgbClr val="FFFFFF"/>
              </a:highlight>
            </a:endParaRPr>
          </a:p>
          <a:p>
            <a:pPr indent="-304800" lvl="0" marL="457200" rtl="0" algn="l">
              <a:lnSpc>
                <a:spcPct val="115000"/>
              </a:lnSpc>
              <a:spcBef>
                <a:spcPts val="1200"/>
              </a:spcBef>
              <a:spcAft>
                <a:spcPts val="0"/>
              </a:spcAft>
              <a:buClr>
                <a:srgbClr val="24292F"/>
              </a:buClr>
              <a:buSzPts val="1200"/>
              <a:buChar char="●"/>
            </a:pPr>
            <a:r>
              <a:rPr lang="fr" sz="1200" u="sng">
                <a:solidFill>
                  <a:srgbClr val="24292F"/>
                </a:solidFill>
                <a:highlight>
                  <a:srgbClr val="FFFFFF"/>
                </a:highlight>
              </a:rPr>
              <a:t>Lorsqu'une propriété est déclarée avec private :</a:t>
            </a:r>
            <a:endParaRPr sz="1200" u="sng">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sz="1200">
                <a:solidFill>
                  <a:srgbClr val="24292F"/>
                </a:solidFill>
                <a:highlight>
                  <a:srgbClr val="FFFFFF"/>
                </a:highlight>
              </a:rPr>
              <a:t>La propriété est accessible seulement à l'intérieur de la classe.</a:t>
            </a:r>
            <a:endParaRPr sz="1200">
              <a:solidFill>
                <a:srgbClr val="24292F"/>
              </a:solidFill>
              <a:highlight>
                <a:srgbClr val="FFFFFF"/>
              </a:highlight>
            </a:endParaRPr>
          </a:p>
          <a:p>
            <a:pPr indent="-304800" lvl="0" marL="457200" rtl="0" algn="l">
              <a:lnSpc>
                <a:spcPct val="115000"/>
              </a:lnSpc>
              <a:spcBef>
                <a:spcPts val="1200"/>
              </a:spcBef>
              <a:spcAft>
                <a:spcPts val="0"/>
              </a:spcAft>
              <a:buClr>
                <a:srgbClr val="24292F"/>
              </a:buClr>
              <a:buSzPts val="1200"/>
              <a:buChar char="●"/>
            </a:pPr>
            <a:r>
              <a:rPr lang="fr" sz="1200" u="sng">
                <a:solidFill>
                  <a:srgbClr val="24292F"/>
                </a:solidFill>
                <a:highlight>
                  <a:srgbClr val="FFFFFF"/>
                </a:highlight>
              </a:rPr>
              <a:t>Lorsqu'une propriété est déclarée avec protected :</a:t>
            </a:r>
            <a:endParaRPr sz="1200" u="sng">
              <a:solidFill>
                <a:srgbClr val="24292F"/>
              </a:solidFill>
              <a:highlight>
                <a:srgbClr val="FFFFFF"/>
              </a:highlight>
            </a:endParaRPr>
          </a:p>
          <a:p>
            <a:pPr indent="0" lvl="0" marL="0" rtl="0" algn="l">
              <a:lnSpc>
                <a:spcPct val="115000"/>
              </a:lnSpc>
              <a:spcBef>
                <a:spcPts val="1200"/>
              </a:spcBef>
              <a:spcAft>
                <a:spcPts val="0"/>
              </a:spcAft>
              <a:buNone/>
            </a:pPr>
            <a:r>
              <a:rPr lang="fr" sz="1200">
                <a:solidFill>
                  <a:srgbClr val="24292F"/>
                </a:solidFill>
                <a:highlight>
                  <a:srgbClr val="FFFFFF"/>
                </a:highlight>
              </a:rPr>
              <a:t>La propriété est accessible seulement à l'intérieur de la classe mais les classes qui </a:t>
            </a:r>
            <a:r>
              <a:rPr lang="fr" sz="1200">
                <a:solidFill>
                  <a:srgbClr val="24292F"/>
                </a:solidFill>
                <a:highlight>
                  <a:srgbClr val="FFFFFF"/>
                </a:highlight>
              </a:rPr>
              <a:t>héritent</a:t>
            </a:r>
            <a:r>
              <a:rPr lang="fr" sz="1200">
                <a:solidFill>
                  <a:srgbClr val="24292F"/>
                </a:solidFill>
                <a:highlight>
                  <a:srgbClr val="FFFFFF"/>
                </a:highlight>
              </a:rPr>
              <a:t> de la classe </a:t>
            </a:r>
            <a:r>
              <a:rPr lang="fr" sz="1200">
                <a:solidFill>
                  <a:srgbClr val="24292F"/>
                </a:solidFill>
                <a:highlight>
                  <a:srgbClr val="FFFFFF"/>
                </a:highlight>
              </a:rPr>
              <a:t>mère</a:t>
            </a:r>
            <a:r>
              <a:rPr lang="fr" sz="1200">
                <a:solidFill>
                  <a:srgbClr val="24292F"/>
                </a:solidFill>
                <a:highlight>
                  <a:srgbClr val="FFFFFF"/>
                </a:highlight>
              </a:rPr>
              <a:t> peuvent y </a:t>
            </a:r>
            <a:r>
              <a:rPr lang="fr" sz="1200">
                <a:solidFill>
                  <a:srgbClr val="24292F"/>
                </a:solidFill>
                <a:highlight>
                  <a:srgbClr val="FFFFFF"/>
                </a:highlight>
              </a:rPr>
              <a:t>accéder.</a:t>
            </a:r>
            <a:endParaRPr sz="1200">
              <a:solidFill>
                <a:srgbClr val="24292F"/>
              </a:solidFill>
              <a:highlight>
                <a:srgbClr val="FFFFFF"/>
              </a:highlight>
            </a:endParaRPr>
          </a:p>
          <a:p>
            <a:pPr indent="0" lvl="0" marL="0" rtl="0" algn="l">
              <a:lnSpc>
                <a:spcPct val="115000"/>
              </a:lnSpc>
              <a:spcBef>
                <a:spcPts val="1200"/>
              </a:spcBef>
              <a:spcAft>
                <a:spcPts val="1200"/>
              </a:spcAft>
              <a:buNone/>
            </a:pPr>
            <a:r>
              <a:t/>
            </a:r>
            <a:endParaRPr sz="1000">
              <a:solidFill>
                <a:srgbClr val="333333"/>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2"/>
          <p:cNvSpPr txBox="1"/>
          <p:nvPr/>
        </p:nvSpPr>
        <p:spPr>
          <a:xfrm>
            <a:off x="533025" y="289475"/>
            <a:ext cx="6391200" cy="48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fr" sz="1900">
                <a:solidFill>
                  <a:srgbClr val="C99818"/>
                </a:solidFill>
                <a:latin typeface="Comfortaa"/>
                <a:ea typeface="Comfortaa"/>
                <a:cs typeface="Comfortaa"/>
                <a:sym typeface="Comfortaa"/>
              </a:rPr>
              <a:t>MÉTHODES</a:t>
            </a:r>
            <a:r>
              <a:rPr b="1" lang="fr" sz="1900">
                <a:solidFill>
                  <a:srgbClr val="C99818"/>
                </a:solidFill>
                <a:latin typeface="Comfortaa"/>
                <a:ea typeface="Comfortaa"/>
                <a:cs typeface="Comfortaa"/>
                <a:sym typeface="Comfortaa"/>
              </a:rPr>
              <a:t> DE CLASSES</a:t>
            </a:r>
            <a:endParaRPr b="1" sz="1900">
              <a:solidFill>
                <a:srgbClr val="C99818"/>
              </a:solidFill>
              <a:latin typeface="Comfortaa"/>
              <a:ea typeface="Comfortaa"/>
              <a:cs typeface="Comfortaa"/>
              <a:sym typeface="Comfortaa"/>
            </a:endParaRPr>
          </a:p>
        </p:txBody>
      </p:sp>
      <p:pic>
        <p:nvPicPr>
          <p:cNvPr id="139" name="Google Shape;139;p22"/>
          <p:cNvPicPr preferRelativeResize="0"/>
          <p:nvPr/>
        </p:nvPicPr>
        <p:blipFill rotWithShape="1">
          <a:blip r:embed="rId3">
            <a:alphaModFix/>
          </a:blip>
          <a:srcRect b="0" l="0" r="0" t="0"/>
          <a:stretch/>
        </p:blipFill>
        <p:spPr>
          <a:xfrm rot="5400000">
            <a:off x="6659956" y="1248717"/>
            <a:ext cx="3836628" cy="1249716"/>
          </a:xfrm>
          <a:prstGeom prst="rect">
            <a:avLst/>
          </a:prstGeom>
          <a:noFill/>
          <a:ln>
            <a:noFill/>
          </a:ln>
        </p:spPr>
      </p:pic>
      <p:grpSp>
        <p:nvGrpSpPr>
          <p:cNvPr id="140" name="Google Shape;140;p22"/>
          <p:cNvGrpSpPr/>
          <p:nvPr/>
        </p:nvGrpSpPr>
        <p:grpSpPr>
          <a:xfrm>
            <a:off x="-50" y="4716950"/>
            <a:ext cx="9144000" cy="426600"/>
            <a:chOff x="-50" y="4716950"/>
            <a:chExt cx="9144000" cy="426600"/>
          </a:xfrm>
        </p:grpSpPr>
        <p:sp>
          <p:nvSpPr>
            <p:cNvPr id="141" name="Google Shape;141;p22"/>
            <p:cNvSpPr/>
            <p:nvPr/>
          </p:nvSpPr>
          <p:spPr>
            <a:xfrm>
              <a:off x="-50" y="4716950"/>
              <a:ext cx="9144000" cy="426600"/>
            </a:xfrm>
            <a:prstGeom prst="rect">
              <a:avLst/>
            </a:prstGeom>
            <a:solidFill>
              <a:srgbClr val="11244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Lato"/>
                <a:ea typeface="Lato"/>
                <a:cs typeface="Lato"/>
                <a:sym typeface="Lato"/>
              </a:endParaRPr>
            </a:p>
          </p:txBody>
        </p:sp>
        <p:pic>
          <p:nvPicPr>
            <p:cNvPr id="142" name="Google Shape;142;p22"/>
            <p:cNvPicPr preferRelativeResize="0"/>
            <p:nvPr/>
          </p:nvPicPr>
          <p:blipFill rotWithShape="1">
            <a:blip r:embed="rId4">
              <a:alphaModFix/>
            </a:blip>
            <a:srcRect b="0" l="0" r="0" t="0"/>
            <a:stretch/>
          </p:blipFill>
          <p:spPr>
            <a:xfrm>
              <a:off x="8602853" y="4807660"/>
              <a:ext cx="236585" cy="236585"/>
            </a:xfrm>
            <a:prstGeom prst="rect">
              <a:avLst/>
            </a:prstGeom>
            <a:noFill/>
            <a:ln>
              <a:noFill/>
            </a:ln>
          </p:spPr>
        </p:pic>
        <p:sp>
          <p:nvSpPr>
            <p:cNvPr id="143" name="Google Shape;143;p22"/>
            <p:cNvSpPr txBox="1"/>
            <p:nvPr/>
          </p:nvSpPr>
          <p:spPr>
            <a:xfrm>
              <a:off x="263377" y="4823821"/>
              <a:ext cx="26793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fr" sz="1100" u="none" cap="none" strike="noStrike">
                  <a:solidFill>
                    <a:srgbClr val="FFFFFF"/>
                  </a:solidFill>
                  <a:latin typeface="Lato"/>
                  <a:ea typeface="Lato"/>
                  <a:cs typeface="Lato"/>
                  <a:sym typeface="Lato"/>
                </a:rPr>
                <a:t>e-catalyst.fr</a:t>
              </a:r>
              <a:endParaRPr b="0" i="0" sz="1400" u="none" cap="none" strike="noStrike">
                <a:solidFill>
                  <a:srgbClr val="000000"/>
                </a:solidFill>
                <a:latin typeface="Arial"/>
                <a:ea typeface="Arial"/>
                <a:cs typeface="Arial"/>
                <a:sym typeface="Arial"/>
              </a:endParaRPr>
            </a:p>
          </p:txBody>
        </p:sp>
      </p:grpSp>
      <p:sp>
        <p:nvSpPr>
          <p:cNvPr id="144" name="Google Shape;144;p22"/>
          <p:cNvSpPr txBox="1"/>
          <p:nvPr/>
        </p:nvSpPr>
        <p:spPr>
          <a:xfrm>
            <a:off x="479800" y="1106100"/>
            <a:ext cx="7473600" cy="116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rgbClr val="333333"/>
                </a:solidFill>
                <a:highlight>
                  <a:srgbClr val="FFFFFF"/>
                </a:highlight>
              </a:rPr>
              <a:t>Les fonctions définies à l’intérieur d’une classe sont </a:t>
            </a:r>
            <a:r>
              <a:rPr lang="fr" sz="1200">
                <a:solidFill>
                  <a:srgbClr val="333333"/>
                </a:solidFill>
                <a:highlight>
                  <a:srgbClr val="FFFFFF"/>
                </a:highlight>
              </a:rPr>
              <a:t>appelées méthodes.</a:t>
            </a:r>
            <a:r>
              <a:rPr lang="fr" sz="1200">
                <a:solidFill>
                  <a:srgbClr val="333333"/>
                </a:solidFill>
                <a:highlight>
                  <a:srgbClr val="FFFFFF"/>
                </a:highlight>
              </a:rPr>
              <a:t> Là encore, nous utilisons un nom différent pour bien les différencier des fonctions créées en dehors des classes.</a:t>
            </a:r>
            <a:endParaRPr sz="1000">
              <a:solidFill>
                <a:srgbClr val="24292F"/>
              </a:solidFill>
              <a:highlight>
                <a:srgbClr val="FFFFFF"/>
              </a:highlight>
            </a:endParaRPr>
          </a:p>
          <a:p>
            <a:pPr indent="0" lvl="0" marL="0" rtl="0" algn="l">
              <a:lnSpc>
                <a:spcPct val="115000"/>
              </a:lnSpc>
              <a:spcBef>
                <a:spcPts val="1200"/>
              </a:spcBef>
              <a:spcAft>
                <a:spcPts val="1200"/>
              </a:spcAft>
              <a:buNone/>
            </a:pPr>
            <a:r>
              <a:rPr lang="fr" sz="1200">
                <a:solidFill>
                  <a:srgbClr val="24292F"/>
                </a:solidFill>
                <a:highlight>
                  <a:srgbClr val="FFFFFF"/>
                </a:highlight>
              </a:rPr>
              <a:t>=&gt; Pour déclarer les méthodes, on utilisera les mêmes mots clefs, le comportement est similaire, une méthode private ne sera pas utilisable en dehors de la classe, une méthode publique le sera.</a:t>
            </a:r>
            <a:endParaRPr sz="1200">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