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4"/>
  </p:notesMasterIdLst>
  <p:handoutMasterIdLst>
    <p:handoutMasterId r:id="rId15"/>
  </p:handoutMasterIdLst>
  <p:sldIdLst>
    <p:sldId id="295" r:id="rId2"/>
    <p:sldId id="296" r:id="rId3"/>
    <p:sldId id="298" r:id="rId4"/>
    <p:sldId id="25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FBC770-403E-475E-A2E3-1C80C0FB0423}" type="datetime1">
              <a:rPr lang="ko-KR" altLang="en-US" smtClean="0"/>
              <a:t>2021-10-29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DBFD7B-1402-401C-B286-54B893D03A4C}" type="datetime1">
              <a:rPr lang="ko-KR" altLang="en-US" smtClean="0"/>
              <a:t>2021-10-29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16F60C3-5F0E-4C74-8A10-3C6342DF72CE}" type="datetime1">
              <a:rPr lang="ko-KR" altLang="en-US" smtClean="0"/>
              <a:t>2021-10-29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2D5A49B-9191-4DEB-A0F8-7CA9C61B9C19}" type="datetime1">
              <a:rPr lang="ko-KR" altLang="en-US" smtClean="0"/>
              <a:t>2021-10-29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083EC3D-47E3-4D28-BD42-E64EB1B25696}" type="datetime1">
              <a:rPr lang="ko-KR" altLang="en-US" smtClean="0"/>
              <a:t>2021-10-29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500B84B-3C5C-49DE-A4B3-1562819E64F9}" type="datetime1">
              <a:rPr lang="ko-KR" altLang="en-US" smtClean="0"/>
              <a:t>2021-10-29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6F418F7-86C1-49FF-AD10-315C89EABDB6}" type="datetime1">
              <a:rPr lang="ko-KR" altLang="en-US" smtClean="0"/>
              <a:t>2021-10-29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E75DD57-A933-4CF7-BD22-DDB2380C1618}" type="datetime1">
              <a:rPr lang="ko-KR" altLang="en-US" smtClean="0"/>
              <a:t>2021-10-29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3833429-AC63-412A-AA05-50A0CAB567A8}" type="datetime1">
              <a:rPr lang="ko-KR" altLang="en-US" smtClean="0"/>
              <a:t>2021-10-29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FB61CE-22F1-4937-8687-025B237EBB03}" type="datetime1">
              <a:rPr lang="ko-KR" altLang="en-US" smtClean="0"/>
              <a:t>2021-10-29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734FC7D7-0958-47C3-9C09-A6A48B7FD496}" type="datetime1">
              <a:rPr lang="ko-KR" altLang="en-US" smtClean="0"/>
              <a:t>2021-10-29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BE2D092-1E7F-4E5E-8EFE-840944FCD807}" type="datetime1">
              <a:rPr lang="ko-KR" altLang="en-US" smtClean="0"/>
              <a:t>2021-10-29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73D0BD8-2627-4610-A2CF-D0CA0958F2F4}" type="datetime1">
              <a:rPr lang="ko-KR" altLang="en-US" smtClean="0"/>
              <a:t>2021-10-29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11EA711-EE13-4EC1-AA96-434F5207432A}" type="datetime1">
              <a:rPr lang="ko-KR" altLang="en-US" smtClean="0"/>
              <a:t>2021-10-29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youtube.com/watch?v=Be655RetuM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5E32F-D05F-40CA-8F71-FA973E1A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왜 에이전트 아키텍처인가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FA01E7-5A59-4EEA-B491-2D72D178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에이전트 모델의 시작점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겹치는 핵심요소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419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BC467-56FA-40F8-8C85-59D03FA7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최적화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B0CA5-7C14-4A9C-8944-02BBC91D9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연속성</a:t>
            </a:r>
            <a:endParaRPr lang="en-US" altLang="ko-KR" dirty="0"/>
          </a:p>
          <a:p>
            <a:r>
              <a:rPr lang="ko-KR" altLang="en-US" dirty="0"/>
              <a:t>문제점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1087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BB672-A655-45E3-9B4E-983BE53E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F6057-AA3A-4748-9410-A53C27234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게임은 연속적</a:t>
            </a:r>
            <a:r>
              <a:rPr lang="en-US" altLang="ko-KR" dirty="0"/>
              <a:t>(</a:t>
            </a:r>
            <a:r>
              <a:rPr lang="ko-KR" altLang="en-US" dirty="0"/>
              <a:t>하지만 사실은 엄청 빠른 이산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strike="sngStrike" dirty="0">
                <a:hlinkClick r:id="rId2"/>
              </a:rPr>
              <a:t>https://www.youtube.com/watch?v=Be655RetuM0</a:t>
            </a:r>
            <a:endParaRPr lang="en-US" altLang="ko-KR" strike="sngStrike" dirty="0"/>
          </a:p>
          <a:p>
            <a:pPr lvl="1"/>
            <a:endParaRPr lang="en-US" altLang="ko-KR" dirty="0"/>
          </a:p>
          <a:p>
            <a:r>
              <a:rPr lang="ko-KR" altLang="en-US" dirty="0"/>
              <a:t>환경을 상태데이터로서 전수조사 및 예측하기에는 짧은 시간</a:t>
            </a:r>
            <a:endParaRPr lang="en-US" altLang="ko-KR" dirty="0"/>
          </a:p>
          <a:p>
            <a:pPr lvl="1"/>
            <a:r>
              <a:rPr lang="ko-KR" altLang="en-US" dirty="0"/>
              <a:t>바둑</a:t>
            </a:r>
            <a:r>
              <a:rPr lang="en-US" altLang="ko-KR" dirty="0"/>
              <a:t>, </a:t>
            </a:r>
            <a:r>
              <a:rPr lang="ko-KR" altLang="en-US" dirty="0"/>
              <a:t>체스와</a:t>
            </a:r>
            <a:r>
              <a:rPr lang="en-US" altLang="ko-KR" dirty="0"/>
              <a:t> </a:t>
            </a:r>
            <a:r>
              <a:rPr lang="ko-KR" altLang="en-US" dirty="0"/>
              <a:t>같이는 불가능 </a:t>
            </a:r>
            <a:r>
              <a:rPr lang="en-US" altLang="ko-KR" dirty="0"/>
              <a:t>(= </a:t>
            </a:r>
            <a:r>
              <a:rPr lang="ko-KR" altLang="en-US" dirty="0"/>
              <a:t>에이전트 모델을 사용하는 이유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1026" name="Picture 2" descr="Active Time Battle Drives Me Crazy – Shrugblog">
            <a:extLst>
              <a:ext uri="{FF2B5EF4-FFF2-40B4-BE49-F238E27FC236}">
                <a16:creationId xmlns:a16="http://schemas.microsoft.com/office/drawing/2014/main" id="{047DA9E2-2698-47E2-95D4-45A2828D2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616" y="1163370"/>
            <a:ext cx="2381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rono Trigger Battle System - Rings &amp; Coins">
            <a:extLst>
              <a:ext uri="{FF2B5EF4-FFF2-40B4-BE49-F238E27FC236}">
                <a16:creationId xmlns:a16="http://schemas.microsoft.com/office/drawing/2014/main" id="{EB9398DF-5907-4367-B55F-AA571293C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97" y="1163370"/>
            <a:ext cx="2381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83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E050C-5D07-4F8E-AEB9-A9FCC69B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EB917-5C52-4BCB-8246-0103FECD7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한정된 자원</a:t>
            </a:r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연산</a:t>
            </a:r>
            <a:r>
              <a:rPr lang="en-US" altLang="ko-KR" dirty="0"/>
              <a:t>)</a:t>
            </a:r>
            <a:r>
              <a:rPr lang="ko-KR" altLang="en-US" dirty="0"/>
              <a:t>에 비해 엄청난 양의 정보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중복되는 정보 저장</a:t>
            </a:r>
            <a:endParaRPr lang="en-US" altLang="ko-KR" dirty="0"/>
          </a:p>
          <a:p>
            <a:pPr lvl="1"/>
            <a:r>
              <a:rPr lang="ko-KR" altLang="en-US" dirty="0"/>
              <a:t>자원 낭비</a:t>
            </a:r>
            <a:r>
              <a:rPr lang="en-US" altLang="ko-KR" dirty="0"/>
              <a:t>, </a:t>
            </a:r>
            <a:r>
              <a:rPr lang="ko-KR" altLang="en-US" dirty="0"/>
              <a:t>일관성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무결성 훼손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46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362F5-EC8D-4A6D-BC2A-FCC59413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에이전트 아키텍처의 시작점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777C9-6E0D-4322-BC97-78457850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From </a:t>
            </a:r>
            <a:r>
              <a:rPr lang="ko-KR" altLang="en-US" dirty="0"/>
              <a:t>로봇 공학</a:t>
            </a:r>
            <a:endParaRPr lang="en-US" altLang="ko-KR" dirty="0"/>
          </a:p>
          <a:p>
            <a:r>
              <a:rPr lang="ko-KR" altLang="en-US" dirty="0"/>
              <a:t>환경을 인식하고 행동</a:t>
            </a:r>
            <a:r>
              <a:rPr lang="en-US" altLang="ko-KR" dirty="0"/>
              <a:t>, </a:t>
            </a:r>
            <a:r>
              <a:rPr lang="ko-KR" altLang="en-US" dirty="0"/>
              <a:t>행동으로 환경 변화</a:t>
            </a:r>
            <a:endParaRPr lang="en-US" altLang="ko-KR" dirty="0"/>
          </a:p>
          <a:p>
            <a:r>
              <a:rPr lang="ko-KR" altLang="en-US" dirty="0"/>
              <a:t>한정된 자원으로 다음 행동을 선택</a:t>
            </a:r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의 목적과 유사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생활 속 알고리즘] 세이의 명령집합 03_ 로봇이 혼자서 청소를 할 수 있을까? : 네이버 블로그">
            <a:extLst>
              <a:ext uri="{FF2B5EF4-FFF2-40B4-BE49-F238E27FC236}">
                <a16:creationId xmlns:a16="http://schemas.microsoft.com/office/drawing/2014/main" id="{0075ACCC-1FDA-46C6-9286-59D274C2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494" y="971097"/>
            <a:ext cx="4457700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8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B2E5D-F5FB-4ED5-BA64-61F309C0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겹치는 핵심요소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C6521-9650-4059-8018-D9EC6594A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</a:t>
            </a:r>
            <a:r>
              <a:rPr lang="en-US" altLang="ko-KR" dirty="0"/>
              <a:t>: </a:t>
            </a:r>
            <a:r>
              <a:rPr lang="ko-KR" altLang="en-US" dirty="0"/>
              <a:t>아바타</a:t>
            </a:r>
            <a:r>
              <a:rPr lang="en-US" altLang="ko-KR" dirty="0"/>
              <a:t>(</a:t>
            </a:r>
            <a:r>
              <a:rPr lang="ko-KR" altLang="en-US" dirty="0"/>
              <a:t>행동</a:t>
            </a:r>
            <a:r>
              <a:rPr lang="en-US" altLang="ko-KR" dirty="0"/>
              <a:t>), </a:t>
            </a:r>
            <a:r>
              <a:rPr lang="ko-KR" altLang="en-US" dirty="0"/>
              <a:t>규칙</a:t>
            </a:r>
            <a:r>
              <a:rPr lang="en-US" altLang="ko-KR" dirty="0"/>
              <a:t>(</a:t>
            </a:r>
            <a:r>
              <a:rPr lang="ko-KR" altLang="en-US" dirty="0"/>
              <a:t>환경</a:t>
            </a:r>
            <a:r>
              <a:rPr lang="en-US" altLang="ko-KR" dirty="0"/>
              <a:t>), </a:t>
            </a:r>
            <a:r>
              <a:rPr lang="ko-KR" altLang="en-US" dirty="0"/>
              <a:t>목표</a:t>
            </a:r>
            <a:endParaRPr lang="en-US" altLang="ko-KR" dirty="0"/>
          </a:p>
          <a:p>
            <a:r>
              <a:rPr lang="ko-KR" altLang="en-US" dirty="0"/>
              <a:t>에이전트 모델</a:t>
            </a:r>
            <a:r>
              <a:rPr lang="en-US" altLang="ko-KR" dirty="0"/>
              <a:t> :</a:t>
            </a:r>
            <a:r>
              <a:rPr lang="ko-KR" altLang="en-US" dirty="0"/>
              <a:t> 에이전트</a:t>
            </a:r>
            <a:r>
              <a:rPr lang="en-US" altLang="ko-KR" dirty="0"/>
              <a:t>, </a:t>
            </a:r>
            <a:r>
              <a:rPr lang="ko-KR" altLang="en-US" dirty="0"/>
              <a:t>환경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목표 혹은 보상 </a:t>
            </a:r>
            <a:r>
              <a:rPr lang="en-US" altLang="ko-KR" dirty="0"/>
              <a:t>: </a:t>
            </a:r>
            <a:r>
              <a:rPr lang="ko-KR" altLang="en-US" dirty="0"/>
              <a:t>의사결정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2" descr="5 Things You Need to Know about Reinforcement Learning - KDnuggets">
            <a:extLst>
              <a:ext uri="{FF2B5EF4-FFF2-40B4-BE49-F238E27FC236}">
                <a16:creationId xmlns:a16="http://schemas.microsoft.com/office/drawing/2014/main" id="{5A00486A-AC8D-423A-9474-CE2732A62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27" y="1890876"/>
            <a:ext cx="34480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5 Things You Need to Know about Reinforcement Learning - KDnuggets">
            <a:extLst>
              <a:ext uri="{FF2B5EF4-FFF2-40B4-BE49-F238E27FC236}">
                <a16:creationId xmlns:a16="http://schemas.microsoft.com/office/drawing/2014/main" id="{287000EA-0F32-470F-B22C-EBE738CE3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147" y="7238320"/>
            <a:ext cx="3263704" cy="322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17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9B062-5F38-410D-8009-22EC6F5A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적용시 고려사항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8407D-1B8F-4679-B0F2-4473966B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참조하는 환경과의 </a:t>
            </a:r>
            <a:r>
              <a:rPr lang="ko-KR" altLang="en-US" dirty="0" err="1"/>
              <a:t>응집성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게임에서는 </a:t>
            </a:r>
            <a:r>
              <a:rPr lang="ko-KR" altLang="en-US" b="1" dirty="0"/>
              <a:t>지식생성</a:t>
            </a:r>
            <a:r>
              <a:rPr lang="en-US" altLang="ko-KR" b="1" dirty="0"/>
              <a:t>, </a:t>
            </a:r>
            <a:r>
              <a:rPr lang="ko-KR" altLang="en-US" b="1" dirty="0"/>
              <a:t>의사결정이 중요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192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87025-6D7C-48B3-815D-04220B17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참조하는 환경의 </a:t>
            </a:r>
            <a:r>
              <a:rPr lang="ko-KR" altLang="en-US" dirty="0" err="1"/>
              <a:t>응집성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B4817-FE5B-4817-9C88-65DC0C3A9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ex) RC</a:t>
            </a:r>
            <a:r>
              <a:rPr lang="ko-KR" altLang="en-US" dirty="0" err="1"/>
              <a:t>카와</a:t>
            </a:r>
            <a:r>
              <a:rPr lang="ko-KR" altLang="en-US" dirty="0"/>
              <a:t> 실제 운전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로봇은 센서를 통해 세상의 일부를 접함</a:t>
            </a:r>
            <a:endParaRPr lang="en-US" altLang="ko-KR" dirty="0"/>
          </a:p>
          <a:p>
            <a:r>
              <a:rPr lang="ko-KR" altLang="en-US" dirty="0"/>
              <a:t>게임 내의 </a:t>
            </a:r>
            <a:r>
              <a:rPr lang="en-US" altLang="ko-KR" dirty="0"/>
              <a:t>AI</a:t>
            </a:r>
            <a:r>
              <a:rPr lang="ko-KR" altLang="en-US" dirty="0"/>
              <a:t>는 프로그램 구조에 따라 받아들이는 정보가 다름</a:t>
            </a:r>
            <a:endParaRPr lang="en-US" altLang="ko-KR" dirty="0"/>
          </a:p>
          <a:p>
            <a:pPr lvl="1"/>
            <a:r>
              <a:rPr lang="ko-KR" altLang="en-US" dirty="0"/>
              <a:t>대체적으로 로봇보다는 넓다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실세계에서 데이터를 모아 </a:t>
            </a:r>
            <a:r>
              <a:rPr lang="ko-KR" altLang="en-US" dirty="0" err="1"/>
              <a:t>지식화하는</a:t>
            </a:r>
            <a:r>
              <a:rPr lang="ko-KR" altLang="en-US" dirty="0"/>
              <a:t> 과정이 더 간소</a:t>
            </a:r>
            <a:endParaRPr lang="en-US" altLang="ko-KR" dirty="0"/>
          </a:p>
          <a:p>
            <a:pPr lvl="2"/>
            <a:r>
              <a:rPr lang="ko-KR" altLang="en-US" dirty="0"/>
              <a:t>센서보다는 지식화가 더 중요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8DC40DF-EA12-4902-B8ED-22C8369D59A5}"/>
              </a:ext>
            </a:extLst>
          </p:cNvPr>
          <p:cNvGrpSpPr/>
          <p:nvPr/>
        </p:nvGrpSpPr>
        <p:grpSpPr>
          <a:xfrm>
            <a:off x="6761608" y="1482332"/>
            <a:ext cx="4533484" cy="1886131"/>
            <a:chOff x="1462714" y="2145821"/>
            <a:chExt cx="9266572" cy="341409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1D45C63-1251-4D5E-8781-61339AB5B9D0}"/>
                </a:ext>
              </a:extLst>
            </p:cNvPr>
            <p:cNvSpPr/>
            <p:nvPr/>
          </p:nvSpPr>
          <p:spPr>
            <a:xfrm>
              <a:off x="3292508" y="2145821"/>
              <a:ext cx="5567906" cy="26369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AE66324-4C21-4673-9A91-7095DF05F142}"/>
                </a:ext>
              </a:extLst>
            </p:cNvPr>
            <p:cNvSpPr/>
            <p:nvPr/>
          </p:nvSpPr>
          <p:spPr>
            <a:xfrm>
              <a:off x="3625325" y="2330485"/>
              <a:ext cx="860612" cy="70668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지식 생성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F3E912E-8843-4B5F-8164-4F957A6CA983}"/>
                </a:ext>
              </a:extLst>
            </p:cNvPr>
            <p:cNvSpPr/>
            <p:nvPr/>
          </p:nvSpPr>
          <p:spPr>
            <a:xfrm>
              <a:off x="5665693" y="2330485"/>
              <a:ext cx="860612" cy="70668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의사 결정</a:t>
              </a:r>
              <a:endParaRPr lang="ko-KR" altLang="en-US" sz="700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53F4631-9F12-497A-A53A-6F0E956B5BF1}"/>
                </a:ext>
              </a:extLst>
            </p:cNvPr>
            <p:cNvSpPr/>
            <p:nvPr/>
          </p:nvSpPr>
          <p:spPr>
            <a:xfrm>
              <a:off x="7706061" y="2330485"/>
              <a:ext cx="860612" cy="70668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운동 생성</a:t>
              </a:r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DC1082AC-D414-404B-8921-C06AEA584C1F}"/>
                </a:ext>
              </a:extLst>
            </p:cNvPr>
            <p:cNvSpPr/>
            <p:nvPr/>
          </p:nvSpPr>
          <p:spPr>
            <a:xfrm>
              <a:off x="4797909" y="2399064"/>
              <a:ext cx="555812" cy="58091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BDA7E41F-8429-44E7-BC60-BF21121BD85C}"/>
                </a:ext>
              </a:extLst>
            </p:cNvPr>
            <p:cNvSpPr/>
            <p:nvPr/>
          </p:nvSpPr>
          <p:spPr>
            <a:xfrm>
              <a:off x="6838277" y="2441274"/>
              <a:ext cx="555812" cy="58091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4E2895F-ABFA-4833-B9F6-7C9FC07993B5}"/>
                </a:ext>
              </a:extLst>
            </p:cNvPr>
            <p:cNvSpPr/>
            <p:nvPr/>
          </p:nvSpPr>
          <p:spPr>
            <a:xfrm>
              <a:off x="3625325" y="3434341"/>
              <a:ext cx="4941348" cy="56612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기억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48C6648-7CEE-44F8-B9FA-75977C3A52FC}"/>
                </a:ext>
              </a:extLst>
            </p:cNvPr>
            <p:cNvSpPr/>
            <p:nvPr/>
          </p:nvSpPr>
          <p:spPr>
            <a:xfrm>
              <a:off x="3625325" y="4058508"/>
              <a:ext cx="4941348" cy="56612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신체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B62340-F82C-47BB-B754-2F45599CF5C0}"/>
                </a:ext>
              </a:extLst>
            </p:cNvPr>
            <p:cNvSpPr/>
            <p:nvPr/>
          </p:nvSpPr>
          <p:spPr>
            <a:xfrm>
              <a:off x="3155570" y="4993794"/>
              <a:ext cx="5893559" cy="56612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게임 세계</a:t>
              </a:r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D3607ACB-35F6-496E-B166-21883E79C546}"/>
                </a:ext>
              </a:extLst>
            </p:cNvPr>
            <p:cNvCxnSpPr>
              <a:stCxn id="14" idx="1"/>
            </p:cNvCxnSpPr>
            <p:nvPr/>
          </p:nvCxnSpPr>
          <p:spPr>
            <a:xfrm rot="10800000" flipH="1">
              <a:off x="3155570" y="2683827"/>
              <a:ext cx="136938" cy="2593029"/>
            </a:xfrm>
            <a:prstGeom prst="bentConnector4">
              <a:avLst>
                <a:gd name="adj1" fmla="val -803261"/>
                <a:gd name="adj2" fmla="val 100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DCF66B53-2E4C-4BAE-9192-BEECCB0D527D}"/>
                </a:ext>
              </a:extLst>
            </p:cNvPr>
            <p:cNvCxnSpPr>
              <a:endCxn id="14" idx="3"/>
            </p:cNvCxnSpPr>
            <p:nvPr/>
          </p:nvCxnSpPr>
          <p:spPr>
            <a:xfrm rot="16200000" flipH="1">
              <a:off x="7658257" y="3885982"/>
              <a:ext cx="2593029" cy="188715"/>
            </a:xfrm>
            <a:prstGeom prst="bentConnector4">
              <a:avLst>
                <a:gd name="adj1" fmla="val -1093"/>
                <a:gd name="adj2" fmla="val 6714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15781DF-BE2C-4A75-9E67-7EDE8E623E6D}"/>
                </a:ext>
              </a:extLst>
            </p:cNvPr>
            <p:cNvSpPr/>
            <p:nvPr/>
          </p:nvSpPr>
          <p:spPr>
            <a:xfrm>
              <a:off x="1462714" y="3346953"/>
              <a:ext cx="1219863" cy="740895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센서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7CF0780-3B1C-42E6-8A50-68A92E8655A0}"/>
                </a:ext>
              </a:extLst>
            </p:cNvPr>
            <p:cNvSpPr/>
            <p:nvPr/>
          </p:nvSpPr>
          <p:spPr>
            <a:xfrm>
              <a:off x="9509423" y="3317613"/>
              <a:ext cx="1219863" cy="740895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이펙터</a:t>
              </a:r>
              <a:endParaRPr lang="ko-KR" altLang="en-US" sz="700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92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19FA5-52CD-4816-BB16-AA1803C2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게임에서는 </a:t>
            </a:r>
            <a:r>
              <a:rPr lang="ko-KR" altLang="en-US" b="1" dirty="0"/>
              <a:t>지능 모듈이 중요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C3366-EC17-4286-8A5F-C2680AFA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센서</a:t>
            </a:r>
            <a:r>
              <a:rPr lang="en-US" altLang="ko-KR" dirty="0"/>
              <a:t>, </a:t>
            </a:r>
            <a:r>
              <a:rPr lang="ko-KR" altLang="en-US" dirty="0" err="1"/>
              <a:t>이펙터는</a:t>
            </a:r>
            <a:r>
              <a:rPr lang="ko-KR" altLang="en-US" dirty="0"/>
              <a:t> 프로그램 특성상 읽기 쓰기로 설명됨</a:t>
            </a:r>
            <a:endParaRPr lang="en-US" altLang="ko-KR" dirty="0"/>
          </a:p>
          <a:p>
            <a:pPr lvl="1"/>
            <a:r>
              <a:rPr lang="ko-KR" altLang="en-US" dirty="0"/>
              <a:t>게임구조 특성 상 지식생성이 운동생성보다 복잡 </a:t>
            </a:r>
            <a:r>
              <a:rPr lang="en-US" altLang="ko-KR" dirty="0"/>
              <a:t>(</a:t>
            </a:r>
            <a:r>
              <a:rPr lang="ko-KR" altLang="en-US" dirty="0"/>
              <a:t>추후 설명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5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84DF0-5384-49A2-87C4-B086A24B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에이전트 아키텍처의 게임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77FEC-447C-4352-826D-B8A037871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센서 </a:t>
            </a:r>
            <a:r>
              <a:rPr lang="en-US" altLang="ko-KR" b="1" dirty="0"/>
              <a:t>-&gt; </a:t>
            </a:r>
            <a:r>
              <a:rPr lang="ko-KR" altLang="en-US" b="1" dirty="0"/>
              <a:t>지식 생성 </a:t>
            </a:r>
            <a:r>
              <a:rPr lang="en-US" altLang="ko-KR" b="1" dirty="0"/>
              <a:t>-&gt; </a:t>
            </a:r>
            <a:r>
              <a:rPr lang="ko-KR" altLang="en-US" b="1" dirty="0"/>
              <a:t>의사 결정 </a:t>
            </a:r>
            <a:r>
              <a:rPr lang="en-US" altLang="ko-KR" b="1" dirty="0"/>
              <a:t>-&gt; </a:t>
            </a:r>
            <a:r>
              <a:rPr lang="ko-KR" altLang="en-US" b="1" dirty="0"/>
              <a:t>운동 생성 </a:t>
            </a:r>
            <a:r>
              <a:rPr lang="en-US" altLang="ko-KR" b="1" dirty="0"/>
              <a:t>-&gt; </a:t>
            </a:r>
            <a:r>
              <a:rPr lang="ko-KR" altLang="en-US" b="1" dirty="0" err="1"/>
              <a:t>이펙터</a:t>
            </a:r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00C85E-48AD-4639-9CD0-3050C974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076" y="976871"/>
            <a:ext cx="3177731" cy="517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232CD-1133-4BD2-9EDA-53570BAF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센서 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 err="1"/>
              <a:t>이펙터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9AC1C-86E0-4321-834E-818F39F0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게임과 </a:t>
            </a:r>
            <a:r>
              <a:rPr lang="en-US" altLang="ko-KR" dirty="0"/>
              <a:t>AI</a:t>
            </a:r>
            <a:r>
              <a:rPr lang="ko-KR" altLang="en-US" dirty="0"/>
              <a:t>는 한 프로그램</a:t>
            </a:r>
            <a:endParaRPr lang="en-US" altLang="ko-KR" dirty="0"/>
          </a:p>
          <a:p>
            <a:pPr lvl="1"/>
            <a:r>
              <a:rPr lang="ko-KR" altLang="en-US" dirty="0"/>
              <a:t>멀티플레이어도 보통 호스트가 관리</a:t>
            </a:r>
            <a:endParaRPr lang="en-US" altLang="ko-KR" dirty="0"/>
          </a:p>
          <a:p>
            <a:pPr lvl="1"/>
            <a:r>
              <a:rPr lang="ko-KR" altLang="en-US" dirty="0"/>
              <a:t>월드</a:t>
            </a:r>
            <a:r>
              <a:rPr lang="en-US" altLang="ko-KR" dirty="0"/>
              <a:t>-AI</a:t>
            </a:r>
            <a:r>
              <a:rPr lang="ko-KR" altLang="en-US" dirty="0"/>
              <a:t>간의 데이터 입</a:t>
            </a:r>
            <a:r>
              <a:rPr lang="en-US" altLang="ko-KR" dirty="0"/>
              <a:t>/</a:t>
            </a:r>
            <a:r>
              <a:rPr lang="ko-KR" altLang="en-US" dirty="0"/>
              <a:t>출력은 간단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게임의 구조가 바뀌면 중요해질 가능성 有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9450B95-B873-41B6-A0D3-D3B96B8004F1}"/>
              </a:ext>
            </a:extLst>
          </p:cNvPr>
          <p:cNvGrpSpPr/>
          <p:nvPr/>
        </p:nvGrpSpPr>
        <p:grpSpPr>
          <a:xfrm>
            <a:off x="3240000" y="900000"/>
            <a:ext cx="4533484" cy="1886131"/>
            <a:chOff x="1462714" y="2145821"/>
            <a:chExt cx="9266572" cy="341409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5B94B96-568B-480F-8E52-E40DC53187BC}"/>
                </a:ext>
              </a:extLst>
            </p:cNvPr>
            <p:cNvSpPr/>
            <p:nvPr/>
          </p:nvSpPr>
          <p:spPr>
            <a:xfrm>
              <a:off x="3292508" y="2145821"/>
              <a:ext cx="5567906" cy="26369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81809BC-73AE-43BA-B7B5-2928B1BCBA76}"/>
                </a:ext>
              </a:extLst>
            </p:cNvPr>
            <p:cNvSpPr/>
            <p:nvPr/>
          </p:nvSpPr>
          <p:spPr>
            <a:xfrm>
              <a:off x="3625325" y="2330485"/>
              <a:ext cx="860612" cy="70668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지식 생성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E5583DC-767F-4AD2-816C-715960477D57}"/>
                </a:ext>
              </a:extLst>
            </p:cNvPr>
            <p:cNvSpPr/>
            <p:nvPr/>
          </p:nvSpPr>
          <p:spPr>
            <a:xfrm>
              <a:off x="5665693" y="2330485"/>
              <a:ext cx="860612" cy="70668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의사 결정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4152B4B-AE03-42DE-A838-CB5B18BAA796}"/>
                </a:ext>
              </a:extLst>
            </p:cNvPr>
            <p:cNvSpPr/>
            <p:nvPr/>
          </p:nvSpPr>
          <p:spPr>
            <a:xfrm>
              <a:off x="7706061" y="2330485"/>
              <a:ext cx="860612" cy="70668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운동 생성</a:t>
              </a: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AB7E98B4-1302-4CCE-A16B-24099BE97F46}"/>
                </a:ext>
              </a:extLst>
            </p:cNvPr>
            <p:cNvSpPr/>
            <p:nvPr/>
          </p:nvSpPr>
          <p:spPr>
            <a:xfrm>
              <a:off x="4797909" y="2399064"/>
              <a:ext cx="555812" cy="58091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79489A32-0896-43F7-8C2C-4F593217886F}"/>
                </a:ext>
              </a:extLst>
            </p:cNvPr>
            <p:cNvSpPr/>
            <p:nvPr/>
          </p:nvSpPr>
          <p:spPr>
            <a:xfrm>
              <a:off x="6838277" y="2441274"/>
              <a:ext cx="555812" cy="58091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115BBBD9-B653-42E7-AA67-DC8E2031DE81}"/>
                </a:ext>
              </a:extLst>
            </p:cNvPr>
            <p:cNvSpPr/>
            <p:nvPr/>
          </p:nvSpPr>
          <p:spPr>
            <a:xfrm>
              <a:off x="3625325" y="3434341"/>
              <a:ext cx="4941348" cy="56612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기억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BC39A8BF-FE13-412D-BA04-32D59E46481A}"/>
                </a:ext>
              </a:extLst>
            </p:cNvPr>
            <p:cNvSpPr/>
            <p:nvPr/>
          </p:nvSpPr>
          <p:spPr>
            <a:xfrm>
              <a:off x="3625325" y="4058508"/>
              <a:ext cx="4941348" cy="56612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신체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A80B97F-EB7D-45CA-97EF-E505BF366C31}"/>
                </a:ext>
              </a:extLst>
            </p:cNvPr>
            <p:cNvSpPr/>
            <p:nvPr/>
          </p:nvSpPr>
          <p:spPr>
            <a:xfrm>
              <a:off x="3155570" y="4993794"/>
              <a:ext cx="5893559" cy="56612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게임 세계</a:t>
              </a: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B5386BBC-54FD-4DED-9E56-D65ECBBCB3B9}"/>
                </a:ext>
              </a:extLst>
            </p:cNvPr>
            <p:cNvCxnSpPr>
              <a:stCxn id="13" idx="1"/>
            </p:cNvCxnSpPr>
            <p:nvPr/>
          </p:nvCxnSpPr>
          <p:spPr>
            <a:xfrm rot="10800000" flipH="1">
              <a:off x="3155570" y="2683827"/>
              <a:ext cx="136938" cy="2593029"/>
            </a:xfrm>
            <a:prstGeom prst="bentConnector4">
              <a:avLst>
                <a:gd name="adj1" fmla="val -803261"/>
                <a:gd name="adj2" fmla="val 100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0AE50066-5125-474A-A083-050D457DB73C}"/>
                </a:ext>
              </a:extLst>
            </p:cNvPr>
            <p:cNvCxnSpPr>
              <a:endCxn id="13" idx="3"/>
            </p:cNvCxnSpPr>
            <p:nvPr/>
          </p:nvCxnSpPr>
          <p:spPr>
            <a:xfrm rot="16200000" flipH="1">
              <a:off x="7658257" y="3885982"/>
              <a:ext cx="2593029" cy="188715"/>
            </a:xfrm>
            <a:prstGeom prst="bentConnector4">
              <a:avLst>
                <a:gd name="adj1" fmla="val -1093"/>
                <a:gd name="adj2" fmla="val 6714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2A8C670-04D9-478C-BDE0-D373F3B31056}"/>
                </a:ext>
              </a:extLst>
            </p:cNvPr>
            <p:cNvSpPr/>
            <p:nvPr/>
          </p:nvSpPr>
          <p:spPr>
            <a:xfrm>
              <a:off x="1462714" y="3346953"/>
              <a:ext cx="1219863" cy="740895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센서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B0D75F4C-BE4C-4322-96E7-7F70B17A29AB}"/>
                </a:ext>
              </a:extLst>
            </p:cNvPr>
            <p:cNvSpPr/>
            <p:nvPr/>
          </p:nvSpPr>
          <p:spPr>
            <a:xfrm>
              <a:off x="9509423" y="3317613"/>
              <a:ext cx="1219863" cy="740895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이펙터</a:t>
              </a:r>
              <a:endParaRPr lang="ko-KR" altLang="en-US" sz="700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C317CA60-32D1-4E1C-812C-2AE88AA74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076" y="976871"/>
            <a:ext cx="3177731" cy="517897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B47F12-9614-4D64-B211-40AAEFF0F088}"/>
              </a:ext>
            </a:extLst>
          </p:cNvPr>
          <p:cNvSpPr/>
          <p:nvPr/>
        </p:nvSpPr>
        <p:spPr>
          <a:xfrm>
            <a:off x="8525401" y="1296516"/>
            <a:ext cx="2971274" cy="3515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029F6E-0CB7-436C-B452-D914952CB269}"/>
              </a:ext>
            </a:extLst>
          </p:cNvPr>
          <p:cNvSpPr/>
          <p:nvPr/>
        </p:nvSpPr>
        <p:spPr>
          <a:xfrm>
            <a:off x="8536304" y="5458847"/>
            <a:ext cx="2971274" cy="46937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23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E8C96-B61A-4CB0-B6C6-9E13C5AE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 생성 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운동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B6C9B-3AC3-40A2-B97E-28D9D5C3B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월드로부터 얻은 데이터를 정보</a:t>
            </a:r>
            <a:r>
              <a:rPr lang="en-US" altLang="ko-KR" dirty="0"/>
              <a:t>, </a:t>
            </a:r>
            <a:r>
              <a:rPr lang="ko-KR" altLang="en-US" dirty="0"/>
              <a:t>지식으로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적절한 자료구조와 알고리즘</a:t>
            </a:r>
            <a:r>
              <a:rPr lang="en-US" altLang="ko-KR" dirty="0"/>
              <a:t>, </a:t>
            </a:r>
            <a:r>
              <a:rPr lang="ko-KR" altLang="en-US" dirty="0"/>
              <a:t>설계 활용</a:t>
            </a:r>
            <a:endParaRPr lang="en-US" altLang="ko-KR" dirty="0"/>
          </a:p>
          <a:p>
            <a:pPr lvl="1"/>
            <a:r>
              <a:rPr lang="ko-KR" altLang="en-US" dirty="0"/>
              <a:t>최적화와 성능 향상의 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대부분의 운동 생성은 간단</a:t>
            </a:r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183773F-3341-4A12-A309-DC6ED8D93463}"/>
              </a:ext>
            </a:extLst>
          </p:cNvPr>
          <p:cNvGrpSpPr/>
          <p:nvPr/>
        </p:nvGrpSpPr>
        <p:grpSpPr>
          <a:xfrm>
            <a:off x="3240000" y="900000"/>
            <a:ext cx="4533484" cy="1886131"/>
            <a:chOff x="1462714" y="2145821"/>
            <a:chExt cx="9266572" cy="341409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477D9BD-690E-46A0-B66B-7C95772CB451}"/>
                </a:ext>
              </a:extLst>
            </p:cNvPr>
            <p:cNvSpPr/>
            <p:nvPr/>
          </p:nvSpPr>
          <p:spPr>
            <a:xfrm>
              <a:off x="3292508" y="2145821"/>
              <a:ext cx="5567906" cy="263696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27EB0C3-D6B4-4404-ABFA-BE4E998C9C99}"/>
                </a:ext>
              </a:extLst>
            </p:cNvPr>
            <p:cNvSpPr/>
            <p:nvPr/>
          </p:nvSpPr>
          <p:spPr>
            <a:xfrm>
              <a:off x="3625325" y="2330485"/>
              <a:ext cx="860612" cy="70668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지식 생성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06ABAFB-9787-4C1C-83FD-6774B3164598}"/>
                </a:ext>
              </a:extLst>
            </p:cNvPr>
            <p:cNvSpPr/>
            <p:nvPr/>
          </p:nvSpPr>
          <p:spPr>
            <a:xfrm>
              <a:off x="5665693" y="2330485"/>
              <a:ext cx="860612" cy="70668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의사 결정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F51606E-BC45-4EB2-9E58-C9802431EEA3}"/>
                </a:ext>
              </a:extLst>
            </p:cNvPr>
            <p:cNvSpPr/>
            <p:nvPr/>
          </p:nvSpPr>
          <p:spPr>
            <a:xfrm>
              <a:off x="7706061" y="2330485"/>
              <a:ext cx="860612" cy="70668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운동 생성</a:t>
              </a: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B2D297D3-421C-4871-AAA1-689DA862DE63}"/>
                </a:ext>
              </a:extLst>
            </p:cNvPr>
            <p:cNvSpPr/>
            <p:nvPr/>
          </p:nvSpPr>
          <p:spPr>
            <a:xfrm>
              <a:off x="4797909" y="2399064"/>
              <a:ext cx="555812" cy="58091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DAF77583-93D0-460F-9DAF-E8D6CC9E8276}"/>
                </a:ext>
              </a:extLst>
            </p:cNvPr>
            <p:cNvSpPr/>
            <p:nvPr/>
          </p:nvSpPr>
          <p:spPr>
            <a:xfrm>
              <a:off x="6838277" y="2441274"/>
              <a:ext cx="555812" cy="58091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AE7CEC3-0310-4428-9170-644388FC67F0}"/>
                </a:ext>
              </a:extLst>
            </p:cNvPr>
            <p:cNvSpPr/>
            <p:nvPr/>
          </p:nvSpPr>
          <p:spPr>
            <a:xfrm>
              <a:off x="3625325" y="3434341"/>
              <a:ext cx="4941348" cy="56612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기억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50EF86E-D46E-4F1F-8780-2F947C642FAA}"/>
                </a:ext>
              </a:extLst>
            </p:cNvPr>
            <p:cNvSpPr/>
            <p:nvPr/>
          </p:nvSpPr>
          <p:spPr>
            <a:xfrm>
              <a:off x="3625325" y="4058508"/>
              <a:ext cx="4941348" cy="56612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신체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2A059D7-3EB0-4C02-A5B1-749AC5043B14}"/>
                </a:ext>
              </a:extLst>
            </p:cNvPr>
            <p:cNvSpPr/>
            <p:nvPr/>
          </p:nvSpPr>
          <p:spPr>
            <a:xfrm>
              <a:off x="3155570" y="4993794"/>
              <a:ext cx="5893559" cy="56612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게임 세계</a:t>
              </a: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7282C198-EBB2-476F-BE55-E4C19254ECE0}"/>
                </a:ext>
              </a:extLst>
            </p:cNvPr>
            <p:cNvCxnSpPr>
              <a:stCxn id="13" idx="1"/>
            </p:cNvCxnSpPr>
            <p:nvPr/>
          </p:nvCxnSpPr>
          <p:spPr>
            <a:xfrm rot="10800000" flipH="1">
              <a:off x="3155570" y="2683827"/>
              <a:ext cx="136938" cy="2593029"/>
            </a:xfrm>
            <a:prstGeom prst="bentConnector4">
              <a:avLst>
                <a:gd name="adj1" fmla="val -803261"/>
                <a:gd name="adj2" fmla="val 100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33D4316D-7652-4BF1-ABAE-CF6C457AF578}"/>
                </a:ext>
              </a:extLst>
            </p:cNvPr>
            <p:cNvCxnSpPr>
              <a:endCxn id="13" idx="3"/>
            </p:cNvCxnSpPr>
            <p:nvPr/>
          </p:nvCxnSpPr>
          <p:spPr>
            <a:xfrm rot="16200000" flipH="1">
              <a:off x="7658257" y="3885982"/>
              <a:ext cx="2593029" cy="188715"/>
            </a:xfrm>
            <a:prstGeom prst="bentConnector4">
              <a:avLst>
                <a:gd name="adj1" fmla="val -1093"/>
                <a:gd name="adj2" fmla="val 6714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F5745DF-C43A-4746-9277-6FE6BEA16964}"/>
                </a:ext>
              </a:extLst>
            </p:cNvPr>
            <p:cNvSpPr/>
            <p:nvPr/>
          </p:nvSpPr>
          <p:spPr>
            <a:xfrm>
              <a:off x="1462714" y="3346953"/>
              <a:ext cx="1219863" cy="740895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센서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2E97684-F961-4C41-9FAA-48C45D656057}"/>
                </a:ext>
              </a:extLst>
            </p:cNvPr>
            <p:cNvSpPr/>
            <p:nvPr/>
          </p:nvSpPr>
          <p:spPr>
            <a:xfrm>
              <a:off x="9509423" y="3317613"/>
              <a:ext cx="1219863" cy="740895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이펙터</a:t>
              </a:r>
              <a:endParaRPr lang="ko-KR" altLang="en-US" sz="700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D97BFBE8-AD57-45FE-A7F8-5907C8985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076" y="976871"/>
            <a:ext cx="3177731" cy="517897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5E2051-1687-4E1E-9D30-804AD1BC3F93}"/>
              </a:ext>
            </a:extLst>
          </p:cNvPr>
          <p:cNvSpPr/>
          <p:nvPr/>
        </p:nvSpPr>
        <p:spPr>
          <a:xfrm>
            <a:off x="8515890" y="1817110"/>
            <a:ext cx="2971274" cy="46937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2B8B62-0A1C-4648-9301-06BEE176562C}"/>
              </a:ext>
            </a:extLst>
          </p:cNvPr>
          <p:cNvSpPr/>
          <p:nvPr/>
        </p:nvSpPr>
        <p:spPr>
          <a:xfrm>
            <a:off x="8536304" y="5458847"/>
            <a:ext cx="2971274" cy="46937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0575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{FAF911F7-6FDB-4240-A556-0C06AAB388FC}tf33552983_win32</Template>
  <TotalTime>1359</TotalTime>
  <Words>304</Words>
  <Application>Microsoft Office PowerPoint</Application>
  <PresentationFormat>와이드스크린</PresentationFormat>
  <Paragraphs>89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Malgun Gothic</vt:lpstr>
      <vt:lpstr>메이플스토리</vt:lpstr>
      <vt:lpstr>Arial</vt:lpstr>
      <vt:lpstr>Calibri</vt:lpstr>
      <vt:lpstr>Franklin Gothic Book</vt:lpstr>
      <vt:lpstr>Wingdings 2</vt:lpstr>
      <vt:lpstr>DividendVTI</vt:lpstr>
      <vt:lpstr>왜 에이전트 아키텍처인가</vt:lpstr>
      <vt:lpstr>에이전트 아키텍처의 시작점</vt:lpstr>
      <vt:lpstr>겹치는 핵심요소</vt:lpstr>
      <vt:lpstr>적용시 고려사항</vt:lpstr>
      <vt:lpstr>참조하는 환경의 응집성</vt:lpstr>
      <vt:lpstr>게임에서는 지능 모듈이 중요 </vt:lpstr>
      <vt:lpstr>에이전트 아키텍처의 게임 적용</vt:lpstr>
      <vt:lpstr>센서 ,  이펙터</vt:lpstr>
      <vt:lpstr>지식 생성 ,  운동 생성</vt:lpstr>
      <vt:lpstr>최적화</vt:lpstr>
      <vt:lpstr>연속성</vt:lpstr>
      <vt:lpstr>문제점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캐릭터 AI</dc:title>
  <dc:creator>MinYong</dc:creator>
  <cp:lastModifiedBy>InhaARAI@gmail.com</cp:lastModifiedBy>
  <cp:revision>81</cp:revision>
  <dcterms:created xsi:type="dcterms:W3CDTF">2021-10-23T07:03:48Z</dcterms:created>
  <dcterms:modified xsi:type="dcterms:W3CDTF">2021-10-29T11:42:52Z</dcterms:modified>
</cp:coreProperties>
</file>