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892270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302050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340858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9"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252700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9016605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276951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636221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258023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728505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4449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170766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258321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617866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4/25/2024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26140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png"/><Relationship Id="rId3"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3195573" y="1696312"/>
            <a:ext cx="6177026" cy="244538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NIJAL KUMAR SS</a:t>
            </a:r>
            <a:br>
              <a:rPr lang="zh-CN" altLang="en-US" sz="3200" b="1" i="0" u="none" strike="noStrike" kern="0" cap="none" spc="15" baseline="0">
                <a:solidFill>
                  <a:srgbClr val="17375D"/>
                </a:solidFill>
                <a:latin typeface="Trebuchet MS" pitchFamily="0" charset="0"/>
                <a:ea typeface="宋体" pitchFamily="0" charset="0"/>
                <a:cs typeface="Trebuchet MS" pitchFamily="0" charset="0"/>
              </a:rPr>
            </a:b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962821205037</a:t>
            </a:r>
            <a:br>
              <a:rPr lang="zh-CN" altLang="en-US" sz="3200" b="1" i="0" u="none" strike="noStrike" kern="0" cap="none" spc="15" baseline="0">
                <a:solidFill>
                  <a:srgbClr val="17375D"/>
                </a:solidFill>
                <a:latin typeface="Trebuchet MS" pitchFamily="0" charset="0"/>
                <a:ea typeface="宋体" pitchFamily="0" charset="0"/>
                <a:cs typeface="Trebuchet MS" pitchFamily="0" charset="0"/>
              </a:rPr>
            </a:b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B.Tech</a:t>
            </a: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-IT</a:t>
            </a:r>
            <a:br>
              <a:rPr lang="zh-CN" altLang="en-US" sz="3200" b="1" i="0" u="none" strike="noStrike" kern="0" cap="none" spc="15" baseline="0">
                <a:solidFill>
                  <a:srgbClr val="17375D"/>
                </a:solidFill>
                <a:latin typeface="Trebuchet MS" pitchFamily="0" charset="0"/>
                <a:ea typeface="宋体" pitchFamily="0" charset="0"/>
                <a:cs typeface="Trebuchet MS" pitchFamily="0" charset="0"/>
              </a:rPr>
            </a:b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3</a:t>
            </a:r>
            <a:r>
              <a:rPr lang="en-US" altLang="zh-CN" sz="3200" b="1" i="0" u="none" strike="noStrike" kern="0" cap="none" spc="15" baseline="30000">
                <a:solidFill>
                  <a:srgbClr val="17375D"/>
                </a:solidFill>
                <a:latin typeface="Trebuchet MS" pitchFamily="0" charset="0"/>
                <a:ea typeface="宋体" pitchFamily="0" charset="0"/>
                <a:cs typeface="Trebuchet MS" pitchFamily="0" charset="0"/>
              </a:rPr>
              <a:t>rd</a:t>
            </a: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 Year</a:t>
            </a:r>
            <a:br>
              <a:rPr lang="zh-CN" altLang="en-US" sz="3200" b="1" i="0" u="none" strike="noStrike" kern="0" cap="none" spc="15" baseline="0">
                <a:solidFill>
                  <a:srgbClr val="17375D"/>
                </a:solidFill>
                <a:latin typeface="Trebuchet MS" pitchFamily="0" charset="0"/>
                <a:ea typeface="宋体" pitchFamily="0" charset="0"/>
                <a:cs typeface="Trebuchet MS" pitchFamily="0" charset="0"/>
              </a:rPr>
            </a:br>
            <a:r>
              <a:rPr lang="en-US" altLang="zh-CN" sz="3200" b="1" i="0" u="none" strike="noStrike" kern="0" cap="none" spc="15" baseline="0">
                <a:solidFill>
                  <a:srgbClr val="17375D"/>
                </a:solidFill>
                <a:latin typeface="Trebuchet MS" pitchFamily="0" charset="0"/>
                <a:ea typeface="宋体" pitchFamily="0" charset="0"/>
                <a:cs typeface="Trebuchet MS" pitchFamily="0" charset="0"/>
              </a:rPr>
              <a:t>UCEN</a:t>
            </a:r>
            <a:endParaRPr lang="zh-CN" altLang="en-US" sz="3200" b="1" i="0" u="none" strike="noStrike" kern="0" cap="none" spc="15" baseline="0">
              <a:solidFill>
                <a:srgbClr val="17375D"/>
              </a:solidFill>
              <a:latin typeface="Trebuchet MS" pitchFamily="0" charset="0"/>
              <a:ea typeface="宋体" pitchFamily="0" charset="0"/>
              <a:cs typeface="Trebuchet MS" pitchFamily="0" charset="0"/>
            </a:endParaRPr>
          </a:p>
        </p:txBody>
      </p:sp>
      <p:sp>
        <p:nvSpPr>
          <p:cNvPr id="38" name="矩形"/>
          <p:cNvSpPr>
            <a:spLocks/>
          </p:cNvSpPr>
          <p:nvPr/>
        </p:nvSpPr>
        <p:spPr>
          <a:xfrm rot="0">
            <a:off x="6400800" y="4484985"/>
            <a:ext cx="1859280"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Final</a:t>
            </a:r>
            <a:r>
              <a:rPr lang="en-US" altLang="zh-CN" sz="2400" b="1" i="0" u="none" strike="noStrike" kern="1200" cap="none" spc="-165" baseline="0">
                <a:solidFill>
                  <a:srgbClr val="2D936B"/>
                </a:solidFill>
                <a:latin typeface="Trebuchet MS" pitchFamily="0" charset="0"/>
                <a:ea typeface="宋体" pitchFamily="0" charset="0"/>
                <a:cs typeface="Trebuchet MS" pitchFamily="0" charset="0"/>
              </a:rPr>
              <a:t> </a:t>
            </a:r>
            <a:r>
              <a:rPr lang="en-US" altLang="zh-CN" sz="2400" b="1" i="0" u="none" strike="noStrike" kern="1200" cap="none" spc="-5" baseline="0">
                <a:solidFill>
                  <a:srgbClr val="2D936B"/>
                </a:solidFill>
                <a:latin typeface="Trebuchet MS" pitchFamily="0" charset="0"/>
                <a:ea typeface="宋体" pitchFamily="0" charset="0"/>
                <a:cs typeface="Trebuchet MS" pitchFamily="0" charset="0"/>
              </a:rPr>
              <a:t>Project</a:t>
            </a:r>
            <a:endParaRPr lang="zh-CN" altLang="en-US" sz="24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3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0"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4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7063446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曲线"/>
          <p:cNvSpPr>
            <a:spLocks/>
          </p:cNvSpPr>
          <p:nvPr/>
        </p:nvSpPr>
        <p:spPr>
          <a:xfrm rot="0">
            <a:off x="8915400" y="670241"/>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6" name="矩形"/>
          <p:cNvSpPr>
            <a:spLocks/>
          </p:cNvSpPr>
          <p:nvPr/>
        </p:nvSpPr>
        <p:spPr>
          <a:xfrm rot="0">
            <a:off x="770542" y="1085669"/>
            <a:ext cx="2811780" cy="37465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0" i="0" u="none" strike="noStrike" kern="1200" cap="none" spc="-45" baseline="0">
                <a:solidFill>
                  <a:schemeClr val="tx1"/>
                </a:solidFill>
                <a:latin typeface="Trebuchet MS" pitchFamily="0" charset="0"/>
                <a:ea typeface="宋体" pitchFamily="0" charset="0"/>
                <a:cs typeface="Trebuchet MS" pitchFamily="0" charset="0"/>
              </a:rPr>
              <a:t>Project Architecture</a:t>
            </a:r>
            <a:endParaRPr lang="zh-CN" altLang="en-US" sz="24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59" name="图片"/>
          <p:cNvPicPr>
            <a:picLocks noChangeAspect="1"/>
          </p:cNvPicPr>
          <p:nvPr/>
        </p:nvPicPr>
        <p:blipFill>
          <a:blip r:embed="rId1" cstate="print"/>
          <a:stretch>
            <a:fillRect/>
          </a:stretch>
        </p:blipFill>
        <p:spPr>
          <a:xfrm rot="0">
            <a:off x="288345" y="1791152"/>
            <a:ext cx="9040067" cy="3275695"/>
          </a:xfrm>
          <a:prstGeom prst="rect"/>
          <a:noFill/>
          <a:ln w="12700" cmpd="sng" cap="flat">
            <a:noFill/>
            <a:prstDash val="solid"/>
            <a:miter/>
          </a:ln>
        </p:spPr>
      </p:pic>
    </p:spTree>
    <p:extLst>
      <p:ext uri="{BB962C8B-B14F-4D97-AF65-F5344CB8AC3E}">
        <p14:creationId xmlns:p14="http://schemas.microsoft.com/office/powerpoint/2010/main" val="149191661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8670387" y="6076949"/>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8685215" y="440689"/>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6" name="图片"/>
          <p:cNvPicPr>
            <a:picLocks noChangeAspect="1"/>
          </p:cNvPicPr>
          <p:nvPr/>
        </p:nvPicPr>
        <p:blipFill>
          <a:blip r:embed="rId1" cstate="print"/>
          <a:stretch>
            <a:fillRect/>
          </a:stretch>
        </p:blipFill>
        <p:spPr>
          <a:xfrm rot="0">
            <a:off x="228600" y="1354775"/>
            <a:ext cx="5002148" cy="3984232"/>
          </a:xfrm>
          <a:prstGeom prst="rect"/>
          <a:noFill/>
          <a:ln w="12700" cmpd="sng" cap="flat">
            <a:noFill/>
            <a:prstDash val="solid"/>
            <a:miter/>
          </a:ln>
        </p:spPr>
      </p:pic>
      <p:pic>
        <p:nvPicPr>
          <p:cNvPr id="167" name="图片"/>
          <p:cNvPicPr>
            <a:picLocks noChangeAspect="1"/>
          </p:cNvPicPr>
          <p:nvPr/>
        </p:nvPicPr>
        <p:blipFill>
          <a:blip r:embed="rId2" cstate="print"/>
          <a:stretch>
            <a:fillRect/>
          </a:stretch>
        </p:blipFill>
        <p:spPr>
          <a:xfrm rot="0">
            <a:off x="5334000" y="1368693"/>
            <a:ext cx="4953000" cy="3971101"/>
          </a:xfrm>
          <a:prstGeom prst="rect"/>
          <a:noFill/>
          <a:ln w="12700" cmpd="sng" cap="flat">
            <a:noFill/>
            <a:prstDash val="solid"/>
            <a:miter/>
          </a:ln>
        </p:spPr>
      </p:pic>
    </p:spTree>
    <p:extLst>
      <p:ext uri="{BB962C8B-B14F-4D97-AF65-F5344CB8AC3E}">
        <p14:creationId xmlns:p14="http://schemas.microsoft.com/office/powerpoint/2010/main" val="68564398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66" name="组合"/>
          <p:cNvGrpSpPr>
            <a:grpSpLocks/>
          </p:cNvGrpSpPr>
          <p:nvPr/>
        </p:nvGrpSpPr>
        <p:grpSpPr>
          <a:xfrm>
            <a:off x="7448612" y="0"/>
            <a:ext cx="4743795" cy="6858466"/>
            <a:chOff x="7448612" y="0"/>
            <a:chExt cx="4743795" cy="6858466"/>
          </a:xfrm>
        </p:grpSpPr>
        <p:sp>
          <p:nvSpPr>
            <p:cNvPr id="5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5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4" name="组合"/>
          <p:cNvGrpSpPr>
            <a:grpSpLocks/>
          </p:cNvGrpSpPr>
          <p:nvPr/>
        </p:nvGrpSpPr>
        <p:grpSpPr>
          <a:xfrm>
            <a:off x="466725" y="6410325"/>
            <a:ext cx="3705224" cy="295275"/>
            <a:chOff x="466725" y="6410325"/>
            <a:chExt cx="3705224" cy="295275"/>
          </a:xfrm>
        </p:grpSpPr>
        <p:pic>
          <p:nvPicPr>
            <p:cNvPr id="7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5"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7" name="矩形"/>
          <p:cNvSpPr>
            <a:spLocks/>
          </p:cNvSpPr>
          <p:nvPr/>
        </p:nvSpPr>
        <p:spPr>
          <a:xfrm rot="0">
            <a:off x="1424385" y="2743556"/>
            <a:ext cx="7781071" cy="13500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400" b="1" i="0" u="none" strike="noStrike" kern="0" cap="none" spc="5" baseline="0">
                <a:solidFill>
                  <a:srgbClr val="254061"/>
                </a:solidFill>
                <a:latin typeface="Trebuchet MS" pitchFamily="0" charset="0"/>
                <a:ea typeface="宋体" pitchFamily="0" charset="0"/>
                <a:cs typeface="Trebuchet MS" pitchFamily="0" charset="0"/>
              </a:rPr>
              <a:t>FACE EXPRESSION RECOGNITION USING CNN</a:t>
            </a:r>
            <a:endParaRPr lang="zh-CN" altLang="en-US" sz="4400" b="1" i="0" u="none" strike="noStrike" kern="0" cap="none" spc="0" baseline="0">
              <a:solidFill>
                <a:srgbClr val="25406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6328742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8"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88" name="组合"/>
          <p:cNvGrpSpPr>
            <a:grpSpLocks/>
          </p:cNvGrpSpPr>
          <p:nvPr/>
        </p:nvGrpSpPr>
        <p:grpSpPr>
          <a:xfrm>
            <a:off x="7448612" y="0"/>
            <a:ext cx="4743795" cy="6858466"/>
            <a:chOff x="7448612" y="0"/>
            <a:chExt cx="4743795" cy="6858466"/>
          </a:xfrm>
        </p:grpSpPr>
        <p:sp>
          <p:nvSpPr>
            <p:cNvPr id="7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96" name="组合"/>
          <p:cNvGrpSpPr>
            <a:grpSpLocks/>
          </p:cNvGrpSpPr>
          <p:nvPr/>
        </p:nvGrpSpPr>
        <p:grpSpPr>
          <a:xfrm>
            <a:off x="47625" y="3819523"/>
            <a:ext cx="4124324" cy="3009897"/>
            <a:chOff x="47625" y="3819523"/>
            <a:chExt cx="4124324" cy="3009897"/>
          </a:xfrm>
        </p:grpSpPr>
        <p:pic>
          <p:nvPicPr>
            <p:cNvPr id="9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9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9" name="矩形"/>
          <p:cNvSpPr>
            <a:spLocks/>
          </p:cNvSpPr>
          <p:nvPr/>
        </p:nvSpPr>
        <p:spPr>
          <a:xfrm rot="0">
            <a:off x="2550382" y="1905000"/>
            <a:ext cx="6291460" cy="4991099"/>
          </a:xfrm>
          <a:prstGeom prst="rect"/>
          <a:noFill/>
          <a:ln w="12700" cmpd="sng" cap="flat">
            <a:noFill/>
            <a:prstDash val="solid"/>
            <a:miter/>
          </a:ln>
        </p:spPr>
        <p:txBody>
          <a:bodyPr vert="horz" wrap="square" lIns="0" tIns="13334" rIns="0" bIns="0" anchor="t" anchorCtr="0">
            <a:prstTxWarp prst="textNoShape"/>
            <a:spAutoFit/>
          </a:bodyPr>
          <a:lstStyle/>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Problem Statement</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Project Overview</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End Users</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Solution</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Value Proposition</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Wow in the Solution</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Modelling</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r>
              <a:rPr lang="en-US" altLang="zh-CN" sz="3200" b="1" i="0" u="none" strike="noStrike" kern="0" cap="none" spc="25" baseline="0">
                <a:solidFill>
                  <a:srgbClr val="254061"/>
                </a:solidFill>
                <a:latin typeface="Trebuchet MS" pitchFamily="0" charset="0"/>
                <a:ea typeface="宋体" pitchFamily="0" charset="0"/>
                <a:cs typeface="Trebuchet MS" pitchFamily="0" charset="0"/>
              </a:rPr>
              <a:t>Result</a:t>
            </a: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endParaRPr lang="en-US" altLang="zh-CN" sz="3200" b="1" i="0" u="none" strike="noStrike" kern="0" cap="none" spc="25" baseline="0">
              <a:solidFill>
                <a:srgbClr val="254061"/>
              </a:solidFill>
              <a:latin typeface="Trebuchet MS" pitchFamily="0" charset="0"/>
              <a:ea typeface="宋体" pitchFamily="0" charset="0"/>
              <a:cs typeface="Trebuchet MS" pitchFamily="0" charset="0"/>
            </a:endParaRPr>
          </a:p>
          <a:p>
            <a:pPr marL="698500" indent="-685800" algn="l">
              <a:lnSpc>
                <a:spcPct val="100000"/>
              </a:lnSpc>
              <a:spcBef>
                <a:spcPts val="104"/>
              </a:spcBef>
              <a:spcAft>
                <a:spcPts val="0"/>
              </a:spcAft>
              <a:buFont typeface="Wingdings" pitchFamily="2" charset="2"/>
              <a:buChar char="v"/>
            </a:pPr>
            <a:endParaRPr lang="zh-CN" altLang="en-US" sz="3200" b="1" i="0" u="none" strike="noStrike" kern="0" cap="none" spc="25" baseline="0">
              <a:solidFill>
                <a:srgbClr val="25406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9274244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3" name="组合"/>
          <p:cNvGrpSpPr>
            <a:grpSpLocks/>
          </p:cNvGrpSpPr>
          <p:nvPr/>
        </p:nvGrpSpPr>
        <p:grpSpPr>
          <a:xfrm>
            <a:off x="8153400" y="2971800"/>
            <a:ext cx="2762248" cy="3257550"/>
            <a:chOff x="8153400" y="2971800"/>
            <a:chExt cx="2762248" cy="3257550"/>
          </a:xfrm>
        </p:grpSpPr>
        <p:sp>
          <p:nvSpPr>
            <p:cNvPr id="100" name="曲线"/>
            <p:cNvSpPr>
              <a:spLocks/>
            </p:cNvSpPr>
            <p:nvPr/>
          </p:nvSpPr>
          <p:spPr>
            <a:xfrm rot="0">
              <a:off x="9515476" y="54006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1" name="曲线"/>
            <p:cNvSpPr>
              <a:spLocks/>
            </p:cNvSpPr>
            <p:nvPr/>
          </p:nvSpPr>
          <p:spPr>
            <a:xfrm rot="0">
              <a:off x="95154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8153400" y="2971800"/>
              <a:ext cx="2762248" cy="3257550"/>
            </a:xfrm>
            <a:prstGeom prst="rect"/>
            <a:noFill/>
            <a:ln w="12700" cmpd="sng" cap="flat">
              <a:noFill/>
              <a:prstDash val="solid"/>
              <a:miter/>
            </a:ln>
          </p:spPr>
        </p:pic>
      </p:grpSp>
      <p:sp>
        <p:nvSpPr>
          <p:cNvPr id="10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06"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914400" y="1828800"/>
            <a:ext cx="7485112" cy="23501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2200" b="0" i="0" u="none" strike="noStrike" kern="0" cap="none" spc="-20" baseline="0">
                <a:solidFill>
                  <a:srgbClr val="254061"/>
                </a:solidFill>
                <a:latin typeface="Trebuchet MS" pitchFamily="0" charset="0"/>
                <a:ea typeface="宋体" pitchFamily="0" charset="0"/>
                <a:cs typeface="Trebuchet MS" pitchFamily="0" charset="0"/>
              </a:rPr>
              <a:t>Traditional methods often struggle with variations in facial expressions, lighting conditions, and occlusions, leading to reduced accuracy and reliability. Additionally, manual analysis of facial expressions is labor-intensive and subjective. Consequently, there is a demand for an automated facial expression recognition system that can efficiently detect and classify emotions in real-time, enabling various applications in fields such as entertainment, market research, education, healthcare, gaming, retail, and automotive sectors.</a:t>
            </a:r>
            <a:endParaRPr lang="zh-CN" altLang="en-US" sz="2200" b="0" i="0" u="none" strike="noStrike" kern="0" cap="none" spc="0" baseline="0">
              <a:solidFill>
                <a:srgbClr val="25406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991721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8658225" y="2647950"/>
            <a:ext cx="3533775" cy="3810000"/>
            <a:chOff x="8658225" y="2647950"/>
            <a:chExt cx="3533775" cy="381000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3" name="曲线"/>
          <p:cNvSpPr>
            <a:spLocks/>
          </p:cNvSpPr>
          <p:nvPr/>
        </p:nvSpPr>
        <p:spPr>
          <a:xfrm rot="0">
            <a:off x="7924800" y="515381"/>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685644" y="382809"/>
            <a:ext cx="7163114" cy="7594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850" b="1" i="0" u="none" strike="noStrike" kern="0" cap="none" spc="5" baseline="0">
                <a:solidFill>
                  <a:schemeClr val="tx1"/>
                </a:solidFill>
                <a:latin typeface="Trebuchet MS" pitchFamily="0" charset="0"/>
                <a:ea typeface="宋体" pitchFamily="0" charset="0"/>
                <a:cs typeface="Trebuchet MS" pitchFamily="0" charset="0"/>
              </a:rPr>
              <a:t>PROJECT OVERVIEW</a:t>
            </a:r>
            <a:endParaRPr lang="zh-CN" altLang="en-US" sz="48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76275" y="1620175"/>
            <a:ext cx="8153400" cy="243331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endParaRPr lang="en-US" altLang="zh-CN" sz="2300" b="0" i="0" u="none" strike="noStrike" kern="1200" cap="none" spc="5" baseline="0">
              <a:solidFill>
                <a:srgbClr val="25406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300" b="0" i="0" u="none" strike="noStrike" kern="1200" cap="none" spc="5" baseline="0">
                <a:solidFill>
                  <a:srgbClr val="254061"/>
                </a:solidFill>
                <a:latin typeface="Trebuchet MS" pitchFamily="0" charset="0"/>
                <a:ea typeface="宋体" pitchFamily="0" charset="0"/>
                <a:cs typeface="Trebuchet MS" pitchFamily="0" charset="0"/>
              </a:rPr>
              <a:t>Developing a CNN-based system to accurately recognize facial expressions, leveraging deep learning to classify emotions like happiness, sadness, anger, surprise, fear, disgust, and neutrality. The trained model enables real-time emotion detection for applications in entertainment, market research, education, healthcare, gaming, retail, and automotive sectors, enhancing user experiences and enabling innovative applications across diverse industries.</a:t>
            </a:r>
            <a:endParaRPr lang="zh-CN" altLang="en-US" sz="23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121493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0" name="曲线"/>
          <p:cNvSpPr>
            <a:spLocks/>
          </p:cNvSpPr>
          <p:nvPr/>
        </p:nvSpPr>
        <p:spPr>
          <a:xfrm rot="0">
            <a:off x="8844699" y="22860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2" name="文本框"/>
          <p:cNvSpPr>
            <a:spLocks noGrp="1"/>
          </p:cNvSpPr>
          <p:nvPr>
            <p:ph type="title"/>
          </p:nvPr>
        </p:nvSpPr>
        <p:spPr>
          <a:xfrm rot="0">
            <a:off x="525678" y="390525"/>
            <a:ext cx="501459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4"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838200" y="1257314"/>
            <a:ext cx="8320824" cy="302768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Entertainment Industry: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Analyzing audience reactions in media content.</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Market Research Firms: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Gauging consumer sentiment and emotional responses.</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Education Sector: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Assessing student engagement and understanding.</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Healthcare Providers: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Diagnosing and monitoring mental health conditions.</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Human-Computer Interaction: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Developing emotionally intelligent interfaces.</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Gaming Industry: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Creating immersive gaming experiences.</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Retail Industry: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Personalizing customer experiences based on emotional cues.</a:t>
            </a:r>
            <a:endParaRPr lang="en-US" altLang="zh-CN" sz="20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400" b="1" i="0" u="none" strike="noStrike" kern="0" cap="none" spc="-20" baseline="0">
                <a:solidFill>
                  <a:srgbClr val="17375D"/>
                </a:solidFill>
                <a:latin typeface="Trebuchet MS" pitchFamily="0" charset="0"/>
                <a:ea typeface="宋体" pitchFamily="0" charset="0"/>
                <a:cs typeface="Trebuchet MS" pitchFamily="0" charset="0"/>
              </a:rPr>
              <a:t>Automotive Sector: </a:t>
            </a:r>
            <a:r>
              <a:rPr lang="en-US" altLang="zh-CN" sz="2000" b="0" i="0" u="none" strike="noStrike" kern="0" cap="none" spc="-20" baseline="0">
                <a:solidFill>
                  <a:srgbClr val="17375D"/>
                </a:solidFill>
                <a:latin typeface="Trebuchet MS" pitchFamily="0" charset="0"/>
                <a:ea typeface="宋体" pitchFamily="0" charset="0"/>
                <a:cs typeface="Trebuchet MS" pitchFamily="0" charset="0"/>
              </a:rPr>
              <a:t>Designing vehicles that respond to driver emotions.</a:t>
            </a:r>
            <a:endParaRPr lang="zh-CN" altLang="en-US" sz="2400" b="0" i="0" u="none" strike="noStrike" kern="0" cap="none" spc="0" baseline="0">
              <a:solidFill>
                <a:srgbClr val="17375D"/>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260724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7"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1433512" y="5362575"/>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1" name="文本框"/>
          <p:cNvSpPr>
            <a:spLocks noGrp="1"/>
          </p:cNvSpPr>
          <p:nvPr>
            <p:ph type="title"/>
          </p:nvPr>
        </p:nvSpPr>
        <p:spPr>
          <a:xfrm rot="0">
            <a:off x="457200" y="222708"/>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3"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5" name="矩形"/>
          <p:cNvSpPr>
            <a:spLocks/>
          </p:cNvSpPr>
          <p:nvPr/>
        </p:nvSpPr>
        <p:spPr>
          <a:xfrm rot="0">
            <a:off x="3033711" y="1261168"/>
            <a:ext cx="6410325" cy="2416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1800" b="1" i="0" u="none" strike="noStrike" kern="0" cap="none" spc="-20" baseline="0">
                <a:solidFill>
                  <a:srgbClr val="17375D"/>
                </a:solidFill>
                <a:latin typeface="Trebuchet MS" pitchFamily="0" charset="0"/>
                <a:ea typeface="宋体" pitchFamily="0" charset="0"/>
                <a:cs typeface="Trebuchet MS" pitchFamily="0" charset="0"/>
              </a:rPr>
              <a:t>The solution involves developing a facial expression recognition system using convolutional neural networks (CNNs) and deep learning techniques. By leveraging CNNs, known for their effectiveness in image recognition tasks, the system will be able to analyze facial features and expressions to accurately classify emotions such as happiness, sadness, anger, surprise, fear, disgust, and neutrality. Through training on labeled datasets, the CNN model will learn to identify subtle facial cues indicative of different emotions, enabling robust and real-time emotion detection. This solution will address the challenges posed by traditional methods by providing a reliable and automated system for facial expression recognition, facilitating applications in various domains and enhancing user experiences across diverse industries.</a:t>
            </a:r>
            <a:endParaRPr lang="zh-CN" altLang="en-US" sz="1800" b="1" i="0" u="none" strike="noStrike" kern="0" cap="none" spc="0" baseline="0">
              <a:solidFill>
                <a:srgbClr val="17375D"/>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3880018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8934545" y="70789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457200" y="222708"/>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41" name="矩形"/>
          <p:cNvSpPr>
            <a:spLocks/>
          </p:cNvSpPr>
          <p:nvPr/>
        </p:nvSpPr>
        <p:spPr>
          <a:xfrm rot="0">
            <a:off x="739774" y="6473336"/>
            <a:ext cx="1798955"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3" name="矩形"/>
          <p:cNvSpPr>
            <a:spLocks/>
          </p:cNvSpPr>
          <p:nvPr/>
        </p:nvSpPr>
        <p:spPr>
          <a:xfrm rot="0">
            <a:off x="676275" y="941624"/>
            <a:ext cx="8467916" cy="402526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2000" b="1" i="0" u="none" strike="noStrike" kern="0" cap="none" spc="-20" baseline="0">
                <a:solidFill>
                  <a:srgbClr val="17375D"/>
                </a:solidFill>
                <a:latin typeface="Trebuchet MS" pitchFamily="0" charset="0"/>
                <a:ea typeface="宋体" pitchFamily="0" charset="0"/>
                <a:cs typeface="Trebuchet MS" pitchFamily="0" charset="0"/>
              </a:rPr>
              <a:t>Accuracy: </a:t>
            </a:r>
            <a:r>
              <a:rPr lang="en-US" altLang="zh-CN" sz="1800" b="0" i="0" u="none" strike="noStrike" kern="0" cap="none" spc="-20" baseline="0">
                <a:solidFill>
                  <a:srgbClr val="17375D"/>
                </a:solidFill>
                <a:latin typeface="Trebuchet MS" pitchFamily="0" charset="0"/>
                <a:ea typeface="宋体" pitchFamily="0" charset="0"/>
                <a:cs typeface="Trebuchet MS" pitchFamily="0" charset="0"/>
              </a:rPr>
              <a:t>The CNN model can effectively analyze facial features and expressions to classify emotions with high accuracy, surpassing traditional methods.</a:t>
            </a:r>
            <a:endParaRPr lang="en-US" altLang="zh-CN" sz="18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endParaRPr lang="en-US" altLang="zh-CN" sz="1800" b="1"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000" b="1" i="0" u="none" strike="noStrike" kern="0" cap="none" spc="-20" baseline="0">
                <a:solidFill>
                  <a:srgbClr val="17375D"/>
                </a:solidFill>
                <a:latin typeface="Trebuchet MS" pitchFamily="0" charset="0"/>
                <a:ea typeface="宋体" pitchFamily="0" charset="0"/>
                <a:cs typeface="Trebuchet MS" pitchFamily="0" charset="0"/>
              </a:rPr>
              <a:t>Efficiency: </a:t>
            </a:r>
            <a:r>
              <a:rPr lang="en-US" altLang="zh-CN" sz="1800" b="0" i="0" u="none" strike="noStrike" kern="0" cap="none" spc="-20" baseline="0">
                <a:solidFill>
                  <a:srgbClr val="17375D"/>
                </a:solidFill>
                <a:latin typeface="Trebuchet MS" pitchFamily="0" charset="0"/>
                <a:ea typeface="宋体" pitchFamily="0" charset="0"/>
                <a:cs typeface="Trebuchet MS" pitchFamily="0" charset="0"/>
              </a:rPr>
              <a:t>Automated facial expression recognition enables real-time emotion detection, streamlining processes and enhancing efficiency compared to manual analysis.</a:t>
            </a:r>
            <a:endParaRPr lang="en-US" altLang="zh-CN" sz="18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endParaRPr lang="en-US" altLang="zh-CN" sz="1800" b="1"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000" b="1" i="0" u="none" strike="noStrike" kern="0" cap="none" spc="-20" baseline="0">
                <a:solidFill>
                  <a:srgbClr val="17375D"/>
                </a:solidFill>
                <a:latin typeface="Trebuchet MS" pitchFamily="0" charset="0"/>
                <a:ea typeface="宋体" pitchFamily="0" charset="0"/>
                <a:cs typeface="Trebuchet MS" pitchFamily="0" charset="0"/>
              </a:rPr>
              <a:t>Versatility: </a:t>
            </a:r>
            <a:r>
              <a:rPr lang="en-US" altLang="zh-CN" sz="1800" b="0" i="0" u="none" strike="noStrike" kern="0" cap="none" spc="-20" baseline="0">
                <a:solidFill>
                  <a:srgbClr val="17375D"/>
                </a:solidFill>
                <a:latin typeface="Trebuchet MS" pitchFamily="0" charset="0"/>
                <a:ea typeface="宋体" pitchFamily="0" charset="0"/>
                <a:cs typeface="Trebuchet MS" pitchFamily="0" charset="0"/>
              </a:rPr>
              <a:t>The system's adaptability allows it to be deployed across various industries and applications, including entertainment, market research, education, healthcare, gaming, retail, and automotive sectors.</a:t>
            </a:r>
            <a:endParaRPr lang="en-US" altLang="zh-CN" sz="18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endParaRPr lang="en-US" altLang="zh-CN" sz="1800" b="1"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000" b="1" i="0" u="none" strike="noStrike" kern="0" cap="none" spc="-20" baseline="0">
                <a:solidFill>
                  <a:srgbClr val="17375D"/>
                </a:solidFill>
                <a:latin typeface="Trebuchet MS" pitchFamily="0" charset="0"/>
                <a:ea typeface="宋体" pitchFamily="0" charset="0"/>
                <a:cs typeface="Trebuchet MS" pitchFamily="0" charset="0"/>
              </a:rPr>
              <a:t>Enhanced User Experiences: </a:t>
            </a:r>
            <a:r>
              <a:rPr lang="en-US" altLang="zh-CN" sz="1800" b="0" i="0" u="none" strike="noStrike" kern="0" cap="none" spc="-20" baseline="0">
                <a:solidFill>
                  <a:srgbClr val="17375D"/>
                </a:solidFill>
                <a:latin typeface="Trebuchet MS" pitchFamily="0" charset="0"/>
                <a:ea typeface="宋体" pitchFamily="0" charset="0"/>
                <a:cs typeface="Trebuchet MS" pitchFamily="0" charset="0"/>
              </a:rPr>
              <a:t>By interpreting human emotions, the system facilitates personalized and emotionally intelligent interactions, leading to improved user experiences and satisfaction.</a:t>
            </a:r>
            <a:endParaRPr lang="en-US" altLang="zh-CN" sz="1800" b="0"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endParaRPr lang="en-US" altLang="zh-CN" sz="1800" b="1" i="0" u="none" strike="noStrike" kern="0" cap="none" spc="-20" baseline="0">
              <a:solidFill>
                <a:srgbClr val="17375D"/>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2000" b="1" i="0" u="none" strike="noStrike" kern="0" cap="none" spc="-20" baseline="0">
                <a:solidFill>
                  <a:srgbClr val="17375D"/>
                </a:solidFill>
                <a:latin typeface="Trebuchet MS" pitchFamily="0" charset="0"/>
                <a:ea typeface="宋体" pitchFamily="0" charset="0"/>
                <a:cs typeface="Trebuchet MS" pitchFamily="0" charset="0"/>
              </a:rPr>
              <a:t>Innovation: </a:t>
            </a:r>
            <a:r>
              <a:rPr lang="en-US" altLang="zh-CN" sz="1800" b="0" i="0" u="none" strike="noStrike" kern="0" cap="none" spc="-20" baseline="0">
                <a:solidFill>
                  <a:srgbClr val="17375D"/>
                </a:solidFill>
                <a:latin typeface="Trebuchet MS" pitchFamily="0" charset="0"/>
                <a:ea typeface="宋体" pitchFamily="0" charset="0"/>
                <a:cs typeface="Trebuchet MS" pitchFamily="0" charset="0"/>
              </a:rPr>
              <a:t>The project drives innovation by enabling the development of emotion-aware technologies and services, opening up new possibilities for enhancing human-computer interaction and user engagement.</a:t>
            </a:r>
            <a:endParaRPr lang="zh-CN" altLang="en-US" sz="1800" b="0" i="0" u="none" strike="noStrike" kern="0" cap="none" spc="0" baseline="0">
              <a:solidFill>
                <a:srgbClr val="17375D"/>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7289861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754316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YOUR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89548" y="2314334"/>
            <a:ext cx="6248400" cy="17310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2300" b="1" i="0" u="none" strike="noStrike" kern="0" cap="none" spc="-20" baseline="0">
                <a:solidFill>
                  <a:srgbClr val="17375D"/>
                </a:solidFill>
                <a:latin typeface="Trebuchet MS" pitchFamily="0" charset="0"/>
                <a:ea typeface="宋体" pitchFamily="0" charset="0"/>
                <a:cs typeface="Trebuchet MS" pitchFamily="0" charset="0"/>
              </a:rPr>
              <a:t>The integration of multimodal data fusion techniques to enhance the accuracy and robustness of facial expression recognition. This approach involves combining information from multiple sources, such as facial images, audio signals, and contextual data, to provide a more comprehensive understanding of human emotions.</a:t>
            </a:r>
            <a:endParaRPr lang="zh-CN" altLang="en-US" sz="2300" b="1" i="0" u="none" strike="noStrike" kern="0" cap="none" spc="0" baseline="0">
              <a:solidFill>
                <a:srgbClr val="17375D"/>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1513117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Aswin R C 962821205016 B.Tech-IT</dc:title>
  <dc:creator>Aswin R C</dc:creator>
  <cp:lastModifiedBy>root</cp:lastModifiedBy>
  <cp:revision>5</cp:revision>
  <dcterms:created xsi:type="dcterms:W3CDTF">2024-04-05T04:31:46Z</dcterms:created>
  <dcterms:modified xsi:type="dcterms:W3CDTF">2024-04-25T03:49:06Z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2024-04-04T16:00:00Z</vt:filetime>
  </property>
</Properties>
</file>