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2572C-3829-47AB-95D6-4A5B23481101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55E1F-4303-4273-94D6-DFBAD11357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5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55E1F-4303-4273-94D6-DFBAD11357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5F94E65-1FF6-4FFE-8C96-8F29EF83E1CC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EC036C4-4D07-44FE-B996-EB3F753AF20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Sentiment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1" y="4421081"/>
            <a:ext cx="5040560" cy="1096151"/>
          </a:xfrm>
        </p:spPr>
        <p:txBody>
          <a:bodyPr>
            <a:normAutofit/>
          </a:bodyPr>
          <a:lstStyle/>
          <a:p>
            <a:r>
              <a:rPr lang="en-IN" b="1" dirty="0"/>
              <a:t>Model Performance Report &amp; Insights Document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65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ffectLst/>
              </a:rPr>
              <a:t>T</a:t>
            </a:r>
            <a:r>
              <a:rPr lang="en-US" sz="4000" dirty="0" smtClean="0">
                <a:effectLst/>
              </a:rPr>
              <a:t>he </a:t>
            </a:r>
            <a:r>
              <a:rPr lang="en-US" sz="4000" dirty="0">
                <a:effectLst/>
              </a:rPr>
              <a:t>most mentioned words in 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4000" dirty="0" smtClean="0">
                <a:effectLst/>
              </a:rPr>
              <a:t>1-star </a:t>
            </a:r>
            <a:r>
              <a:rPr lang="en-US" sz="4000" dirty="0">
                <a:effectLst/>
              </a:rPr>
              <a:t>reviews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085184"/>
            <a:ext cx="8219256" cy="122417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b="1" dirty="0" smtClean="0"/>
              <a:t>INSIGHTS</a:t>
            </a:r>
          </a:p>
          <a:p>
            <a:pPr marL="137160" indent="0">
              <a:buNone/>
            </a:pPr>
            <a:r>
              <a:rPr lang="en-US" sz="2000" b="1" dirty="0" smtClean="0"/>
              <a:t>“</a:t>
            </a:r>
            <a:r>
              <a:rPr lang="en-US" sz="2000" b="1" dirty="0"/>
              <a:t>Low ratings highlight translation and language-related issues, signaling an urgent need for improved grammar, accuracy, and consistency.”</a:t>
            </a:r>
            <a:endParaRPr lang="en-US" sz="2000" dirty="0"/>
          </a:p>
          <a:p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4" t="23505" r="51366" b="34983"/>
          <a:stretch/>
        </p:blipFill>
        <p:spPr bwMode="auto">
          <a:xfrm>
            <a:off x="829558" y="1611984"/>
            <a:ext cx="6910793" cy="325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8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effectLst/>
              </a:rPr>
              <a:t>What </a:t>
            </a:r>
            <a:r>
              <a:rPr lang="en-US" sz="3600" dirty="0" err="1">
                <a:effectLst/>
              </a:rPr>
              <a:t>ChatGPT</a:t>
            </a:r>
            <a:r>
              <a:rPr lang="en-US" sz="3600" dirty="0">
                <a:effectLst/>
              </a:rPr>
              <a:t> version received the highest average rating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633824"/>
            <a:ext cx="8291264" cy="1224176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b="1" dirty="0" smtClean="0"/>
              <a:t>INSIGHTS</a:t>
            </a:r>
            <a:r>
              <a:rPr lang="en-US" sz="2000" dirty="0" smtClean="0"/>
              <a:t>:</a:t>
            </a:r>
          </a:p>
          <a:p>
            <a:pPr marL="13716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Latest </a:t>
            </a:r>
            <a:r>
              <a:rPr lang="en-US" sz="2000" dirty="0" err="1"/>
              <a:t>ChatGPT</a:t>
            </a:r>
            <a:r>
              <a:rPr lang="en-US" sz="2000" dirty="0"/>
              <a:t> version achieved the highest rating, showing significant improvement in quality and user satisfaction over time.”</a:t>
            </a:r>
            <a:endParaRPr lang="en-IN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1" t="27734" r="47750" b="14266"/>
          <a:stretch/>
        </p:blipFill>
        <p:spPr bwMode="auto">
          <a:xfrm>
            <a:off x="899592" y="1484784"/>
            <a:ext cx="7416824" cy="397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3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88640"/>
            <a:ext cx="7024744" cy="1296144"/>
          </a:xfrm>
        </p:spPr>
        <p:txBody>
          <a:bodyPr>
            <a:noAutofit/>
          </a:bodyPr>
          <a:lstStyle/>
          <a:p>
            <a:r>
              <a:rPr lang="en-US" sz="4000" b="1" dirty="0"/>
              <a:t>T</a:t>
            </a:r>
            <a:r>
              <a:rPr lang="en-US" sz="4000" b="1" dirty="0" smtClean="0"/>
              <a:t>he </a:t>
            </a:r>
            <a:r>
              <a:rPr lang="en-US" sz="4000" b="1" dirty="0"/>
              <a:t>distribution of review </a:t>
            </a:r>
            <a:r>
              <a:rPr lang="en-US" sz="4000" b="1" dirty="0" smtClean="0"/>
              <a:t>and ratings</a:t>
            </a:r>
            <a:endParaRPr lang="en-IN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" t="25759" r="56543" b="27848"/>
          <a:stretch/>
        </p:blipFill>
        <p:spPr bwMode="auto">
          <a:xfrm>
            <a:off x="827584" y="1772816"/>
            <a:ext cx="7344816" cy="3151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539552" y="5157192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INSIGHTS : </a:t>
            </a:r>
          </a:p>
          <a:p>
            <a:r>
              <a:rPr lang="en-US" sz="2000" dirty="0" smtClean="0"/>
              <a:t>“User ratings are spread across all categories, with 2-star and 3-star reviews being the most common. This indicates a mixed sentiment, where many users are neutral or slightly dissatisfied, while positive feedback (4–5 stars) is present but not dominant.”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05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How many reviews were marked as helpful (above a certain threshold</a:t>
            </a:r>
            <a:endParaRPr lang="en-IN" sz="40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33390" r="60960" b="22290"/>
          <a:stretch/>
        </p:blipFill>
        <p:spPr bwMode="auto">
          <a:xfrm>
            <a:off x="1655064" y="2132856"/>
            <a:ext cx="4861152" cy="293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1115616" y="5085185"/>
            <a:ext cx="70567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INSIGHTS</a:t>
            </a:r>
            <a:r>
              <a:rPr lang="en-US" sz="2000" b="1" i="1" dirty="0" smtClean="0"/>
              <a:t>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“Nearly 98% of reviews are marked as helpful, showing that users value peer feedback and rely on it for decision-making.”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473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404664"/>
            <a:ext cx="7024744" cy="17660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</a:t>
            </a:r>
            <a:r>
              <a:rPr lang="en-US" sz="4000" dirty="0"/>
              <a:t>k</a:t>
            </a:r>
            <a:r>
              <a:rPr lang="en-US" sz="4000" b="1" dirty="0" smtClean="0"/>
              <a:t>eywords in </a:t>
            </a:r>
            <a:r>
              <a:rPr lang="en-US" sz="4000" b="1" dirty="0"/>
              <a:t>positive vs. negative </a:t>
            </a:r>
            <a:r>
              <a:rPr lang="en-US" sz="4000" b="1" dirty="0" smtClean="0"/>
              <a:t>reviews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IN" sz="40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" t="38270" r="50533" b="18465"/>
          <a:stretch/>
        </p:blipFill>
        <p:spPr bwMode="auto">
          <a:xfrm>
            <a:off x="395536" y="2060848"/>
            <a:ext cx="396044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0" t="29200" r="51500" b="29200"/>
          <a:stretch/>
        </p:blipFill>
        <p:spPr bwMode="auto">
          <a:xfrm>
            <a:off x="4499992" y="2060848"/>
            <a:ext cx="410445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176144" y="5085184"/>
            <a:ext cx="8856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INSIGHTS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“Positive reviews highlight clarity and usefulness, while negative reviews point to translation errors and inconsistent grammar handling.”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39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994122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</a:t>
            </a:r>
            <a:r>
              <a:rPr lang="en-US" dirty="0" smtClean="0">
                <a:effectLst/>
              </a:rPr>
              <a:t>he </a:t>
            </a:r>
            <a:r>
              <a:rPr lang="en-US" sz="4400" dirty="0">
                <a:effectLst/>
              </a:rPr>
              <a:t>average</a:t>
            </a:r>
            <a:r>
              <a:rPr lang="en-US" dirty="0">
                <a:effectLst/>
              </a:rPr>
              <a:t> rating changed over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373216"/>
            <a:ext cx="8424936" cy="936144"/>
          </a:xfrm>
        </p:spPr>
        <p:txBody>
          <a:bodyPr>
            <a:normAutofit fontScale="70000" lnSpcReduction="20000"/>
          </a:bodyPr>
          <a:lstStyle/>
          <a:p>
            <a:pPr marL="137160" indent="0">
              <a:buNone/>
            </a:pPr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pPr marL="137160" indent="0">
              <a:buNone/>
            </a:pPr>
            <a:r>
              <a:rPr lang="en-US" dirty="0" smtClean="0"/>
              <a:t>“</a:t>
            </a:r>
            <a:r>
              <a:rPr lang="en-US" dirty="0"/>
              <a:t>User satisfaction fluctuated month-to-month, with a major dip in December and a strong recovery by June.”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27904" r="53608" b="17801"/>
          <a:stretch/>
        </p:blipFill>
        <p:spPr bwMode="auto">
          <a:xfrm>
            <a:off x="1043608" y="1443640"/>
            <a:ext cx="6984776" cy="372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757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/>
          <a:lstStyle/>
          <a:p>
            <a:r>
              <a:rPr lang="en-US" dirty="0">
                <a:effectLst/>
              </a:rPr>
              <a:t>R</a:t>
            </a:r>
            <a:r>
              <a:rPr lang="en-US" dirty="0" smtClean="0">
                <a:effectLst/>
              </a:rPr>
              <a:t>atings </a:t>
            </a:r>
            <a:r>
              <a:rPr lang="en-US" sz="4000" dirty="0">
                <a:effectLst/>
              </a:rPr>
              <a:t>vary</a:t>
            </a:r>
            <a:r>
              <a:rPr lang="en-US" dirty="0">
                <a:effectLst/>
              </a:rPr>
              <a:t> by user location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589240"/>
            <a:ext cx="8147248" cy="1080160"/>
          </a:xfrm>
        </p:spPr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2000" b="1" dirty="0" smtClean="0"/>
              <a:t>INSIGHTS</a:t>
            </a:r>
            <a:r>
              <a:rPr lang="en-US" sz="2000" dirty="0" smtClean="0"/>
              <a:t>: </a:t>
            </a:r>
          </a:p>
          <a:p>
            <a:pPr marL="13716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User satisfaction varies widely by region — Europe shows higher ratings, while some Asian countries reflect lower experiences.”</a:t>
            </a:r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22268" r="38608" b="9690"/>
          <a:stretch/>
        </p:blipFill>
        <p:spPr bwMode="auto">
          <a:xfrm>
            <a:off x="889117" y="836712"/>
            <a:ext cx="6636470" cy="46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8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</a:rPr>
              <a:t>Which</a:t>
            </a:r>
            <a:r>
              <a:rPr lang="en-US" dirty="0">
                <a:effectLst/>
              </a:rPr>
              <a:t> platform (Web </a:t>
            </a:r>
            <a:r>
              <a:rPr lang="en-US" dirty="0" err="1">
                <a:effectLst/>
              </a:rPr>
              <a:t>vs</a:t>
            </a:r>
            <a:r>
              <a:rPr lang="en-US" dirty="0">
                <a:effectLst/>
              </a:rPr>
              <a:t> Mobile) gets better reviews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45224"/>
            <a:ext cx="8507288" cy="86413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b="1" dirty="0" smtClean="0"/>
              <a:t>INSIGHTS</a:t>
            </a:r>
            <a:r>
              <a:rPr lang="en-US" sz="2000" dirty="0" smtClean="0"/>
              <a:t>: </a:t>
            </a:r>
          </a:p>
          <a:p>
            <a:pPr marL="13716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Users on App Store and Amazon report better experiences, while Google Play users show lower satisfaction — highlighting mobile app issues.”</a:t>
            </a:r>
            <a:endParaRPr lang="en-IN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1" t="31340" r="55077" b="16839"/>
          <a:stretch/>
        </p:blipFill>
        <p:spPr bwMode="auto">
          <a:xfrm>
            <a:off x="1187624" y="1628800"/>
            <a:ext cx="6984776" cy="355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03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Are verified users more satisfied than non-verified ones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54976" y="5589240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INSIGHTS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“Verified customers tend to be more critical than non-verified users, highlighting real product improvement areas.”</a:t>
            </a:r>
            <a:endParaRPr lang="en-IN" sz="2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2" t="34501" r="54000" b="12956"/>
          <a:stretch/>
        </p:blipFill>
        <p:spPr bwMode="auto">
          <a:xfrm>
            <a:off x="755576" y="1844824"/>
            <a:ext cx="684076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8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</a:rPr>
              <a:t>T</a:t>
            </a:r>
            <a:r>
              <a:rPr lang="en-US" sz="4400" dirty="0" smtClean="0">
                <a:effectLst/>
              </a:rPr>
              <a:t>he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average length of reviews per rating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1208"/>
            <a:ext cx="8291264" cy="100815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US" sz="2000" b="1" dirty="0" smtClean="0"/>
              <a:t>INSIGHTS</a:t>
            </a:r>
          </a:p>
          <a:p>
            <a:pPr marL="137160" indent="0">
              <a:buNone/>
            </a:pPr>
            <a:r>
              <a:rPr lang="en-US" sz="2000" dirty="0" smtClean="0"/>
              <a:t>“</a:t>
            </a:r>
            <a:r>
              <a:rPr lang="en-US" sz="2000" dirty="0"/>
              <a:t>Negative reviews are longer and more descriptive, highlighting detailed issues, while positive reviews are brief and to the point.”</a:t>
            </a:r>
            <a:endParaRPr lang="en-IN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9" t="29965" r="52989" b="15602"/>
          <a:stretch/>
        </p:blipFill>
        <p:spPr bwMode="auto">
          <a:xfrm>
            <a:off x="848412" y="1628800"/>
            <a:ext cx="6531900" cy="3456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88</TotalTime>
  <Words>317</Words>
  <Application>Microsoft Office PowerPoint</Application>
  <PresentationFormat>On-screen Show (4:3)</PresentationFormat>
  <Paragraphs>32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Sentiment Analysis</vt:lpstr>
      <vt:lpstr>The distribution of review and ratings</vt:lpstr>
      <vt:lpstr>How many reviews were marked as helpful (above a certain threshold</vt:lpstr>
      <vt:lpstr> keywords in positive vs. negative reviews </vt:lpstr>
      <vt:lpstr>The average rating changed over time</vt:lpstr>
      <vt:lpstr>Ratings vary by user location</vt:lpstr>
      <vt:lpstr>Which platform (Web vs Mobile) gets better reviews</vt:lpstr>
      <vt:lpstr>Are verified users more satisfied than non-verified ones</vt:lpstr>
      <vt:lpstr>The average length of reviews per rating category</vt:lpstr>
      <vt:lpstr>The most mentioned words in  1-star reviews</vt:lpstr>
      <vt:lpstr>What ChatGPT version received the highest average rating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admin</dc:creator>
  <cp:lastModifiedBy>admin</cp:lastModifiedBy>
  <cp:revision>10</cp:revision>
  <dcterms:created xsi:type="dcterms:W3CDTF">2025-09-01T01:30:13Z</dcterms:created>
  <dcterms:modified xsi:type="dcterms:W3CDTF">2025-09-01T02:58:31Z</dcterms:modified>
</cp:coreProperties>
</file>