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62" r:id="rId2"/>
    <p:sldId id="256" r:id="rId3"/>
    <p:sldId id="257" r:id="rId4"/>
    <p:sldId id="258" r:id="rId5"/>
    <p:sldId id="259" r:id="rId6"/>
    <p:sldId id="260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90" d="100"/>
          <a:sy n="90" d="100"/>
        </p:scale>
        <p:origin x="-1234" y="18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1D0DD8-0E71-4460-B1B1-793F5E8C39EC}" type="datetimeFigureOut">
              <a:rPr lang="en-IN" smtClean="0"/>
              <a:t>05-08-2025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4A852B-D39B-47DD-9F85-42D8E35A0A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7831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4A852B-D39B-47DD-9F85-42D8E35A0A2B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97461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4667" y="1143000"/>
            <a:ext cx="9000066" cy="443198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r>
              <a:rPr lang="en-US" sz="5400" b="1" dirty="0"/>
              <a:t>🌾 Agriculture </a:t>
            </a:r>
            <a:r>
              <a:rPr lang="en-US" sz="5400" b="1" dirty="0" smtClean="0"/>
              <a:t>       </a:t>
            </a:r>
          </a:p>
          <a:p>
            <a:r>
              <a:rPr lang="en-US" sz="5400" b="1" dirty="0"/>
              <a:t> </a:t>
            </a:r>
            <a:r>
              <a:rPr lang="en-US" sz="5400" b="1" dirty="0" smtClean="0"/>
              <a:t>             Data Analysis🌾 </a:t>
            </a:r>
            <a:endParaRPr lang="en-US" sz="5400" b="1" dirty="0"/>
          </a:p>
          <a:p>
            <a:r>
              <a:rPr lang="en-US" b="1" dirty="0" smtClean="0"/>
              <a:t>                                        </a:t>
            </a:r>
          </a:p>
          <a:p>
            <a:r>
              <a:rPr lang="en-US" b="1" dirty="0"/>
              <a:t> </a:t>
            </a:r>
            <a:r>
              <a:rPr lang="en-US" b="1" dirty="0" smtClean="0"/>
              <a:t>                                </a:t>
            </a:r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r>
              <a:rPr lang="en-US" sz="2400" b="1" dirty="0"/>
              <a:t> </a:t>
            </a:r>
            <a:r>
              <a:rPr lang="en-US" sz="2400" b="1" dirty="0" smtClean="0"/>
              <a:t>                                                                    Presented </a:t>
            </a:r>
            <a:r>
              <a:rPr lang="en-US" sz="2400" b="1" dirty="0"/>
              <a:t>by: </a:t>
            </a:r>
            <a:endParaRPr lang="en-US" sz="2400" b="1" dirty="0" smtClean="0"/>
          </a:p>
          <a:p>
            <a:endParaRPr lang="en-US" b="1" dirty="0"/>
          </a:p>
          <a:p>
            <a:r>
              <a:rPr lang="en-US" b="1" dirty="0" smtClean="0"/>
              <a:t>                                                                                                              </a:t>
            </a:r>
            <a:r>
              <a:rPr lang="en-US" sz="2400" b="1" dirty="0" err="1" smtClean="0"/>
              <a:t>Nijas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41660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76867" y="182880"/>
            <a:ext cx="7061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srgbClr val="006600"/>
                </a:solidFill>
              </a:rPr>
              <a:t> </a:t>
            </a:r>
            <a:r>
              <a:rPr sz="3200" b="1" dirty="0" smtClean="0">
                <a:solidFill>
                  <a:srgbClr val="006600"/>
                </a:solidFill>
              </a:rPr>
              <a:t>🌾 </a:t>
            </a:r>
            <a:r>
              <a:rPr sz="3200" b="1" dirty="0">
                <a:solidFill>
                  <a:srgbClr val="006600"/>
                </a:solidFill>
              </a:rPr>
              <a:t>Top 7 Rice Producing States in India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634067" y="1058317"/>
            <a:ext cx="559646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sz="1800" dirty="0" smtClean="0">
                <a:solidFill>
                  <a:srgbClr val="323232"/>
                </a:solidFill>
              </a:rPr>
              <a:t>West </a:t>
            </a:r>
            <a:r>
              <a:rPr sz="1800" dirty="0">
                <a:solidFill>
                  <a:srgbClr val="323232"/>
                </a:solidFill>
              </a:rPr>
              <a:t>Bengal grows the most rice, followed by Uttar Pradesh and </a:t>
            </a:r>
            <a:r>
              <a:rPr sz="1800" dirty="0" smtClean="0">
                <a:solidFill>
                  <a:srgbClr val="323232"/>
                </a:solidFill>
              </a:rPr>
              <a:t>Punjab</a:t>
            </a:r>
            <a:r>
              <a:rPr sz="1800" dirty="0">
                <a:solidFill>
                  <a:srgbClr val="323232"/>
                </a:solidFill>
              </a:rPr>
              <a:t>
These 7 states help feed a large part of the country.</a:t>
            </a:r>
          </a:p>
        </p:txBody>
      </p:sp>
      <p:pic>
        <p:nvPicPr>
          <p:cNvPr id="4" name="Picture 3" descr="979f12db-b5b5-40d6-900b-69178a6d9836.png"/>
          <p:cNvPicPr>
            <a:picLocks noChangeAspect="1"/>
          </p:cNvPicPr>
          <p:nvPr/>
        </p:nvPicPr>
        <p:blipFill rotWithShape="1">
          <a:blip r:embed="rId3"/>
          <a:srcRect l="26995" t="15185" r="1726" b="29788"/>
          <a:stretch/>
        </p:blipFill>
        <p:spPr>
          <a:xfrm>
            <a:off x="1553633" y="2243667"/>
            <a:ext cx="5596465" cy="31242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73667" y="5672668"/>
            <a:ext cx="760306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/>
              <a:t>Insights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r>
              <a:rPr lang="en-US" dirty="0" smtClean="0"/>
              <a:t>➤ </a:t>
            </a:r>
            <a:r>
              <a:rPr lang="en-US" dirty="0"/>
              <a:t>Helps the government focus on supporting key rice-producing regions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12332" y="182880"/>
            <a:ext cx="737446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3200" b="1" dirty="0">
                <a:solidFill>
                  <a:srgbClr val="006600"/>
                </a:solidFill>
              </a:rPr>
              <a:t>🍬 Sugarcane Production Over 50 Years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44132" y="1097280"/>
            <a:ext cx="583353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sz="1800" dirty="0" smtClean="0">
                <a:solidFill>
                  <a:srgbClr val="323232"/>
                </a:solidFill>
              </a:rPr>
              <a:t>Sugarcane </a:t>
            </a:r>
            <a:r>
              <a:rPr sz="1800" dirty="0">
                <a:solidFill>
                  <a:srgbClr val="323232"/>
                </a:solidFill>
              </a:rPr>
              <a:t>farming has increased steadily since 1966</a:t>
            </a:r>
            <a:r>
              <a:rPr sz="1800" dirty="0" smtClean="0">
                <a:solidFill>
                  <a:srgbClr val="323232"/>
                </a:solidFill>
              </a:rPr>
              <a:t>.</a:t>
            </a:r>
            <a:r>
              <a:rPr sz="1800" dirty="0">
                <a:solidFill>
                  <a:srgbClr val="323232"/>
                </a:solidFill>
              </a:rPr>
              <a:t>
Some ups and downs in recent years may be due to weather or rules.</a:t>
            </a:r>
          </a:p>
        </p:txBody>
      </p:sp>
      <p:pic>
        <p:nvPicPr>
          <p:cNvPr id="4" name="Picture 3" descr="3e15814d-5b2a-4470-bcd6-05812eea6d98.png"/>
          <p:cNvPicPr>
            <a:picLocks noChangeAspect="1"/>
          </p:cNvPicPr>
          <p:nvPr/>
        </p:nvPicPr>
        <p:blipFill rotWithShape="1">
          <a:blip r:embed="rId2"/>
          <a:srcRect l="26994" t="14997" r="1279" b="21571"/>
          <a:stretch/>
        </p:blipFill>
        <p:spPr>
          <a:xfrm>
            <a:off x="1612896" y="2145208"/>
            <a:ext cx="5833533" cy="316145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041401" y="5537200"/>
            <a:ext cx="719666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Insights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r>
              <a:rPr lang="en-US" dirty="0"/>
              <a:t>➤ Useful for predicting future supply and planning for </a:t>
            </a:r>
            <a:r>
              <a:rPr lang="en-US" dirty="0" smtClean="0"/>
              <a:t>sugar industries.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63132" y="182880"/>
            <a:ext cx="578006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3200" b="1" dirty="0" smtClean="0">
                <a:solidFill>
                  <a:srgbClr val="006600"/>
                </a:solidFill>
              </a:rPr>
              <a:t>🌱 </a:t>
            </a:r>
            <a:r>
              <a:rPr sz="3200" b="1" dirty="0">
                <a:solidFill>
                  <a:srgbClr val="006600"/>
                </a:solidFill>
              </a:rPr>
              <a:t>Soybean – Area </a:t>
            </a:r>
            <a:r>
              <a:rPr sz="3200" b="1" dirty="0" err="1">
                <a:solidFill>
                  <a:srgbClr val="006600"/>
                </a:solidFill>
              </a:rPr>
              <a:t>vs</a:t>
            </a:r>
            <a:r>
              <a:rPr sz="3200" b="1" dirty="0">
                <a:solidFill>
                  <a:srgbClr val="006600"/>
                </a:solidFill>
              </a:rPr>
              <a:t> Production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63132" y="1097280"/>
            <a:ext cx="593513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sz="1800" dirty="0" smtClean="0">
                <a:solidFill>
                  <a:srgbClr val="323232"/>
                </a:solidFill>
              </a:rPr>
              <a:t>Madhya </a:t>
            </a:r>
            <a:r>
              <a:rPr sz="1800" dirty="0">
                <a:solidFill>
                  <a:srgbClr val="323232"/>
                </a:solidFill>
              </a:rPr>
              <a:t>Pradesh grows the most soybeans using large land areas</a:t>
            </a:r>
            <a:r>
              <a:rPr sz="1800" dirty="0" smtClean="0">
                <a:solidFill>
                  <a:srgbClr val="323232"/>
                </a:solidFill>
              </a:rPr>
              <a:t>.</a:t>
            </a:r>
            <a:r>
              <a:rPr sz="1800" dirty="0">
                <a:solidFill>
                  <a:srgbClr val="323232"/>
                </a:solidFill>
              </a:rPr>
              <a:t>
Bubble size shows which states use land most efficiently.</a:t>
            </a:r>
          </a:p>
        </p:txBody>
      </p:sp>
      <p:pic>
        <p:nvPicPr>
          <p:cNvPr id="4" name="Picture 3" descr="84b385da-b3f0-42b7-85d0-12006e15cc35.png"/>
          <p:cNvPicPr>
            <a:picLocks noChangeAspect="1"/>
          </p:cNvPicPr>
          <p:nvPr/>
        </p:nvPicPr>
        <p:blipFill rotWithShape="1">
          <a:blip r:embed="rId2"/>
          <a:srcRect l="27142" t="20820" r="1118" b="17884"/>
          <a:stretch/>
        </p:blipFill>
        <p:spPr>
          <a:xfrm>
            <a:off x="1456266" y="2297609"/>
            <a:ext cx="5935134" cy="309372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41868" y="5461000"/>
            <a:ext cx="8432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   Insights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en-US" dirty="0" smtClean="0"/>
              <a:t>   </a:t>
            </a:r>
            <a:r>
              <a:rPr lang="en-US" dirty="0"/>
              <a:t>➤ Helps farmers and policymakers understand which states </a:t>
            </a:r>
            <a:r>
              <a:rPr lang="en-US" dirty="0" smtClean="0"/>
              <a:t>grow soybeans efficiently</a:t>
            </a:r>
            <a:r>
              <a:rPr lang="en-US" dirty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92200" y="182880"/>
            <a:ext cx="705273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3200" b="1" dirty="0">
                <a:solidFill>
                  <a:srgbClr val="006600"/>
                </a:solidFill>
              </a:rPr>
              <a:t>📈 Rice Trend (Power BI – Top 3 States)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80065" y="1329266"/>
            <a:ext cx="574886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sz="1800" dirty="0" smtClean="0">
                <a:solidFill>
                  <a:srgbClr val="323232"/>
                </a:solidFill>
              </a:rPr>
              <a:t>Rice </a:t>
            </a:r>
            <a:r>
              <a:rPr sz="1800" dirty="0">
                <a:solidFill>
                  <a:srgbClr val="323232"/>
                </a:solidFill>
              </a:rPr>
              <a:t>production increased steadily in Punjab, UP, and West </a:t>
            </a:r>
            <a:r>
              <a:rPr sz="1800" dirty="0" smtClean="0">
                <a:solidFill>
                  <a:srgbClr val="323232"/>
                </a:solidFill>
              </a:rPr>
              <a:t>Bengal</a:t>
            </a:r>
            <a:r>
              <a:rPr sz="1800" dirty="0">
                <a:solidFill>
                  <a:srgbClr val="323232"/>
                </a:solidFill>
              </a:rPr>
              <a:t>
These states grow more because of good soil and water.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0" t="26667" r="61111" b="42790"/>
          <a:stretch/>
        </p:blipFill>
        <p:spPr bwMode="auto">
          <a:xfrm>
            <a:off x="1524000" y="2368728"/>
            <a:ext cx="5748866" cy="3169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880533" y="5699515"/>
            <a:ext cx="826346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Insights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dirty="0" smtClean="0"/>
              <a:t>➤ </a:t>
            </a:r>
            <a:r>
              <a:rPr lang="en-US" dirty="0"/>
              <a:t>Helps track consistent growth and plan irrigation or storage facilities.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182880"/>
            <a:ext cx="8558305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rgbClr val="006600"/>
                </a:solidFill>
              </a:rPr>
              <a:t> </a:t>
            </a:r>
            <a:r>
              <a:rPr sz="3200" b="1" dirty="0" smtClean="0">
                <a:solidFill>
                  <a:srgbClr val="006600"/>
                </a:solidFill>
              </a:rPr>
              <a:t>🛢 </a:t>
            </a:r>
            <a:r>
              <a:rPr sz="3200" b="1" dirty="0">
                <a:solidFill>
                  <a:srgbClr val="006600"/>
                </a:solidFill>
              </a:rPr>
              <a:t>Oilseed Production in Last 5 </a:t>
            </a:r>
            <a:r>
              <a:rPr sz="3200" b="1" dirty="0" smtClean="0">
                <a:solidFill>
                  <a:srgbClr val="006600"/>
                </a:solidFill>
              </a:rPr>
              <a:t>Years</a:t>
            </a:r>
            <a:r>
              <a:rPr lang="en-US" sz="3200" b="1" dirty="0" smtClean="0">
                <a:solidFill>
                  <a:srgbClr val="006600"/>
                </a:solidFill>
              </a:rPr>
              <a:t> </a:t>
            </a:r>
            <a:r>
              <a:rPr lang="en-IN" sz="3200" b="1" dirty="0">
                <a:solidFill>
                  <a:srgbClr val="006600"/>
                </a:solidFill>
              </a:rPr>
              <a:t>(Power BI)</a:t>
            </a:r>
            <a:endParaRPr sz="3200" b="1" dirty="0">
              <a:solidFill>
                <a:srgbClr val="0066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13931" y="1202266"/>
            <a:ext cx="557953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sz="1800" dirty="0" smtClean="0">
                <a:solidFill>
                  <a:srgbClr val="323232"/>
                </a:solidFill>
              </a:rPr>
              <a:t>MP</a:t>
            </a:r>
            <a:r>
              <a:rPr sz="1800" dirty="0">
                <a:solidFill>
                  <a:srgbClr val="323232"/>
                </a:solidFill>
              </a:rPr>
              <a:t>, Rajasthan, and Gujarat are top oilseed producers</a:t>
            </a:r>
            <a:r>
              <a:rPr sz="1800" dirty="0" smtClean="0">
                <a:solidFill>
                  <a:srgbClr val="323232"/>
                </a:solidFill>
              </a:rPr>
              <a:t>.</a:t>
            </a:r>
            <a:r>
              <a:rPr sz="1800" dirty="0">
                <a:solidFill>
                  <a:srgbClr val="323232"/>
                </a:solidFill>
              </a:rPr>
              <a:t>
Farmers are growing more oilseeds for better income.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84" t="56026" r="61321" b="11875"/>
          <a:stretch/>
        </p:blipFill>
        <p:spPr bwMode="auto">
          <a:xfrm>
            <a:off x="1608665" y="2125596"/>
            <a:ext cx="5579535" cy="31665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694267" y="5223932"/>
            <a:ext cx="750146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b="1" dirty="0"/>
          </a:p>
          <a:p>
            <a:r>
              <a:rPr lang="en-US" b="1" dirty="0" smtClean="0"/>
              <a:t>Insights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en-US" dirty="0"/>
              <a:t>➤ Guides investment in states showing rising oilseed trends.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182880"/>
            <a:ext cx="7353039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3200" b="1" dirty="0" smtClean="0">
                <a:solidFill>
                  <a:srgbClr val="006600"/>
                </a:solidFill>
              </a:rPr>
              <a:t>   </a:t>
            </a:r>
            <a:r>
              <a:rPr sz="3200" b="1" dirty="0" smtClean="0">
                <a:solidFill>
                  <a:srgbClr val="006600"/>
                </a:solidFill>
              </a:rPr>
              <a:t>👕 </a:t>
            </a:r>
            <a:r>
              <a:rPr sz="3200" b="1" dirty="0">
                <a:solidFill>
                  <a:srgbClr val="006600"/>
                </a:solidFill>
              </a:rPr>
              <a:t>Cotton Production Growth (Power BI)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37734" y="1016000"/>
            <a:ext cx="555413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sz="1800" dirty="0" smtClean="0">
                <a:solidFill>
                  <a:srgbClr val="323232"/>
                </a:solidFill>
              </a:rPr>
              <a:t>Cotton </a:t>
            </a:r>
            <a:r>
              <a:rPr sz="1800" dirty="0">
                <a:solidFill>
                  <a:srgbClr val="323232"/>
                </a:solidFill>
              </a:rPr>
              <a:t>farming grew fast after 2000, especially in Maharashtra</a:t>
            </a:r>
            <a:r>
              <a:rPr sz="1800" dirty="0" smtClean="0">
                <a:solidFill>
                  <a:srgbClr val="323232"/>
                </a:solidFill>
              </a:rPr>
              <a:t>.</a:t>
            </a:r>
            <a:r>
              <a:rPr sz="1800" dirty="0">
                <a:solidFill>
                  <a:srgbClr val="323232"/>
                </a:solidFill>
              </a:rPr>
              <a:t>
Better seeds and tools helped increase production.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248" t="55125" r="27754" b="10585"/>
          <a:stretch/>
        </p:blipFill>
        <p:spPr bwMode="auto">
          <a:xfrm>
            <a:off x="1337734" y="2125874"/>
            <a:ext cx="5554134" cy="3606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533401" y="5410199"/>
            <a:ext cx="852593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b="1" dirty="0"/>
          </a:p>
          <a:p>
            <a:r>
              <a:rPr lang="en-US" b="1" dirty="0"/>
              <a:t>Insights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en-US" dirty="0"/>
              <a:t>➤ Supports textile industries in planning based on raw cotton availability.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66</TotalTime>
  <Words>217</Words>
  <Application>Microsoft Office PowerPoint</Application>
  <PresentationFormat>On-screen Show (4:3)</PresentationFormat>
  <Paragraphs>44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dc:description>generated using python-pptx</dc:description>
  <cp:lastModifiedBy>admin</cp:lastModifiedBy>
  <cp:revision>9</cp:revision>
  <dcterms:created xsi:type="dcterms:W3CDTF">2013-01-27T09:14:16Z</dcterms:created>
  <dcterms:modified xsi:type="dcterms:W3CDTF">2025-08-05T05:25:22Z</dcterms:modified>
</cp:coreProperties>
</file>