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05"/>
    <p:restoredTop sz="69660"/>
  </p:normalViewPr>
  <p:slideViewPr>
    <p:cSldViewPr snapToGrid="0">
      <p:cViewPr varScale="1">
        <p:scale>
          <a:sx n="87" d="100"/>
          <a:sy n="87" d="100"/>
        </p:scale>
        <p:origin x="44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This section is for integrating security into your software. </a:t>
            </a:r>
            <a:r>
              <a:rPr lang="en-US" dirty="0">
                <a:solidFill>
                  <a:schemeClr val="bg1"/>
                </a:solidFill>
              </a:rPr>
              <a:t>First, we need to see what the requirements are for the software to carefully calibrate the security requirements. After that, we begin to fit in the security criteria to the software requirements to meet all the safety vulnerabilities. </a:t>
            </a: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”Don’t leave security to the end”. Prevention for attacks start with principles and guidelines to follow. Using the coding standards and principles in your software is the first step. After that, we need to implement a method that matches the SDLC i.e., Waterfall, agile, etc... If we are using agile methodology, we need to be iterative with updating security practices as well because the code will constantly be tested and altered and thus the security should too. This is of course if the practices should need it. If the security is robust throughout, there should not be much altering the security to adhere to the code.</a:t>
            </a: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An aspect i would touch on further is data or web scraping. Web scraping is more of a black hat or grey hat hacking activity therefore, it should be assumed that security is a top priority, especially the firm’s data. Data scraping allows the hacker to see the database and basically have unsolicited access to sensitive data such as emails, phone numbers, etc. There have been so many hacking incidents involving sharing sensitive data without consent.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An example was the Yahoo data breach of 2013. The second breach occurred on December 16 and the final one was February 2017. Yahoo has revealed </a:t>
            </a:r>
            <a:r>
              <a:rPr lang="en-US" dirty="0" err="1"/>
              <a:t>thqt</a:t>
            </a:r>
            <a:r>
              <a:rPr lang="en-US" dirty="0"/>
              <a:t> more than 500 million users’ information has been leaked throughout this time resulting to their reputation being lost. This has couple of effects because now that i have your phone number and email, i can scam you endlessly trying to gain access into your bank accounts using phissing attacks through email or text. This is why security is always an utmost importance because sensitive data will be stored and should be always protected. (IdentityTheft.org, 2022).</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conclusion to Yahoo is that it took them so long to even realize they had been hacked. They could not detect and were not even sure how it really happened. This experience just shows the importance of being vigilant with security software and the importance of  its implementation.</a:t>
            </a: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Defense in Depth is a layered defense system mean to protect a company’s resources from hacks and/or attacks. The diagram shows a proximity layered defense which means that if the hackers are successful in a certain attack segment, there is a new layer to protect.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On a different note, multi-factor authentication (MFA) is security policy that lets the user get authenticated in various ways. While this might seem complex and trivial, it is a good idea to install because the user will get authenticated via email, text, or call.</a:t>
            </a: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 threat matrix uses a diagram to identify, prioritize, and illustrate vulnerabilities. Therefore, we usually start with the highest priority and create an exploitable vulnerability. After that, we move to the low priority and unlikely scenarios. </a:t>
            </a: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We will summarize each principle in this slide:</a:t>
            </a:r>
          </a:p>
          <a:p>
            <a:pPr marL="0" lvl="0" indent="0" algn="l" rtl="0">
              <a:lnSpc>
                <a:spcPct val="100000"/>
              </a:lnSpc>
              <a:spcBef>
                <a:spcPts val="0"/>
              </a:spcBef>
              <a:spcAft>
                <a:spcPts val="0"/>
              </a:spcAft>
              <a:buSzPts val="1100"/>
              <a:buNone/>
            </a:pPr>
            <a:endParaRPr lang="en-US" dirty="0"/>
          </a:p>
          <a:p>
            <a:pPr marL="158750" indent="0">
              <a:buNone/>
            </a:pPr>
            <a:r>
              <a:rPr lang="en-US" sz="1100" b="0" i="0" u="none" strike="noStrike" cap="none" dirty="0">
                <a:solidFill>
                  <a:srgbClr val="000000"/>
                </a:solidFill>
                <a:effectLst/>
                <a:latin typeface="Arial"/>
                <a:ea typeface="Arial"/>
                <a:cs typeface="Arial"/>
                <a:sym typeface="Arial"/>
              </a:rPr>
              <a:t>The first principle we will discuss is validate input data. Validate input data, or input validation, is testing each untrusted input to ensure the information provided fits the criteria and is not improperly formed. </a:t>
            </a:r>
          </a:p>
          <a:p>
            <a:pPr marL="158750" indent="0">
              <a:buNone/>
            </a:pPr>
            <a:r>
              <a:rPr lang="en-US" sz="1100" b="0" i="0" u="none" strike="noStrike" cap="none" dirty="0">
                <a:solidFill>
                  <a:srgbClr val="000000"/>
                </a:solidFill>
                <a:effectLst/>
                <a:latin typeface="Arial"/>
                <a:ea typeface="Arial"/>
                <a:cs typeface="Arial"/>
                <a:sym typeface="Arial"/>
              </a:rPr>
              <a:t> </a:t>
            </a:r>
          </a:p>
          <a:p>
            <a:pPr marL="158750" indent="0">
              <a:buNone/>
            </a:pPr>
            <a:r>
              <a:rPr lang="en-US" sz="1100" b="0" i="0" u="none" strike="noStrike" cap="none" dirty="0">
                <a:solidFill>
                  <a:srgbClr val="000000"/>
                </a:solidFill>
                <a:effectLst/>
                <a:latin typeface="Arial"/>
                <a:ea typeface="Arial"/>
                <a:cs typeface="Arial"/>
                <a:sym typeface="Arial"/>
              </a:rPr>
              <a:t>The second principle is heed complier warnings. It is important to take notice of all complier warnings and to correct the code where the warnings were based on. In the case that these complier warnings are ignored, it gives a vulnerability to the system. Preferably use the highest warning level available.</a:t>
            </a:r>
          </a:p>
          <a:p>
            <a:pPr marL="158750" indent="0">
              <a:buNone/>
            </a:pPr>
            <a:r>
              <a:rPr lang="en-US" sz="1100" b="0" i="0" u="none" strike="noStrike" cap="none" dirty="0">
                <a:solidFill>
                  <a:srgbClr val="000000"/>
                </a:solidFill>
                <a:effectLst/>
                <a:latin typeface="Arial"/>
                <a:ea typeface="Arial"/>
                <a:cs typeface="Arial"/>
                <a:sym typeface="Arial"/>
              </a:rPr>
              <a:t> </a:t>
            </a:r>
          </a:p>
          <a:p>
            <a:pPr marL="158750" indent="0">
              <a:buNone/>
            </a:pPr>
            <a:r>
              <a:rPr lang="en-US" sz="1100" b="0" i="0" u="none" strike="noStrike" cap="none" dirty="0">
                <a:solidFill>
                  <a:srgbClr val="000000"/>
                </a:solidFill>
                <a:effectLst/>
                <a:latin typeface="Arial"/>
                <a:ea typeface="Arial"/>
                <a:cs typeface="Arial"/>
                <a:sym typeface="Arial"/>
              </a:rPr>
              <a:t>The third is architect and design for security policies. This is basically stating when creating the architecture and design for the software, you must abide by the most up-to-date secure policies. Otherwise, there is a higher risk of vulnerabilities within the software.</a:t>
            </a:r>
          </a:p>
          <a:p>
            <a:pPr marL="158750" indent="0">
              <a:buNone/>
            </a:pPr>
            <a:r>
              <a:rPr lang="en-US" sz="1100" b="0" i="0" u="none" strike="noStrike" cap="none" dirty="0">
                <a:solidFill>
                  <a:srgbClr val="000000"/>
                </a:solidFill>
                <a:effectLst/>
                <a:latin typeface="Arial"/>
                <a:ea typeface="Arial"/>
                <a:cs typeface="Arial"/>
                <a:sym typeface="Arial"/>
              </a:rPr>
              <a:t> </a:t>
            </a:r>
          </a:p>
          <a:p>
            <a:pPr marL="158750" indent="0">
              <a:buNone/>
            </a:pPr>
            <a:r>
              <a:rPr lang="en-US" sz="1100" b="0" i="0" u="none" strike="noStrike" cap="none" dirty="0">
                <a:solidFill>
                  <a:srgbClr val="000000"/>
                </a:solidFill>
                <a:effectLst/>
                <a:latin typeface="Arial"/>
                <a:ea typeface="Arial"/>
                <a:cs typeface="Arial"/>
                <a:sym typeface="Arial"/>
              </a:rPr>
              <a:t>The fourth is keep it simple. In most cases, you want to keep the software design simple. Complex designs require more effort in security as well as increases the possibility of errors.</a:t>
            </a:r>
          </a:p>
          <a:p>
            <a:pPr marL="158750" indent="0">
              <a:buNone/>
            </a:pPr>
            <a:r>
              <a:rPr lang="en-US" sz="1100" b="0" i="0" u="none" strike="noStrike" cap="none" dirty="0">
                <a:solidFill>
                  <a:srgbClr val="000000"/>
                </a:solidFill>
                <a:effectLst/>
                <a:latin typeface="Arial"/>
                <a:ea typeface="Arial"/>
                <a:cs typeface="Arial"/>
                <a:sym typeface="Arial"/>
              </a:rPr>
              <a:t> </a:t>
            </a:r>
          </a:p>
          <a:p>
            <a:pPr marL="158750" indent="0">
              <a:buNone/>
            </a:pPr>
            <a:r>
              <a:rPr lang="en-US" sz="1100" b="0" i="0" u="none" strike="noStrike" cap="none" dirty="0">
                <a:solidFill>
                  <a:srgbClr val="000000"/>
                </a:solidFill>
                <a:effectLst/>
                <a:latin typeface="Arial"/>
                <a:ea typeface="Arial"/>
                <a:cs typeface="Arial"/>
                <a:sym typeface="Arial"/>
              </a:rPr>
              <a:t>The fifth is default deny. While obvious to its name, you want access to always be defaulted to deny entry unless the users have identified permissions.</a:t>
            </a:r>
          </a:p>
          <a:p>
            <a:pPr marL="158750" indent="0">
              <a:buNone/>
            </a:pPr>
            <a:r>
              <a:rPr lang="en-US" sz="1100" b="0" i="0" u="none" strike="noStrike" cap="none" dirty="0">
                <a:solidFill>
                  <a:srgbClr val="000000"/>
                </a:solidFill>
                <a:effectLst/>
                <a:latin typeface="Arial"/>
                <a:ea typeface="Arial"/>
                <a:cs typeface="Arial"/>
                <a:sym typeface="Arial"/>
              </a:rPr>
              <a:t> </a:t>
            </a:r>
          </a:p>
          <a:p>
            <a:pPr marL="158750" indent="0">
              <a:buNone/>
            </a:pPr>
            <a:r>
              <a:rPr lang="en-US" sz="1100" b="0" i="0" u="none" strike="noStrike" cap="none" dirty="0">
                <a:solidFill>
                  <a:srgbClr val="000000"/>
                </a:solidFill>
                <a:effectLst/>
                <a:latin typeface="Arial"/>
                <a:ea typeface="Arial"/>
                <a:cs typeface="Arial"/>
                <a:sym typeface="Arial"/>
              </a:rPr>
              <a:t>The sixth is adhere to the principle of least privilege. The principle of least privilege allows only enough permissions/access to complete that intended function. While somewhat similar to default deny, this gives the user limited permissions to only access what they need. Otherwise, permissions are denied to reduce unauthorized use.</a:t>
            </a:r>
          </a:p>
          <a:p>
            <a:pPr marL="158750" indent="0">
              <a:buNone/>
            </a:pPr>
            <a:r>
              <a:rPr lang="en-US" sz="1100" b="0" i="0" u="none" strike="noStrike" cap="none" dirty="0">
                <a:solidFill>
                  <a:srgbClr val="000000"/>
                </a:solidFill>
                <a:effectLst/>
                <a:latin typeface="Arial"/>
                <a:ea typeface="Arial"/>
                <a:cs typeface="Arial"/>
                <a:sym typeface="Arial"/>
              </a:rPr>
              <a:t> </a:t>
            </a:r>
          </a:p>
          <a:p>
            <a:pPr marL="158750" indent="0">
              <a:buNone/>
            </a:pPr>
            <a:r>
              <a:rPr lang="en-US" sz="1100" b="0" i="0" u="none" strike="noStrike" cap="none" dirty="0">
                <a:solidFill>
                  <a:srgbClr val="000000"/>
                </a:solidFill>
                <a:effectLst/>
                <a:latin typeface="Arial"/>
                <a:ea typeface="Arial"/>
                <a:cs typeface="Arial"/>
                <a:sym typeface="Arial"/>
              </a:rPr>
              <a:t>The seventh is sanitize data sent to other systems. Sanitizing data, which is removing and/or destroying data that is saved in memory, will prevent injection attacks when sending to other systems.</a:t>
            </a:r>
          </a:p>
          <a:p>
            <a:pPr marL="158750" indent="0">
              <a:buNone/>
            </a:pPr>
            <a:r>
              <a:rPr lang="en-US" sz="1100" b="0" i="0" u="none" strike="noStrike" cap="none" dirty="0">
                <a:solidFill>
                  <a:srgbClr val="000000"/>
                </a:solidFill>
                <a:effectLst/>
                <a:latin typeface="Arial"/>
                <a:ea typeface="Arial"/>
                <a:cs typeface="Arial"/>
                <a:sym typeface="Arial"/>
              </a:rPr>
              <a:t> </a:t>
            </a:r>
          </a:p>
          <a:p>
            <a:pPr marL="158750" indent="0">
              <a:buNone/>
            </a:pPr>
            <a:r>
              <a:rPr lang="en-US" sz="1100" b="0" i="0" u="none" strike="noStrike" cap="none" dirty="0">
                <a:solidFill>
                  <a:srgbClr val="000000"/>
                </a:solidFill>
                <a:effectLst/>
                <a:latin typeface="Arial"/>
                <a:ea typeface="Arial"/>
                <a:cs typeface="Arial"/>
                <a:sym typeface="Arial"/>
              </a:rPr>
              <a:t>The eighth is practicing defense in depth. Defense in Depth, also known as DiD, is a layered defense against security attacks. For further clarification, it is putting many different security measures in place so that if a hacker gets through one layer/defense, there will be others in place to hold them back.</a:t>
            </a:r>
          </a:p>
          <a:p>
            <a:pPr marL="158750" indent="0">
              <a:buNone/>
            </a:pPr>
            <a:r>
              <a:rPr lang="en-US" sz="1100" b="0" i="0" u="none" strike="noStrike" cap="none" dirty="0">
                <a:solidFill>
                  <a:srgbClr val="000000"/>
                </a:solidFill>
                <a:effectLst/>
                <a:latin typeface="Arial"/>
                <a:ea typeface="Arial"/>
                <a:cs typeface="Arial"/>
                <a:sym typeface="Arial"/>
              </a:rPr>
              <a:t> </a:t>
            </a:r>
          </a:p>
          <a:p>
            <a:pPr marL="158750" indent="0">
              <a:buNone/>
            </a:pPr>
            <a:r>
              <a:rPr lang="en-US" sz="1100" b="0" i="0" u="none" strike="noStrike" cap="none" dirty="0">
                <a:solidFill>
                  <a:srgbClr val="000000"/>
                </a:solidFill>
                <a:effectLst/>
                <a:latin typeface="Arial"/>
                <a:ea typeface="Arial"/>
                <a:cs typeface="Arial"/>
                <a:sym typeface="Arial"/>
              </a:rPr>
              <a:t>The ninth is using effective quality assurance techniques. This is when you must test and debug to ensure all bugs are identified and fixed. Additionally, it may be beneficial to run a vulnerability scan and complete integration testing. For more assurance, having an outside source from the team will allow assumption errors to be caught.</a:t>
            </a:r>
          </a:p>
          <a:p>
            <a:pPr marL="158750" indent="0">
              <a:buNone/>
            </a:pPr>
            <a:r>
              <a:rPr lang="en-US" sz="1100" b="0" i="0" u="none" strike="noStrike" cap="none" dirty="0">
                <a:solidFill>
                  <a:srgbClr val="000000"/>
                </a:solidFill>
                <a:effectLst/>
                <a:latin typeface="Arial"/>
                <a:ea typeface="Arial"/>
                <a:cs typeface="Arial"/>
                <a:sym typeface="Arial"/>
              </a:rPr>
              <a:t> </a:t>
            </a:r>
          </a:p>
          <a:p>
            <a:pPr marL="158750" indent="0">
              <a:buNone/>
            </a:pPr>
            <a:r>
              <a:rPr lang="en-US" sz="1100" b="0" i="0" u="none" strike="noStrike" cap="none" dirty="0">
                <a:solidFill>
                  <a:srgbClr val="000000"/>
                </a:solidFill>
                <a:effectLst/>
                <a:latin typeface="Arial"/>
                <a:ea typeface="Arial"/>
                <a:cs typeface="Arial"/>
                <a:sym typeface="Arial"/>
              </a:rPr>
              <a:t>Finally, the tenth is adopting a secure coding standard. Making sure that research is up-to-date. Secure coding standards for your language and applying them to your development process. </a:t>
            </a:r>
          </a:p>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This is a ranking tier list of all coding standards. In addition, these principles are all important to implement within the SDLC.</a:t>
            </a:r>
          </a:p>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Rank one for vulnerabilities are STD-003 String Correctness, STD-004 SQL Injection, STD-005 Memory Protection, STD-008 Characters and Strings, and STD-010 Containers. These are rank one because they are high severity, meaning an attacker can run any command or code of the attacker’s choice.</a:t>
            </a:r>
          </a:p>
          <a:p>
            <a:pPr marL="158750" indent="0">
              <a:buNone/>
            </a:pPr>
            <a:r>
              <a:rPr lang="en-US" sz="1100" b="0" i="0" u="none" strike="noStrike" cap="none" dirty="0">
                <a:solidFill>
                  <a:srgbClr val="000000"/>
                </a:solidFill>
                <a:effectLst/>
                <a:latin typeface="Arial"/>
                <a:ea typeface="Arial"/>
                <a:cs typeface="Arial"/>
                <a:sym typeface="Arial"/>
              </a:rPr>
              <a:t> </a:t>
            </a:r>
          </a:p>
          <a:p>
            <a:pPr marL="158750" indent="0">
              <a:buNone/>
            </a:pPr>
            <a:r>
              <a:rPr lang="en-US" sz="1100" b="0" i="0" u="none" strike="noStrike" cap="none" dirty="0">
                <a:solidFill>
                  <a:srgbClr val="000000"/>
                </a:solidFill>
                <a:effectLst/>
                <a:latin typeface="Arial"/>
                <a:ea typeface="Arial"/>
                <a:cs typeface="Arial"/>
                <a:sym typeface="Arial"/>
              </a:rPr>
              <a:t>Rank two is STD-002 data value and STD-009 miscellaneous. These are a medium severity will cause data integrity violations and unintentional information disclosure. </a:t>
            </a:r>
          </a:p>
          <a:p>
            <a:pPr marL="158750" indent="0">
              <a:buNone/>
            </a:pPr>
            <a:r>
              <a:rPr lang="en-US" sz="1100" b="0" i="0" u="none" strike="noStrike" cap="none" dirty="0">
                <a:solidFill>
                  <a:srgbClr val="000000"/>
                </a:solidFill>
                <a:effectLst/>
                <a:latin typeface="Arial"/>
                <a:ea typeface="Arial"/>
                <a:cs typeface="Arial"/>
                <a:sym typeface="Arial"/>
              </a:rPr>
              <a:t> </a:t>
            </a:r>
          </a:p>
          <a:p>
            <a:pPr marL="158750" indent="0">
              <a:buNone/>
            </a:pPr>
            <a:r>
              <a:rPr lang="en-US" sz="1100" b="0" i="0" u="none" strike="noStrike" cap="none" dirty="0">
                <a:solidFill>
                  <a:srgbClr val="000000"/>
                </a:solidFill>
                <a:effectLst/>
                <a:latin typeface="Arial"/>
                <a:ea typeface="Arial"/>
                <a:cs typeface="Arial"/>
                <a:sym typeface="Arial"/>
              </a:rPr>
              <a:t>Rank three is STD-007 exceptions. This is a low severity meaning the attacks will be along the lines of denial-of-service or abnormal terminations. </a:t>
            </a:r>
          </a:p>
          <a:p>
            <a:pPr marL="158750" indent="0">
              <a:buNone/>
            </a:pPr>
            <a:r>
              <a:rPr lang="en-US" sz="1100" b="0" i="0" u="none" strike="noStrike" cap="none" dirty="0">
                <a:solidFill>
                  <a:srgbClr val="000000"/>
                </a:solidFill>
                <a:effectLst/>
                <a:latin typeface="Arial"/>
                <a:ea typeface="Arial"/>
                <a:cs typeface="Arial"/>
                <a:sym typeface="Arial"/>
              </a:rPr>
              <a:t> </a:t>
            </a:r>
          </a:p>
          <a:p>
            <a:pPr marL="158750" indent="0">
              <a:buNone/>
            </a:pPr>
            <a:r>
              <a:rPr lang="en-US" sz="1100" b="0" i="0" u="none" strike="noStrike" cap="none" dirty="0">
                <a:solidFill>
                  <a:srgbClr val="000000"/>
                </a:solidFill>
                <a:effectLst/>
                <a:latin typeface="Arial"/>
                <a:ea typeface="Arial"/>
                <a:cs typeface="Arial"/>
                <a:sym typeface="Arial"/>
              </a:rPr>
              <a:t>Rank four is STD-001 data type. Similarly, to rank two, this is a medium severity and can cause data integrity violations and unintentional information disclosure. </a:t>
            </a:r>
          </a:p>
          <a:p>
            <a:pPr marL="158750" indent="0">
              <a:buNone/>
            </a:pPr>
            <a:r>
              <a:rPr lang="en-US" sz="1100" b="0" i="0" u="none" strike="noStrike" cap="none" dirty="0">
                <a:solidFill>
                  <a:srgbClr val="000000"/>
                </a:solidFill>
                <a:effectLst/>
                <a:latin typeface="Arial"/>
                <a:ea typeface="Arial"/>
                <a:cs typeface="Arial"/>
                <a:sym typeface="Arial"/>
              </a:rPr>
              <a:t> </a:t>
            </a:r>
          </a:p>
          <a:p>
            <a:pPr marL="158750" indent="0">
              <a:buNone/>
            </a:pPr>
            <a:r>
              <a:rPr lang="en-US" sz="1100" b="0" i="0" u="none" strike="noStrike" cap="none" dirty="0">
                <a:solidFill>
                  <a:srgbClr val="000000"/>
                </a:solidFill>
                <a:effectLst/>
                <a:latin typeface="Arial"/>
                <a:ea typeface="Arial"/>
                <a:cs typeface="Arial"/>
                <a:sym typeface="Arial"/>
              </a:rPr>
              <a:t>Rank five is STD-006 assertions. This is a low severity meaning the attacks will be f denial-of service and/or abnormal terminations. Additionally, it is unlikely that it will create an exploitable vulnerability.</a:t>
            </a:r>
            <a:r>
              <a:rPr lang="en-US" dirty="0">
                <a:effectLst/>
              </a:rPr>
              <a:t> </a:t>
            </a:r>
            <a:endParaRPr lang="en-US" dirty="0"/>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three encryption policies i would like to share are: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Encryption in Rest: Data that is stored on a disk.</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Encryption in Flight: Data being transmitted encrypted.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Encryption in Use: any data that is sensitive enough should be always encrypted.</a:t>
            </a:r>
          </a:p>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Authentication and Authorization: testing to make sure that the credentials are correct. Authorization will establish if you have the correct qualifications for that specific security clearance.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Auditing: Basically, we want a steady record of all security activity to make sure that the policies are being upheld by staff.</a:t>
            </a: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Unit test to verify that you can add a value to an empty collection.</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hyperlink" Target="https://wiki.sei.cmu.edu/confluence/display/cplusplus/How+this+Coding+Standard+Is+Organized" TargetMode="External"/><Relationship Id="rId4" Type="http://schemas.openxmlformats.org/officeDocument/2006/relationships/hyperlink" Target="https://www.aquasec.com/cloud-native-academy/devsecops/devsecops-tool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Nijaz Kovacevic</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457200" lvl="1" indent="0">
              <a:spcBef>
                <a:spcPts val="0"/>
              </a:spcBef>
              <a:buSzPts val="2000"/>
              <a:buNone/>
            </a:pPr>
            <a:r>
              <a:rPr lang="en-US" dirty="0">
                <a:latin typeface="Arial" panose="020B0604020202020204" pitchFamily="34" charset="0"/>
                <a:cs typeface="Arial" panose="020B0604020202020204" pitchFamily="34" charset="0"/>
              </a:rPr>
              <a:t>DevSecOps is for integrating security into your software development life cycle. The first step of DevSecOps is to assess and plan. First and foremost, it is important to look at the requirements, determine where you believe vulnerabilities may lay within them before development.</a:t>
            </a:r>
          </a:p>
          <a:p>
            <a:pPr marL="457200" lvl="1" indent="0">
              <a:spcBef>
                <a:spcPts val="0"/>
              </a:spcBef>
              <a:buSzPts val="2000"/>
              <a:buNone/>
            </a:pPr>
            <a:endParaRPr lang="en-US" b="1" dirty="0">
              <a:latin typeface="Arial" panose="020B0604020202020204" pitchFamily="34" charset="0"/>
              <a:cs typeface="Arial" panose="020B0604020202020204" pitchFamily="34" charset="0"/>
            </a:endParaRPr>
          </a:p>
          <a:p>
            <a:pPr marL="457200" lvl="1" indent="0">
              <a:spcBef>
                <a:spcPts val="0"/>
              </a:spcBef>
              <a:buSzPts val="2000"/>
              <a:buNone/>
            </a:pPr>
            <a:r>
              <a:rPr lang="en-US" b="1" dirty="0">
                <a:solidFill>
                  <a:schemeClr val="accent1"/>
                </a:solidFill>
              </a:rPr>
              <a:t>Open-Source Vulnerability Scanning</a:t>
            </a:r>
          </a:p>
          <a:p>
            <a:pPr marL="685800" lvl="1" indent="-228600">
              <a:buSzPts val="2000"/>
            </a:pPr>
            <a:r>
              <a:rPr lang="en-US" dirty="0">
                <a:solidFill>
                  <a:schemeClr val="bg2">
                    <a:lumMod val="40000"/>
                    <a:lumOff val="60000"/>
                  </a:schemeClr>
                </a:solidFill>
              </a:rPr>
              <a:t>“</a:t>
            </a:r>
            <a:r>
              <a:rPr lang="en-US" b="1" dirty="0">
                <a:solidFill>
                  <a:schemeClr val="bg2">
                    <a:lumMod val="40000"/>
                    <a:lumOff val="60000"/>
                  </a:schemeClr>
                </a:solidFill>
              </a:rPr>
              <a:t>Scanning in development:</a:t>
            </a:r>
            <a:r>
              <a:rPr lang="en-US" dirty="0"/>
              <a:t> </a:t>
            </a:r>
            <a:r>
              <a:rPr lang="en-US" dirty="0">
                <a:solidFill>
                  <a:schemeClr val="bg2">
                    <a:lumMod val="60000"/>
                    <a:lumOff val="40000"/>
                  </a:schemeClr>
                </a:solidFill>
              </a:rPr>
              <a:t>Developers can automatically be notified of security issues in components they are including. </a:t>
            </a:r>
          </a:p>
          <a:p>
            <a:pPr marL="685800" lvl="1" indent="-228600">
              <a:buSzPts val="2000"/>
            </a:pPr>
            <a:r>
              <a:rPr lang="en-US" b="1" dirty="0">
                <a:solidFill>
                  <a:schemeClr val="bg2">
                    <a:lumMod val="40000"/>
                    <a:lumOff val="60000"/>
                  </a:schemeClr>
                </a:solidFill>
              </a:rPr>
              <a:t>Scanning in security testing:</a:t>
            </a:r>
            <a:r>
              <a:rPr lang="en-US" dirty="0"/>
              <a:t> </a:t>
            </a:r>
            <a:r>
              <a:rPr lang="en-US" dirty="0">
                <a:solidFill>
                  <a:schemeClr val="bg2">
                    <a:lumMod val="60000"/>
                    <a:lumOff val="40000"/>
                  </a:schemeClr>
                </a:solidFill>
              </a:rPr>
              <a:t>Any component with vulnerabilities that exceed a predefined risk threshold should raise an alert and be inspected before deployment to production. prioritized by security teams.</a:t>
            </a:r>
          </a:p>
          <a:p>
            <a:pPr marL="685800" lvl="1" indent="-228600">
              <a:buSzPts val="2000"/>
            </a:pPr>
            <a:r>
              <a:rPr lang="en-US" b="1" dirty="0">
                <a:solidFill>
                  <a:schemeClr val="bg2">
                    <a:lumMod val="40000"/>
                    <a:lumOff val="60000"/>
                  </a:schemeClr>
                </a:solidFill>
              </a:rPr>
              <a:t>Scanning in production and pre-production</a:t>
            </a:r>
            <a:r>
              <a:rPr lang="en-US" dirty="0">
                <a:solidFill>
                  <a:schemeClr val="bg2">
                    <a:lumMod val="40000"/>
                    <a:lumOff val="60000"/>
                  </a:schemeClr>
                </a:solidFill>
              </a:rPr>
              <a:t>: </a:t>
            </a:r>
            <a:r>
              <a:rPr lang="en-US" dirty="0">
                <a:solidFill>
                  <a:schemeClr val="bg2">
                    <a:lumMod val="60000"/>
                    <a:lumOff val="40000"/>
                  </a:schemeClr>
                </a:solidFill>
              </a:rPr>
              <a:t>Any new vulnerabilities or risks that enter the application after security review can be detected, alerted upon, and addressed. </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solidFill>
                  <a:schemeClr val="tx2"/>
                </a:solidFill>
              </a:rPr>
              <a:t>Prevention throughout the coding process versus going back and fixing areas is always preferred.</a:t>
            </a:r>
          </a:p>
          <a:p>
            <a:pPr marL="685800" lvl="1" indent="-228600">
              <a:spcBef>
                <a:spcPts val="0"/>
              </a:spcBef>
              <a:buSzPts val="2000"/>
            </a:pPr>
            <a:r>
              <a:rPr lang="en-US" dirty="0">
                <a:solidFill>
                  <a:schemeClr val="tx2"/>
                </a:solidFill>
              </a:rPr>
              <a:t>If a developer waits until the end to go back and fix areas, it may cause a chain reaction of possible vulnerabilities if the code is reused, changed, etc..</a:t>
            </a:r>
          </a:p>
          <a:p>
            <a:pPr marL="685800" lvl="1" indent="-228600">
              <a:spcBef>
                <a:spcPts val="0"/>
              </a:spcBef>
              <a:buSzPts val="2000"/>
            </a:pPr>
            <a:r>
              <a:rPr lang="en-US" dirty="0">
                <a:solidFill>
                  <a:schemeClr val="tx2"/>
                </a:solidFill>
              </a:rPr>
              <a:t>Use an iterative method to keep security in the loop.</a:t>
            </a:r>
          </a:p>
          <a:p>
            <a:pPr marL="228600" indent="-228600">
              <a:spcBef>
                <a:spcPts val="0"/>
              </a:spcBef>
              <a:buSzPts val="2000"/>
            </a:pPr>
            <a:endParaRPr lang="en-US" sz="2000" dirty="0">
              <a:solidFill>
                <a:schemeClr val="tx2"/>
              </a:solidFill>
            </a:endParaRPr>
          </a:p>
          <a:p>
            <a:pPr marL="228600" indent="-228600">
              <a:spcBef>
                <a:spcPts val="0"/>
              </a:spcBef>
              <a:buSzPts val="2000"/>
            </a:pPr>
            <a:r>
              <a:rPr lang="en-US" sz="2000" dirty="0">
                <a:solidFill>
                  <a:schemeClr val="tx2"/>
                </a:solidFill>
              </a:rPr>
              <a:t>Overall if security is left to the end, the possibility of uncaught errors and vulnerabilities is increased. Assuming changes to the code have been implemented.</a:t>
            </a:r>
          </a:p>
          <a:p>
            <a:pPr marL="228600" lvl="0" indent="-228600" algn="l" rtl="0">
              <a:lnSpc>
                <a:spcPct val="90000"/>
              </a:lnSpc>
              <a:spcBef>
                <a:spcPts val="0"/>
              </a:spcBef>
              <a:spcAft>
                <a:spcPts val="0"/>
              </a:spcAft>
              <a:buClr>
                <a:schemeClr val="lt1"/>
              </a:buClr>
              <a:buSzPts val="2000"/>
              <a:buChar char="•"/>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92240" y="2069502"/>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I would address data scraping. This may not result in immediate compromise; it still can be viewed that way resulting to customer losses because of public opinion.</a:t>
            </a:r>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spcBef>
                <a:spcPts val="0"/>
              </a:spcBef>
            </a:pPr>
            <a:r>
              <a:rPr lang="en-US" sz="2000" dirty="0">
                <a:solidFill>
                  <a:schemeClr val="bg1"/>
                </a:solidFill>
              </a:rPr>
              <a:t>Data scraping, or web scraping, deals with information that is publicly available to view. In most cases, it is done by accessing a website, using a computer program/bot to pull the information, and converting that data into another format; such as readable data in a spreadsheet.</a:t>
            </a:r>
          </a:p>
          <a:p>
            <a:pPr marL="1143000" lvl="2" indent="-228600">
              <a:spcBef>
                <a:spcPts val="0"/>
              </a:spcBef>
            </a:pPr>
            <a:endParaRPr lang="en-US" sz="2000" dirty="0">
              <a:solidFill>
                <a:schemeClr val="bg1"/>
              </a:solidFill>
            </a:endParaRPr>
          </a:p>
          <a:p>
            <a:pPr marL="1143000" lvl="2" indent="-228600">
              <a:spcBef>
                <a:spcPts val="0"/>
              </a:spcBef>
            </a:pPr>
            <a:r>
              <a:rPr lang="en-US" sz="2000" dirty="0">
                <a:solidFill>
                  <a:schemeClr val="bg1"/>
                </a:solidFill>
              </a:rPr>
              <a:t>This type of situation can escalate and if it is sold, the user's information could be used for negative things. This includes phishing attacks, SMS messages with viruses, theft, social media accounts in your name and information, and more.</a:t>
            </a:r>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767233" y="1736901"/>
            <a:ext cx="10820400" cy="4024125"/>
          </a:xfrm>
          <a:prstGeom prst="rect">
            <a:avLst/>
          </a:prstGeom>
          <a:noFill/>
          <a:ln>
            <a:noFill/>
          </a:ln>
        </p:spPr>
        <p:txBody>
          <a:bodyPr spcFirstLastPara="1" wrap="square" lIns="91425" tIns="45700" rIns="91425" bIns="45700" anchor="t" anchorCtr="0">
            <a:normAutofit/>
          </a:bodyPr>
          <a:lstStyle/>
          <a:p>
            <a:pPr marL="228600" indent="-88900">
              <a:buSzPts val="2200"/>
              <a:buNone/>
            </a:pPr>
            <a:r>
              <a:rPr lang="en-US" dirty="0"/>
              <a:t>	New threats and vulnerabilities are becoming issues daily. Let’s revisit the principles to uphold in the environment to promote business practice and data safety amongst clients:</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6" name="TextBox 5">
            <a:extLst>
              <a:ext uri="{FF2B5EF4-FFF2-40B4-BE49-F238E27FC236}">
                <a16:creationId xmlns:a16="http://schemas.microsoft.com/office/drawing/2014/main" id="{0A7CACEA-C42B-8462-16A5-523F1727002F}"/>
              </a:ext>
            </a:extLst>
          </p:cNvPr>
          <p:cNvSpPr txBox="1"/>
          <p:nvPr/>
        </p:nvSpPr>
        <p:spPr>
          <a:xfrm>
            <a:off x="767233" y="3429000"/>
            <a:ext cx="4395755" cy="2452979"/>
          </a:xfrm>
          <a:prstGeom prst="rect">
            <a:avLst/>
          </a:prstGeom>
          <a:noFill/>
        </p:spPr>
        <p:txBody>
          <a:bodyPr wrap="none" rtlCol="0">
            <a:spAutoFit/>
          </a:bodyPr>
          <a:lstStyle/>
          <a:p>
            <a:pPr marL="457200" lvl="1">
              <a:lnSpc>
                <a:spcPct val="170000"/>
              </a:lnSpc>
              <a:buSzPts val="2200"/>
            </a:pPr>
            <a:r>
              <a:rPr lang="en-US" sz="1600" dirty="0">
                <a:solidFill>
                  <a:schemeClr val="bg2">
                    <a:lumMod val="60000"/>
                    <a:lumOff val="40000"/>
                  </a:schemeClr>
                </a:solidFill>
              </a:rPr>
              <a:t>Validate Input Data</a:t>
            </a:r>
          </a:p>
          <a:p>
            <a:pPr marL="685800" lvl="1" indent="-228600">
              <a:lnSpc>
                <a:spcPct val="170000"/>
              </a:lnSpc>
              <a:buSzPts val="2200"/>
            </a:pPr>
            <a:r>
              <a:rPr lang="en-US" sz="1600" dirty="0">
                <a:solidFill>
                  <a:schemeClr val="bg2">
                    <a:lumMod val="60000"/>
                    <a:lumOff val="40000"/>
                  </a:schemeClr>
                </a:solidFill>
              </a:rPr>
              <a:t>Heed Complier Warnings </a:t>
            </a:r>
          </a:p>
          <a:p>
            <a:pPr marL="685800" lvl="1" indent="-228600">
              <a:lnSpc>
                <a:spcPct val="170000"/>
              </a:lnSpc>
              <a:buSzPts val="2200"/>
            </a:pPr>
            <a:r>
              <a:rPr lang="en-US" sz="1600" dirty="0">
                <a:solidFill>
                  <a:schemeClr val="bg2">
                    <a:lumMod val="60000"/>
                    <a:lumOff val="40000"/>
                  </a:schemeClr>
                </a:solidFill>
              </a:rPr>
              <a:t>Architect and Design for Security Policies</a:t>
            </a:r>
          </a:p>
          <a:p>
            <a:pPr marL="685800" lvl="1" indent="-228600">
              <a:lnSpc>
                <a:spcPct val="170000"/>
              </a:lnSpc>
              <a:buSzPts val="2200"/>
            </a:pPr>
            <a:r>
              <a:rPr lang="en-US" sz="1600" dirty="0">
                <a:solidFill>
                  <a:schemeClr val="bg2">
                    <a:lumMod val="60000"/>
                    <a:lumOff val="40000"/>
                  </a:schemeClr>
                </a:solidFill>
              </a:rPr>
              <a:t>Keep It Simple</a:t>
            </a:r>
          </a:p>
          <a:p>
            <a:pPr marL="685800" lvl="1" indent="-228600">
              <a:lnSpc>
                <a:spcPct val="170000"/>
              </a:lnSpc>
              <a:buSzPts val="2200"/>
            </a:pPr>
            <a:r>
              <a:rPr lang="en-US" sz="1600" dirty="0">
                <a:solidFill>
                  <a:schemeClr val="bg2">
                    <a:lumMod val="60000"/>
                    <a:lumOff val="40000"/>
                  </a:schemeClr>
                </a:solidFill>
              </a:rPr>
              <a:t>Default Deny</a:t>
            </a:r>
          </a:p>
          <a:p>
            <a:endParaRPr lang="en-US" dirty="0"/>
          </a:p>
        </p:txBody>
      </p:sp>
      <p:sp>
        <p:nvSpPr>
          <p:cNvPr id="7" name="TextBox 6">
            <a:extLst>
              <a:ext uri="{FF2B5EF4-FFF2-40B4-BE49-F238E27FC236}">
                <a16:creationId xmlns:a16="http://schemas.microsoft.com/office/drawing/2014/main" id="{838DCECF-86AA-E017-F918-34470FA45C9B}"/>
              </a:ext>
            </a:extLst>
          </p:cNvPr>
          <p:cNvSpPr txBox="1"/>
          <p:nvPr/>
        </p:nvSpPr>
        <p:spPr>
          <a:xfrm>
            <a:off x="5655396" y="3360369"/>
            <a:ext cx="4750018" cy="2400657"/>
          </a:xfrm>
          <a:prstGeom prst="rect">
            <a:avLst/>
          </a:prstGeom>
          <a:noFill/>
        </p:spPr>
        <p:txBody>
          <a:bodyPr wrap="none" rtlCol="0">
            <a:spAutoFit/>
          </a:bodyPr>
          <a:lstStyle/>
          <a:p>
            <a:pPr marL="685800" lvl="1" indent="-228600">
              <a:lnSpc>
                <a:spcPct val="170000"/>
              </a:lnSpc>
              <a:buSzPts val="2200"/>
            </a:pPr>
            <a:r>
              <a:rPr lang="en-US" sz="1600" dirty="0">
                <a:solidFill>
                  <a:schemeClr val="bg2">
                    <a:lumMod val="60000"/>
                    <a:lumOff val="40000"/>
                  </a:schemeClr>
                </a:solidFill>
              </a:rPr>
              <a:t>Adhere to the Principle of Least Privilege</a:t>
            </a:r>
          </a:p>
          <a:p>
            <a:pPr marL="685800" lvl="1" indent="-228600">
              <a:lnSpc>
                <a:spcPct val="170000"/>
              </a:lnSpc>
              <a:buSzPts val="2200"/>
            </a:pPr>
            <a:r>
              <a:rPr lang="en-US" sz="1600" dirty="0">
                <a:solidFill>
                  <a:schemeClr val="bg2">
                    <a:lumMod val="60000"/>
                    <a:lumOff val="40000"/>
                  </a:schemeClr>
                </a:solidFill>
              </a:rPr>
              <a:t>Sanitize Data Sent to Other Systems</a:t>
            </a:r>
          </a:p>
          <a:p>
            <a:pPr marL="685800" lvl="1" indent="-228600">
              <a:lnSpc>
                <a:spcPct val="170000"/>
              </a:lnSpc>
              <a:buSzPts val="2200"/>
            </a:pPr>
            <a:r>
              <a:rPr lang="en-US" sz="1600" dirty="0">
                <a:solidFill>
                  <a:schemeClr val="bg2">
                    <a:lumMod val="60000"/>
                    <a:lumOff val="40000"/>
                  </a:schemeClr>
                </a:solidFill>
              </a:rPr>
              <a:t>Practice Defense in Depth</a:t>
            </a:r>
          </a:p>
          <a:p>
            <a:pPr marL="685800" lvl="1" indent="-228600">
              <a:lnSpc>
                <a:spcPct val="170000"/>
              </a:lnSpc>
              <a:buSzPts val="2200"/>
            </a:pPr>
            <a:r>
              <a:rPr lang="en-US" sz="1600" dirty="0">
                <a:solidFill>
                  <a:schemeClr val="bg2">
                    <a:lumMod val="60000"/>
                    <a:lumOff val="40000"/>
                  </a:schemeClr>
                </a:solidFill>
              </a:rPr>
              <a:t>Use Effective Quality Assurance Techniques:</a:t>
            </a:r>
          </a:p>
          <a:p>
            <a:pPr marL="685800" lvl="1" indent="-228600">
              <a:lnSpc>
                <a:spcPct val="170000"/>
              </a:lnSpc>
              <a:buSzPts val="2200"/>
            </a:pPr>
            <a:r>
              <a:rPr lang="en-US" sz="1600" dirty="0">
                <a:solidFill>
                  <a:schemeClr val="bg2">
                    <a:lumMod val="60000"/>
                    <a:lumOff val="40000"/>
                  </a:schemeClr>
                </a:solidFill>
              </a:rPr>
              <a:t>Adopt a Secure Coding Standard</a:t>
            </a:r>
          </a:p>
          <a:p>
            <a:endParaRPr lang="en-US" dirty="0"/>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5416854"/>
          </a:xfrm>
          <a:prstGeom prst="rect">
            <a:avLst/>
          </a:prstGeom>
          <a:noFill/>
          <a:ln>
            <a:noFill/>
          </a:ln>
        </p:spPr>
        <p:txBody>
          <a:bodyPr spcFirstLastPara="1" wrap="square" lIns="91425" tIns="45700" rIns="91425" bIns="45700" anchor="t" anchorCtr="0">
            <a:normAutofit/>
          </a:bodyPr>
          <a:lstStyle/>
          <a:p>
            <a:pPr marL="0" indent="0">
              <a:spcBef>
                <a:spcPts val="0"/>
              </a:spcBef>
              <a:buSzPts val="2200"/>
              <a:buNone/>
            </a:pPr>
            <a:r>
              <a:rPr lang="en-US" sz="2000" i="1" dirty="0"/>
              <a:t>     DevSecOps Tools: 9 Ways to Integrate Security Into the SDLC</a:t>
            </a:r>
            <a:r>
              <a:rPr lang="en-US" sz="2000" dirty="0"/>
              <a:t>. Cloud Native</a:t>
            </a:r>
          </a:p>
          <a:p>
            <a:pPr marL="457200" lvl="1" indent="0">
              <a:spcBef>
                <a:spcPts val="0"/>
              </a:spcBef>
              <a:buSzPts val="2200"/>
              <a:buNone/>
            </a:pPr>
            <a:r>
              <a:rPr lang="en-US" dirty="0"/>
              <a:t>	Wiki by Aqua. (n.d.). Retrieved February 19, 2022, from 	</a:t>
            </a:r>
            <a:r>
              <a:rPr lang="en-US" dirty="0">
                <a:solidFill>
                  <a:schemeClr val="accent1"/>
                </a:solidFill>
                <a:hlinkClick r:id="rId4">
                  <a:extLst>
                    <a:ext uri="{A12FA001-AC4F-418D-AE19-62706E023703}">
                      <ahyp:hlinkClr xmlns:ahyp="http://schemas.microsoft.com/office/drawing/2018/hyperlinkcolor" val="tx"/>
                    </a:ext>
                  </a:extLst>
                </a:hlinkClick>
              </a:rPr>
              <a:t>https://www.aquasec.com/cloud-native-academy/devsecops/devsecops-	tools/</a:t>
            </a:r>
            <a:endParaRPr lang="en-US" dirty="0">
              <a:solidFill>
                <a:schemeClr val="accent1"/>
              </a:solidFill>
            </a:endParaRPr>
          </a:p>
          <a:p>
            <a:pPr marL="457200" lvl="1" indent="0">
              <a:spcBef>
                <a:spcPts val="0"/>
              </a:spcBef>
              <a:buSzPts val="2200"/>
              <a:buNone/>
            </a:pPr>
            <a:endParaRPr lang="en-US" dirty="0">
              <a:solidFill>
                <a:schemeClr val="accent1"/>
              </a:solidFill>
            </a:endParaRPr>
          </a:p>
          <a:p>
            <a:pPr marL="457200" lvl="1" indent="0">
              <a:spcBef>
                <a:spcPts val="0"/>
              </a:spcBef>
              <a:buSzPts val="2200"/>
              <a:buNone/>
            </a:pPr>
            <a:r>
              <a:rPr lang="en-US" dirty="0" err="1"/>
              <a:t>Ballman</a:t>
            </a:r>
            <a:r>
              <a:rPr lang="en-US" dirty="0"/>
              <a:t>, A. (2021, April 14). </a:t>
            </a:r>
            <a:r>
              <a:rPr lang="en-US" i="1" dirty="0"/>
              <a:t>How this Coding Standard Is Organized</a:t>
            </a:r>
            <a:r>
              <a:rPr lang="en-US" dirty="0"/>
              <a:t>. How this</a:t>
            </a:r>
          </a:p>
          <a:p>
            <a:pPr marL="457200" lvl="1" indent="0">
              <a:spcBef>
                <a:spcPts val="0"/>
              </a:spcBef>
              <a:buSzPts val="2200"/>
              <a:buNone/>
            </a:pPr>
            <a:r>
              <a:rPr lang="en-US" dirty="0"/>
              <a:t>      Coding Standard Is Organized - SEI CERT C++ Coding Standard. Retrieved from 	</a:t>
            </a:r>
            <a:r>
              <a:rPr lang="en-US" dirty="0">
                <a:solidFill>
                  <a:schemeClr val="accent1"/>
                </a:solidFill>
                <a:hlinkClick r:id="rId5">
                  <a:extLst>
                    <a:ext uri="{A12FA001-AC4F-418D-AE19-62706E023703}">
                      <ahyp:hlinkClr xmlns:ahyp="http://schemas.microsoft.com/office/drawing/2018/hyperlinkcolor" val="tx"/>
                    </a:ext>
                  </a:extLst>
                </a:hlinkClick>
              </a:rPr>
              <a:t>https://wiki.sei.cmu.edu/confluence/display/cplusplus/How+this+Coding+Stan	dard+Is+Organized</a:t>
            </a:r>
            <a:r>
              <a:rPr lang="en-US" dirty="0">
                <a:solidFill>
                  <a:schemeClr val="accent1"/>
                </a:solidFill>
              </a:rPr>
              <a:t> </a:t>
            </a:r>
          </a:p>
          <a:p>
            <a:pPr marL="0" indent="0">
              <a:spcBef>
                <a:spcPts val="0"/>
              </a:spcBef>
              <a:buSzPts val="2200"/>
              <a:buNone/>
            </a:pPr>
            <a:endParaRPr lang="en-US" sz="2000" i="1" dirty="0"/>
          </a:p>
          <a:p>
            <a:pPr marL="0" indent="0">
              <a:spcBef>
                <a:spcPts val="0"/>
              </a:spcBef>
              <a:buSzPts val="2200"/>
              <a:buNone/>
            </a:pPr>
            <a:r>
              <a:rPr lang="en-US" sz="2000" i="1" dirty="0"/>
              <a:t>      The Yahoo data breaches: What to do and who was affected</a:t>
            </a:r>
            <a:r>
              <a:rPr lang="en-US" sz="2000" dirty="0"/>
              <a:t>. 	IdentityTheft.org. 	(2022, February 13). Retrieved April 17, 2022, from 	</a:t>
            </a:r>
            <a:r>
              <a:rPr lang="en-US" sz="2000" u="sng" dirty="0">
                <a:solidFill>
                  <a:schemeClr val="accent1"/>
                </a:solidFill>
              </a:rPr>
              <a:t>https://</a:t>
            </a:r>
            <a:r>
              <a:rPr lang="en-US" sz="2000" u="sng" dirty="0" err="1">
                <a:solidFill>
                  <a:schemeClr val="accent1"/>
                </a:solidFill>
              </a:rPr>
              <a:t>identitytheft.org</a:t>
            </a:r>
            <a:r>
              <a:rPr lang="en-US" sz="2000" u="sng" dirty="0">
                <a:solidFill>
                  <a:schemeClr val="accent1"/>
                </a:solidFill>
              </a:rPr>
              <a:t>/data-breach/yahoo/ </a:t>
            </a:r>
          </a:p>
          <a:p>
            <a:pPr marL="228600" lvl="0" indent="-228600" algn="l" rtl="0">
              <a:lnSpc>
                <a:spcPct val="90000"/>
              </a:lnSpc>
              <a:spcBef>
                <a:spcPts val="0"/>
              </a:spcBef>
              <a:spcAft>
                <a:spcPts val="0"/>
              </a:spcAft>
              <a:buClr>
                <a:schemeClr val="lt1"/>
              </a:buClr>
              <a:buSzPts val="2200"/>
              <a:buChar char="•"/>
            </a:pPr>
            <a:endParaRPr lang="en-US" sz="2000" dirty="0"/>
          </a:p>
          <a:p>
            <a:pPr marL="0" indent="0">
              <a:spcBef>
                <a:spcPts val="0"/>
              </a:spcBef>
              <a:buSzPts val="2200"/>
              <a:buNone/>
            </a:pPr>
            <a:r>
              <a:rPr lang="en-US" sz="2000" dirty="0"/>
              <a:t>      Seacord, R. C., &amp; Pethia, R. D. (2015). </a:t>
            </a:r>
            <a:r>
              <a:rPr lang="en-US" sz="2000" i="1" dirty="0"/>
              <a:t>Secure coding in C and C++</a:t>
            </a:r>
            <a:r>
              <a:rPr lang="en-US" sz="2000" dirty="0"/>
              <a:t>. </a:t>
            </a:r>
          </a:p>
          <a:p>
            <a:pPr marL="0" indent="0">
              <a:spcBef>
                <a:spcPts val="0"/>
              </a:spcBef>
              <a:buSzPts val="2200"/>
              <a:buNone/>
            </a:pPr>
            <a:r>
              <a:rPr lang="en-US" sz="2000" dirty="0"/>
              <a:t>	Addison-Wesley. </a:t>
            </a:r>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221325" y="2263464"/>
            <a:ext cx="3734989" cy="4161284"/>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600" dirty="0"/>
              <a:t>Defense in Depth is a layered defense mechanism against attacks. It uses a proximity meter to measure out different attacks with different priorities. This means that if a hacker breaches one wall, there will be a new one to replace it.</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353059" y="2057401"/>
            <a:ext cx="6626001" cy="4532350"/>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0" y="2194550"/>
            <a:ext cx="3171900" cy="4051704"/>
          </a:xfrm>
          <a:prstGeom prst="rect">
            <a:avLst/>
          </a:prstGeom>
          <a:noFill/>
          <a:ln>
            <a:noFill/>
          </a:ln>
        </p:spPr>
        <p:txBody>
          <a:bodyPr spcFirstLastPara="1" wrap="square" lIns="91425" tIns="45700" rIns="91425" bIns="45700" anchor="t" anchorCtr="0">
            <a:normAutofit/>
          </a:bodyPr>
          <a:lstStyle/>
          <a:p>
            <a:pPr marL="228600" indent="0">
              <a:lnSpc>
                <a:spcPct val="107916"/>
              </a:lnSpc>
              <a:spcBef>
                <a:spcPts val="0"/>
              </a:spcBef>
              <a:buNone/>
            </a:pPr>
            <a:r>
              <a:rPr lang="en-US" sz="2000" dirty="0">
                <a:solidFill>
                  <a:srgbClr val="FFFFFF"/>
                </a:solidFill>
              </a:rPr>
              <a:t>Priorities (P#): </a:t>
            </a:r>
          </a:p>
          <a:p>
            <a:pPr marL="571500">
              <a:lnSpc>
                <a:spcPct val="107916"/>
              </a:lnSpc>
              <a:spcBef>
                <a:spcPts val="0"/>
              </a:spcBef>
            </a:pPr>
            <a:r>
              <a:rPr lang="en-US" sz="2000" dirty="0">
                <a:solidFill>
                  <a:schemeClr val="bg2">
                    <a:lumMod val="40000"/>
                    <a:lumOff val="60000"/>
                  </a:schemeClr>
                </a:solidFill>
              </a:rPr>
              <a:t>1, 2, 3, 4 </a:t>
            </a:r>
            <a:r>
              <a:rPr lang="en-US" sz="2000" dirty="0">
                <a:solidFill>
                  <a:schemeClr val="bg2">
                    <a:lumMod val="60000"/>
                    <a:lumOff val="40000"/>
                  </a:schemeClr>
                </a:solidFill>
              </a:rPr>
              <a:t>= Low severity, unlikely, expensive to repair</a:t>
            </a:r>
          </a:p>
          <a:p>
            <a:pPr marL="571500">
              <a:lnSpc>
                <a:spcPct val="107916"/>
              </a:lnSpc>
              <a:spcBef>
                <a:spcPts val="0"/>
              </a:spcBef>
            </a:pPr>
            <a:r>
              <a:rPr lang="en-US" sz="2000" dirty="0">
                <a:solidFill>
                  <a:schemeClr val="bg2">
                    <a:lumMod val="40000"/>
                    <a:lumOff val="60000"/>
                  </a:schemeClr>
                </a:solidFill>
              </a:rPr>
              <a:t>6, 8, 9 </a:t>
            </a:r>
            <a:r>
              <a:rPr lang="en-US" sz="2000" dirty="0">
                <a:solidFill>
                  <a:schemeClr val="bg2">
                    <a:lumMod val="60000"/>
                    <a:lumOff val="40000"/>
                  </a:schemeClr>
                </a:solidFill>
              </a:rPr>
              <a:t>= Medium severity, probable, medium cost to repair</a:t>
            </a:r>
          </a:p>
          <a:p>
            <a:pPr marL="571500">
              <a:lnSpc>
                <a:spcPct val="107916"/>
              </a:lnSpc>
              <a:spcBef>
                <a:spcPts val="0"/>
              </a:spcBef>
            </a:pPr>
            <a:r>
              <a:rPr lang="en-US" sz="2000" dirty="0">
                <a:solidFill>
                  <a:schemeClr val="bg2">
                    <a:lumMod val="40000"/>
                    <a:lumOff val="60000"/>
                  </a:schemeClr>
                </a:solidFill>
              </a:rPr>
              <a:t>12, 18, 27 </a:t>
            </a:r>
            <a:r>
              <a:rPr lang="en-US" sz="2000" dirty="0">
                <a:solidFill>
                  <a:schemeClr val="bg2">
                    <a:lumMod val="60000"/>
                    <a:lumOff val="40000"/>
                  </a:schemeClr>
                </a:solidFill>
              </a:rPr>
              <a:t>= High severity, likely, inexpensive to repair</a:t>
            </a:r>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168984313"/>
              </p:ext>
            </p:extLst>
          </p:nvPr>
        </p:nvGraphicFramePr>
        <p:xfrm>
          <a:off x="3171900" y="2057402"/>
          <a:ext cx="7835224" cy="4709100"/>
        </p:xfrm>
        <a:graphic>
          <a:graphicData uri="http://schemas.openxmlformats.org/drawingml/2006/table">
            <a:tbl>
              <a:tblPr firstRow="1" firstCol="1">
                <a:noFill/>
                <a:tableStyleId>{802198C4-3087-4945-87E3-76CBB3509B7E}</a:tableStyleId>
              </a:tblPr>
              <a:tblGrid>
                <a:gridCol w="4030424">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2203345">
                <a:tc>
                  <a:txBody>
                    <a:bodyPr/>
                    <a:lstStyle/>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chemeClr val="tx1"/>
                          </a:solidFill>
                        </a:rPr>
                        <a:t>Likely</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STD-002-CPP: Data Value</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STD-003-CPP: String Correctness</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STD-004-CPP: SQL Injection</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STD-005-CPP: Memory Protection</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STD-007-CPP: Exceptions</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STD-008-CPP: Characters and Strings</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STD-009-CPP: Miscellaneous </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STD-010-CPP: Containers </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chemeClr val="tx1"/>
                          </a:solidFill>
                        </a:rPr>
                        <a:t>Priority</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STD-002-CPP (P8): Data Value</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STD-003-CPP (P18): String Correctness</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STD-004-CPP (P18): SQL Injection</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STD-005-CPP (P18): Memory Protection</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STD-007-CPP (P9): Exceptions</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STD-008-CPP (P18): Characters and Strings</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STD-009-CPP (P8): Miscellaneous</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STD-010-CPP (P18): Containers </a:t>
                      </a:r>
                    </a:p>
                    <a:p>
                      <a:pPr marL="0" marR="0" lvl="0" indent="0" algn="ctr" rtl="0">
                        <a:lnSpc>
                          <a:spcPct val="100000"/>
                        </a:lnSpc>
                        <a:spcBef>
                          <a:spcPts val="0"/>
                        </a:spcBef>
                        <a:spcAft>
                          <a:spcPts val="0"/>
                        </a:spcAft>
                        <a:buClr>
                          <a:srgbClr val="000000"/>
                        </a:buClr>
                        <a:buSzPts val="3600"/>
                        <a:buFont typeface="Arial"/>
                        <a:buNone/>
                      </a:pPr>
                      <a:endParaRPr sz="1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341563">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t>Low Priority</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STD-001-CPP (P4): Data Type</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STD-006-CPP (P1): Assertions</a:t>
                      </a:r>
                    </a:p>
                    <a:p>
                      <a:pPr marL="0" marR="0" lvl="0" indent="0" algn="ctr" rtl="0">
                        <a:lnSpc>
                          <a:spcPct val="100000"/>
                        </a:lnSpc>
                        <a:spcBef>
                          <a:spcPts val="0"/>
                        </a:spcBef>
                        <a:spcAft>
                          <a:spcPts val="0"/>
                        </a:spcAft>
                        <a:buClr>
                          <a:srgbClr val="000000"/>
                        </a:buClr>
                        <a:buSzPts val="3600"/>
                        <a:buFont typeface="Arial"/>
                        <a:buNone/>
                      </a:pPr>
                      <a:endParaRPr sz="3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Unlikely</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STD-001-CPP: Data Type</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500" u="none" strike="noStrike" cap="none" dirty="0">
                          <a:solidFill>
                            <a:schemeClr val="tx1"/>
                          </a:solidFill>
                        </a:rPr>
                        <a:t>STD-006-CPP: Assertions</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531253" y="1736901"/>
            <a:ext cx="10820400" cy="4024125"/>
          </a:xfrm>
          <a:prstGeom prst="rect">
            <a:avLst/>
          </a:prstGeom>
          <a:noFill/>
          <a:ln>
            <a:noFill/>
          </a:ln>
        </p:spPr>
        <p:txBody>
          <a:bodyPr spcFirstLastPara="1" wrap="square" lIns="91425" tIns="45700" rIns="91425" bIns="45700" anchor="t" anchorCtr="0">
            <a:noAutofit/>
          </a:bodyPr>
          <a:lstStyle/>
          <a:p>
            <a:pPr marL="228600" indent="-228600">
              <a:lnSpc>
                <a:spcPct val="170000"/>
              </a:lnSpc>
              <a:spcBef>
                <a:spcPts val="0"/>
              </a:spcBef>
              <a:buSzPts val="2200"/>
            </a:pPr>
            <a:r>
              <a:rPr lang="en-US" sz="1600" dirty="0">
                <a:solidFill>
                  <a:srgbClr val="FFFFFF"/>
                </a:solidFill>
              </a:rPr>
              <a:t>Validate Input Data: </a:t>
            </a:r>
            <a:r>
              <a:rPr lang="en-US" sz="1600" dirty="0">
                <a:solidFill>
                  <a:schemeClr val="bg2">
                    <a:lumMod val="60000"/>
                    <a:lumOff val="40000"/>
                  </a:schemeClr>
                </a:solidFill>
              </a:rPr>
              <a:t>Data Type, Data Value, SQL Injection, Characters and Strings, Containers</a:t>
            </a:r>
          </a:p>
          <a:p>
            <a:pPr marL="228600" lvl="0" indent="-228600">
              <a:lnSpc>
                <a:spcPct val="170000"/>
              </a:lnSpc>
              <a:spcBef>
                <a:spcPts val="0"/>
              </a:spcBef>
              <a:buSzPts val="2200"/>
            </a:pPr>
            <a:r>
              <a:rPr lang="en-US" sz="1600" dirty="0">
                <a:solidFill>
                  <a:srgbClr val="FFFFFF"/>
                </a:solidFill>
              </a:rPr>
              <a:t>Heed Complier Warnings: </a:t>
            </a:r>
            <a:r>
              <a:rPr lang="en-US" sz="1600" dirty="0">
                <a:solidFill>
                  <a:schemeClr val="bg2">
                    <a:lumMod val="60000"/>
                    <a:lumOff val="40000"/>
                  </a:schemeClr>
                </a:solidFill>
              </a:rPr>
              <a:t>Data Type, String Correctness, Assertions, Exceptions, Miscellaneous</a:t>
            </a:r>
          </a:p>
          <a:p>
            <a:pPr marL="228600" indent="-228600">
              <a:lnSpc>
                <a:spcPct val="170000"/>
              </a:lnSpc>
              <a:spcBef>
                <a:spcPts val="0"/>
              </a:spcBef>
              <a:buSzPts val="2200"/>
            </a:pPr>
            <a:r>
              <a:rPr lang="en-US" sz="1600" dirty="0">
                <a:solidFill>
                  <a:srgbClr val="FFFFFF"/>
                </a:solidFill>
              </a:rPr>
              <a:t>Architect and Design for Security Policies: </a:t>
            </a:r>
            <a:r>
              <a:rPr lang="en-US" sz="1600" dirty="0">
                <a:solidFill>
                  <a:schemeClr val="bg2">
                    <a:lumMod val="60000"/>
                    <a:lumOff val="40000"/>
                  </a:schemeClr>
                </a:solidFill>
              </a:rPr>
              <a:t>Memory Protection, Exceptions, Miscellaneous</a:t>
            </a:r>
          </a:p>
          <a:p>
            <a:pPr marL="228600" indent="-228600">
              <a:lnSpc>
                <a:spcPct val="170000"/>
              </a:lnSpc>
              <a:spcBef>
                <a:spcPts val="0"/>
              </a:spcBef>
              <a:buSzPts val="2200"/>
            </a:pPr>
            <a:r>
              <a:rPr lang="en-US" sz="1600" dirty="0">
                <a:solidFill>
                  <a:srgbClr val="FFFFFF"/>
                </a:solidFill>
              </a:rPr>
              <a:t>Keep It Simple: </a:t>
            </a:r>
            <a:r>
              <a:rPr lang="en-US" sz="1600" dirty="0">
                <a:solidFill>
                  <a:schemeClr val="bg2">
                    <a:lumMod val="60000"/>
                    <a:lumOff val="40000"/>
                  </a:schemeClr>
                </a:solidFill>
              </a:rPr>
              <a:t>String Correctness, Assertions, Characters and Strings, Miscellaneous</a:t>
            </a:r>
          </a:p>
          <a:p>
            <a:pPr marL="228600" indent="-228600">
              <a:lnSpc>
                <a:spcPct val="170000"/>
              </a:lnSpc>
              <a:spcBef>
                <a:spcPts val="0"/>
              </a:spcBef>
              <a:buSzPts val="2200"/>
            </a:pPr>
            <a:r>
              <a:rPr lang="en-US" sz="1600" dirty="0">
                <a:solidFill>
                  <a:srgbClr val="FFFFFF"/>
                </a:solidFill>
              </a:rPr>
              <a:t>Default Deny: </a:t>
            </a:r>
            <a:r>
              <a:rPr lang="en-US" sz="1600" dirty="0">
                <a:solidFill>
                  <a:schemeClr val="bg2">
                    <a:lumMod val="60000"/>
                    <a:lumOff val="40000"/>
                  </a:schemeClr>
                </a:solidFill>
              </a:rPr>
              <a:t>SQL Injection</a:t>
            </a:r>
            <a:endParaRPr lang="en-US" sz="1600" dirty="0">
              <a:solidFill>
                <a:srgbClr val="FFFFFF"/>
              </a:solidFill>
            </a:endParaRPr>
          </a:p>
          <a:p>
            <a:pPr marL="228600" indent="-228600">
              <a:lnSpc>
                <a:spcPct val="170000"/>
              </a:lnSpc>
              <a:spcBef>
                <a:spcPts val="0"/>
              </a:spcBef>
              <a:buSzPts val="2200"/>
            </a:pPr>
            <a:r>
              <a:rPr lang="en-US" sz="1600" dirty="0">
                <a:solidFill>
                  <a:srgbClr val="FFFFFF"/>
                </a:solidFill>
              </a:rPr>
              <a:t>Adhere to the Principle of Least Privilege: </a:t>
            </a:r>
            <a:r>
              <a:rPr lang="en-US" sz="1600" dirty="0">
                <a:solidFill>
                  <a:schemeClr val="bg2">
                    <a:lumMod val="60000"/>
                    <a:lumOff val="40000"/>
                  </a:schemeClr>
                </a:solidFill>
              </a:rPr>
              <a:t>SQL Injection, Memory Protection </a:t>
            </a:r>
            <a:endParaRPr lang="en-US" sz="1600" dirty="0">
              <a:solidFill>
                <a:srgbClr val="FFFFFF"/>
              </a:solidFill>
            </a:endParaRPr>
          </a:p>
          <a:p>
            <a:pPr marL="228600" indent="-228600">
              <a:lnSpc>
                <a:spcPct val="170000"/>
              </a:lnSpc>
              <a:spcBef>
                <a:spcPts val="0"/>
              </a:spcBef>
              <a:buSzPts val="2200"/>
            </a:pPr>
            <a:r>
              <a:rPr lang="en-US" sz="1600" dirty="0">
                <a:solidFill>
                  <a:srgbClr val="FFFFFF"/>
                </a:solidFill>
              </a:rPr>
              <a:t>Sanitize Data Sent to Other Systems: </a:t>
            </a:r>
            <a:r>
              <a:rPr lang="en-US" sz="1600" dirty="0">
                <a:solidFill>
                  <a:schemeClr val="bg2">
                    <a:lumMod val="60000"/>
                    <a:lumOff val="40000"/>
                  </a:schemeClr>
                </a:solidFill>
              </a:rPr>
              <a:t>Memory Protection (depending)</a:t>
            </a:r>
            <a:endParaRPr lang="en-US" sz="1600" dirty="0">
              <a:solidFill>
                <a:srgbClr val="FFFFFF"/>
              </a:solidFill>
            </a:endParaRPr>
          </a:p>
          <a:p>
            <a:pPr marL="228600" indent="-228600">
              <a:lnSpc>
                <a:spcPct val="170000"/>
              </a:lnSpc>
              <a:spcBef>
                <a:spcPts val="0"/>
              </a:spcBef>
              <a:buSzPts val="2200"/>
            </a:pPr>
            <a:r>
              <a:rPr lang="en-US" sz="1600" dirty="0">
                <a:solidFill>
                  <a:srgbClr val="FFFFFF"/>
                </a:solidFill>
              </a:rPr>
              <a:t>Practice Defense in Depth: </a:t>
            </a:r>
            <a:r>
              <a:rPr lang="en-US" sz="1600" dirty="0">
                <a:solidFill>
                  <a:schemeClr val="bg2">
                    <a:lumMod val="60000"/>
                    <a:lumOff val="40000"/>
                  </a:schemeClr>
                </a:solidFill>
              </a:rPr>
              <a:t>SQL Injection</a:t>
            </a:r>
            <a:endParaRPr lang="en-US" sz="1600" dirty="0">
              <a:solidFill>
                <a:srgbClr val="FFFFFF"/>
              </a:solidFill>
            </a:endParaRPr>
          </a:p>
          <a:p>
            <a:pPr marL="228600" indent="-228600">
              <a:lnSpc>
                <a:spcPct val="170000"/>
              </a:lnSpc>
              <a:spcBef>
                <a:spcPts val="0"/>
              </a:spcBef>
              <a:buSzPts val="2200"/>
            </a:pPr>
            <a:r>
              <a:rPr lang="en-US" sz="1600" dirty="0">
                <a:solidFill>
                  <a:srgbClr val="FFFFFF"/>
                </a:solidFill>
              </a:rPr>
              <a:t>Use Effective Quality Assurance Techniques: </a:t>
            </a:r>
            <a:r>
              <a:rPr lang="en-US" sz="1600" dirty="0">
                <a:solidFill>
                  <a:schemeClr val="bg2">
                    <a:lumMod val="60000"/>
                    <a:lumOff val="40000"/>
                  </a:schemeClr>
                </a:solidFill>
              </a:rPr>
              <a:t>Data Type, Data Value, String Correctness, SQL Injection, Memory Protection, Assertions, Exceptions, Miscellaneous</a:t>
            </a:r>
          </a:p>
          <a:p>
            <a:pPr marL="228600" lvl="0" indent="-228600">
              <a:lnSpc>
                <a:spcPct val="170000"/>
              </a:lnSpc>
              <a:spcBef>
                <a:spcPts val="0"/>
              </a:spcBef>
              <a:buSzPts val="2200"/>
            </a:pPr>
            <a:r>
              <a:rPr lang="en-US" sz="1600" dirty="0">
                <a:solidFill>
                  <a:srgbClr val="FFFFFF"/>
                </a:solidFill>
              </a:rPr>
              <a:t>Adopt a Secure Coding Standard: </a:t>
            </a:r>
            <a:r>
              <a:rPr lang="en-US" sz="1600" dirty="0">
                <a:solidFill>
                  <a:schemeClr val="bg2">
                    <a:lumMod val="60000"/>
                    <a:lumOff val="40000"/>
                  </a:schemeClr>
                </a:solidFill>
              </a:rPr>
              <a:t>Exceptions</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1859709"/>
            <a:ext cx="10820400" cy="4024125"/>
          </a:xfrm>
          <a:prstGeom prst="rect">
            <a:avLst/>
          </a:prstGeom>
          <a:noFill/>
          <a:ln>
            <a:noFill/>
          </a:ln>
        </p:spPr>
        <p:txBody>
          <a:bodyPr spcFirstLastPara="1" wrap="square" lIns="91425" tIns="45700" rIns="91425" bIns="45700" anchor="t" anchorCtr="0">
            <a:noAutofit/>
          </a:bodyPr>
          <a:lstStyle/>
          <a:p>
            <a:pPr marL="228600" indent="-228600">
              <a:lnSpc>
                <a:spcPct val="170000"/>
              </a:lnSpc>
              <a:spcBef>
                <a:spcPts val="0"/>
              </a:spcBef>
              <a:buSzPts val="2000"/>
            </a:pPr>
            <a:r>
              <a:rPr lang="en-US" sz="1600" dirty="0">
                <a:solidFill>
                  <a:schemeClr val="bg1"/>
                </a:solidFill>
              </a:rPr>
              <a:t>STD-001-CPP - </a:t>
            </a:r>
            <a:r>
              <a:rPr lang="en-US" sz="1600" dirty="0">
                <a:solidFill>
                  <a:schemeClr val="tx2">
                    <a:lumMod val="90000"/>
                  </a:schemeClr>
                </a:solidFill>
              </a:rPr>
              <a:t>Data Type: </a:t>
            </a:r>
            <a:r>
              <a:rPr lang="en-US" sz="1600" dirty="0">
                <a:solidFill>
                  <a:schemeClr val="bg2">
                    <a:lumMod val="60000"/>
                    <a:lumOff val="40000"/>
                  </a:schemeClr>
                </a:solidFill>
              </a:rPr>
              <a:t>Do not cast to an out-of-range enumeration value</a:t>
            </a:r>
          </a:p>
          <a:p>
            <a:pPr marL="228600" indent="-228600">
              <a:lnSpc>
                <a:spcPct val="170000"/>
              </a:lnSpc>
              <a:spcBef>
                <a:spcPts val="0"/>
              </a:spcBef>
              <a:buSzPts val="2000"/>
            </a:pPr>
            <a:r>
              <a:rPr lang="en-US" sz="1600" dirty="0">
                <a:solidFill>
                  <a:schemeClr val="bg1"/>
                </a:solidFill>
              </a:rPr>
              <a:t>STD-002-CPP - </a:t>
            </a:r>
            <a:r>
              <a:rPr lang="en-US" sz="1600" dirty="0">
                <a:solidFill>
                  <a:schemeClr val="tx2">
                    <a:lumMod val="90000"/>
                  </a:schemeClr>
                </a:solidFill>
              </a:rPr>
              <a:t>Data Value: </a:t>
            </a:r>
            <a:r>
              <a:rPr lang="en-US" sz="1600" dirty="0">
                <a:solidFill>
                  <a:schemeClr val="bg2">
                    <a:lumMod val="60000"/>
                    <a:lumOff val="40000"/>
                  </a:schemeClr>
                </a:solidFill>
              </a:rPr>
              <a:t>Do not rely on the value of a moved-from object</a:t>
            </a:r>
          </a:p>
          <a:p>
            <a:pPr marL="228600" lvl="0" indent="-228600">
              <a:lnSpc>
                <a:spcPct val="170000"/>
              </a:lnSpc>
              <a:spcBef>
                <a:spcPts val="0"/>
              </a:spcBef>
              <a:buSzPts val="2000"/>
            </a:pPr>
            <a:r>
              <a:rPr lang="en-US" sz="1600" dirty="0">
                <a:solidFill>
                  <a:schemeClr val="bg1"/>
                </a:solidFill>
              </a:rPr>
              <a:t>STD-003-CPP - </a:t>
            </a:r>
            <a:r>
              <a:rPr lang="en-US" sz="1600" dirty="0">
                <a:solidFill>
                  <a:schemeClr val="tx2">
                    <a:lumMod val="90000"/>
                  </a:schemeClr>
                </a:solidFill>
              </a:rPr>
              <a:t>String Correctness: </a:t>
            </a:r>
            <a:r>
              <a:rPr lang="en-US" sz="1600" dirty="0">
                <a:solidFill>
                  <a:schemeClr val="bg2">
                    <a:lumMod val="60000"/>
                    <a:lumOff val="40000"/>
                  </a:schemeClr>
                </a:solidFill>
              </a:rPr>
              <a:t>Do not attempt to create a std::string from a null pointer</a:t>
            </a:r>
          </a:p>
          <a:p>
            <a:pPr marL="228600" lvl="0" indent="-228600">
              <a:lnSpc>
                <a:spcPct val="170000"/>
              </a:lnSpc>
              <a:spcBef>
                <a:spcPts val="0"/>
              </a:spcBef>
              <a:buSzPts val="2000"/>
            </a:pPr>
            <a:r>
              <a:rPr lang="en-US" sz="1600" dirty="0">
                <a:solidFill>
                  <a:schemeClr val="bg1"/>
                </a:solidFill>
              </a:rPr>
              <a:t>STD-004-CPP - </a:t>
            </a:r>
            <a:r>
              <a:rPr lang="en-US" sz="1600" dirty="0">
                <a:solidFill>
                  <a:schemeClr val="tx2">
                    <a:lumMod val="90000"/>
                  </a:schemeClr>
                </a:solidFill>
              </a:rPr>
              <a:t>SQL Injection: </a:t>
            </a:r>
            <a:r>
              <a:rPr lang="en-US" sz="1600" dirty="0">
                <a:solidFill>
                  <a:schemeClr val="bg2">
                    <a:lumMod val="60000"/>
                    <a:lumOff val="40000"/>
                  </a:schemeClr>
                </a:solidFill>
              </a:rPr>
              <a:t>Exclude user input from format strings</a:t>
            </a:r>
          </a:p>
          <a:p>
            <a:pPr marL="228600" lvl="0" indent="-228600">
              <a:lnSpc>
                <a:spcPct val="170000"/>
              </a:lnSpc>
              <a:spcBef>
                <a:spcPts val="0"/>
              </a:spcBef>
              <a:buSzPts val="2000"/>
            </a:pPr>
            <a:r>
              <a:rPr lang="en-US" sz="1600" dirty="0">
                <a:solidFill>
                  <a:schemeClr val="bg1"/>
                </a:solidFill>
              </a:rPr>
              <a:t>STD-005-CPP - </a:t>
            </a:r>
            <a:r>
              <a:rPr lang="en-US" sz="1600" dirty="0">
                <a:solidFill>
                  <a:schemeClr val="tx2">
                    <a:lumMod val="90000"/>
                  </a:schemeClr>
                </a:solidFill>
              </a:rPr>
              <a:t>Memory Protection: </a:t>
            </a:r>
            <a:r>
              <a:rPr lang="en-US" sz="1600" dirty="0">
                <a:solidFill>
                  <a:schemeClr val="bg2">
                    <a:lumMod val="60000"/>
                    <a:lumOff val="40000"/>
                  </a:schemeClr>
                </a:solidFill>
              </a:rPr>
              <a:t>Properly deallocate dynamically allocated resources</a:t>
            </a:r>
          </a:p>
          <a:p>
            <a:pPr marL="228600" lvl="0" indent="-228600">
              <a:lnSpc>
                <a:spcPct val="170000"/>
              </a:lnSpc>
              <a:spcBef>
                <a:spcPts val="0"/>
              </a:spcBef>
              <a:buSzPts val="2000"/>
            </a:pPr>
            <a:r>
              <a:rPr lang="en-US" sz="1600" dirty="0">
                <a:solidFill>
                  <a:schemeClr val="bg1"/>
                </a:solidFill>
              </a:rPr>
              <a:t>STD-006-CPP - </a:t>
            </a:r>
            <a:r>
              <a:rPr lang="en-US" sz="1600" dirty="0">
                <a:solidFill>
                  <a:schemeClr val="tx2">
                    <a:lumMod val="90000"/>
                  </a:schemeClr>
                </a:solidFill>
              </a:rPr>
              <a:t>Assertions: </a:t>
            </a:r>
            <a:r>
              <a:rPr lang="en-US" sz="1600" dirty="0">
                <a:solidFill>
                  <a:schemeClr val="bg2">
                    <a:lumMod val="60000"/>
                    <a:lumOff val="40000"/>
                  </a:schemeClr>
                </a:solidFill>
              </a:rPr>
              <a:t>Use a static assertion to test the value of a constant expression</a:t>
            </a:r>
          </a:p>
          <a:p>
            <a:pPr marL="228600" lvl="0" indent="-228600">
              <a:lnSpc>
                <a:spcPct val="170000"/>
              </a:lnSpc>
              <a:spcBef>
                <a:spcPts val="0"/>
              </a:spcBef>
              <a:buSzPts val="2000"/>
            </a:pPr>
            <a:r>
              <a:rPr lang="en-US" sz="1600" dirty="0">
                <a:solidFill>
                  <a:schemeClr val="bg1"/>
                </a:solidFill>
              </a:rPr>
              <a:t>STD-007-CPP - </a:t>
            </a:r>
            <a:r>
              <a:rPr lang="en-US" sz="1600" dirty="0">
                <a:solidFill>
                  <a:schemeClr val="tx2">
                    <a:lumMod val="90000"/>
                  </a:schemeClr>
                </a:solidFill>
              </a:rPr>
              <a:t>Exceptions: </a:t>
            </a:r>
            <a:r>
              <a:rPr lang="en-US" sz="1600" dirty="0">
                <a:solidFill>
                  <a:schemeClr val="bg2">
                    <a:lumMod val="60000"/>
                    <a:lumOff val="40000"/>
                  </a:schemeClr>
                </a:solidFill>
              </a:rPr>
              <a:t>Handle all exceptions thrown before main() begins executing</a:t>
            </a:r>
          </a:p>
          <a:p>
            <a:pPr marL="228600" lvl="0" indent="-228600">
              <a:lnSpc>
                <a:spcPct val="170000"/>
              </a:lnSpc>
              <a:spcBef>
                <a:spcPts val="0"/>
              </a:spcBef>
              <a:buSzPts val="2000"/>
            </a:pPr>
            <a:r>
              <a:rPr lang="en-US" sz="1600" dirty="0">
                <a:solidFill>
                  <a:schemeClr val="bg1"/>
                </a:solidFill>
              </a:rPr>
              <a:t>STD-008-CPP - </a:t>
            </a:r>
            <a:r>
              <a:rPr lang="en-US" sz="1600" dirty="0">
                <a:solidFill>
                  <a:schemeClr val="tx2">
                    <a:lumMod val="90000"/>
                  </a:schemeClr>
                </a:solidFill>
              </a:rPr>
              <a:t>Characters and Strings: </a:t>
            </a:r>
            <a:r>
              <a:rPr lang="en-US" sz="1600" dirty="0">
                <a:solidFill>
                  <a:schemeClr val="bg2">
                    <a:lumMod val="60000"/>
                    <a:lumOff val="40000"/>
                  </a:schemeClr>
                </a:solidFill>
              </a:rPr>
              <a:t>Generate that storage for strings has sufficient space for character data and the null terminator</a:t>
            </a:r>
          </a:p>
          <a:p>
            <a:pPr marL="228600" lvl="0" indent="-228600">
              <a:lnSpc>
                <a:spcPct val="170000"/>
              </a:lnSpc>
              <a:spcBef>
                <a:spcPts val="0"/>
              </a:spcBef>
              <a:buSzPts val="2000"/>
            </a:pPr>
            <a:r>
              <a:rPr lang="en-US" sz="1600" dirty="0">
                <a:solidFill>
                  <a:schemeClr val="bg1"/>
                </a:solidFill>
              </a:rPr>
              <a:t>STD-009-CPP - </a:t>
            </a:r>
            <a:r>
              <a:rPr lang="en-US" sz="1600" dirty="0">
                <a:solidFill>
                  <a:schemeClr val="tx2">
                    <a:lumMod val="90000"/>
                  </a:schemeClr>
                </a:solidFill>
              </a:rPr>
              <a:t>Miscellaneous: </a:t>
            </a:r>
            <a:r>
              <a:rPr lang="en-US" sz="1600" dirty="0">
                <a:solidFill>
                  <a:schemeClr val="bg2">
                    <a:lumMod val="60000"/>
                    <a:lumOff val="40000"/>
                  </a:schemeClr>
                </a:solidFill>
              </a:rPr>
              <a:t>Value-returning functions must return a value from all exit paths</a:t>
            </a:r>
          </a:p>
          <a:p>
            <a:pPr marL="228600" lvl="0" indent="-228600">
              <a:lnSpc>
                <a:spcPct val="170000"/>
              </a:lnSpc>
              <a:spcBef>
                <a:spcPts val="0"/>
              </a:spcBef>
              <a:buSzPts val="2000"/>
            </a:pPr>
            <a:r>
              <a:rPr lang="en-US" sz="1600" dirty="0">
                <a:solidFill>
                  <a:schemeClr val="bg1"/>
                </a:solidFill>
              </a:rPr>
              <a:t>STD-010-CPP - </a:t>
            </a:r>
            <a:r>
              <a:rPr lang="en-US" sz="1600" dirty="0">
                <a:solidFill>
                  <a:schemeClr val="tx2">
                    <a:lumMod val="90000"/>
                  </a:schemeClr>
                </a:solidFill>
              </a:rPr>
              <a:t>Containers: </a:t>
            </a:r>
            <a:r>
              <a:rPr lang="en-US" sz="1600" dirty="0">
                <a:solidFill>
                  <a:schemeClr val="bg2">
                    <a:lumMod val="60000"/>
                    <a:lumOff val="40000"/>
                  </a:schemeClr>
                </a:solidFill>
              </a:rPr>
              <a:t>Guarantee that library functions do not overflow</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t>Encryption in Rest: </a:t>
            </a:r>
            <a:r>
              <a:rPr lang="en-US" sz="2000" dirty="0">
                <a:solidFill>
                  <a:schemeClr val="bg2">
                    <a:lumMod val="60000"/>
                    <a:lumOff val="40000"/>
                  </a:schemeClr>
                </a:solidFill>
              </a:rPr>
              <a:t>Encryption in rest is for data that is stored on a disk. This data will then be translated into another form, preventing unauthorized users the ability to decrypt. </a:t>
            </a:r>
          </a:p>
          <a:p>
            <a:pPr marL="0" indent="0">
              <a:spcBef>
                <a:spcPts val="0"/>
              </a:spcBef>
              <a:buSzPts val="2000"/>
              <a:buNone/>
            </a:pPr>
            <a:endParaRPr lang="en-US" sz="2000" dirty="0">
              <a:solidFill>
                <a:schemeClr val="bg2">
                  <a:lumMod val="60000"/>
                  <a:lumOff val="40000"/>
                </a:schemeClr>
              </a:solidFill>
            </a:endParaRPr>
          </a:p>
          <a:p>
            <a:pPr marL="228600" indent="-228600">
              <a:spcBef>
                <a:spcPts val="0"/>
              </a:spcBef>
              <a:buSzPts val="2000"/>
            </a:pPr>
            <a:r>
              <a:rPr lang="en-US" sz="2000" dirty="0"/>
              <a:t>Encryption in Flight: </a:t>
            </a:r>
            <a:r>
              <a:rPr lang="en-US" sz="2000" dirty="0">
                <a:solidFill>
                  <a:schemeClr val="bg2">
                    <a:lumMod val="60000"/>
                    <a:lumOff val="40000"/>
                  </a:schemeClr>
                </a:solidFill>
              </a:rPr>
              <a:t>Encryption at flight is when the data being transmitted is encrypted. Without this information being encrypted and the endpoints being authenticated, it faces vulnerabilities and possible data exposure. </a:t>
            </a:r>
          </a:p>
          <a:p>
            <a:pPr marL="0" indent="0">
              <a:spcBef>
                <a:spcPts val="0"/>
              </a:spcBef>
              <a:buSzPts val="2000"/>
              <a:buNone/>
            </a:pPr>
            <a:endParaRPr lang="en-US" sz="2000" dirty="0">
              <a:solidFill>
                <a:schemeClr val="bg2">
                  <a:lumMod val="60000"/>
                  <a:lumOff val="40000"/>
                </a:schemeClr>
              </a:solidFill>
            </a:endParaRPr>
          </a:p>
          <a:p>
            <a:pPr marL="228600" indent="-228600">
              <a:spcBef>
                <a:spcPts val="0"/>
              </a:spcBef>
              <a:buSzPts val="2000"/>
            </a:pPr>
            <a:r>
              <a:rPr lang="en-US" sz="2000" dirty="0"/>
              <a:t>Encryption in Use: </a:t>
            </a:r>
            <a:r>
              <a:rPr lang="en-US" sz="2000" dirty="0">
                <a:solidFill>
                  <a:schemeClr val="bg2">
                    <a:lumMod val="60000"/>
                    <a:lumOff val="40000"/>
                  </a:schemeClr>
                </a:solidFill>
              </a:rPr>
              <a:t>Encryption in use is that any possible sensitive data being secure.</a:t>
            </a:r>
            <a:endParaRPr sz="20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400"/>
            </a:pPr>
            <a:r>
              <a:rPr lang="en-US" sz="2000" dirty="0"/>
              <a:t>Authentication: </a:t>
            </a:r>
            <a:r>
              <a:rPr lang="en-US" sz="2000" dirty="0">
                <a:solidFill>
                  <a:schemeClr val="bg2">
                    <a:lumMod val="60000"/>
                    <a:lumOff val="40000"/>
                  </a:schemeClr>
                </a:solidFill>
              </a:rPr>
              <a:t>Authentication is testing to make sure you are who you said you are, usually with user logins. </a:t>
            </a:r>
          </a:p>
          <a:p>
            <a:pPr marL="0" indent="0">
              <a:spcBef>
                <a:spcPts val="0"/>
              </a:spcBef>
              <a:buSzPts val="2400"/>
              <a:buNone/>
            </a:pPr>
            <a:endParaRPr lang="en-US" sz="2000" dirty="0">
              <a:solidFill>
                <a:schemeClr val="bg2">
                  <a:lumMod val="60000"/>
                  <a:lumOff val="40000"/>
                </a:schemeClr>
              </a:solidFill>
            </a:endParaRPr>
          </a:p>
          <a:p>
            <a:pPr marL="228600" indent="-228600">
              <a:spcBef>
                <a:spcPts val="0"/>
              </a:spcBef>
              <a:buSzPts val="2400"/>
            </a:pPr>
            <a:r>
              <a:rPr lang="en-US" sz="2000" dirty="0"/>
              <a:t>Authorization: </a:t>
            </a:r>
            <a:r>
              <a:rPr lang="en-US" sz="2000" dirty="0">
                <a:solidFill>
                  <a:schemeClr val="bg2">
                    <a:lumMod val="60000"/>
                    <a:lumOff val="40000"/>
                  </a:schemeClr>
                </a:solidFill>
              </a:rPr>
              <a:t>Authorization will establish if you have the qualifications (level of access) to access, change, or delete something. </a:t>
            </a:r>
          </a:p>
          <a:p>
            <a:pPr marL="0" indent="0">
              <a:spcBef>
                <a:spcPts val="0"/>
              </a:spcBef>
              <a:buSzPts val="2400"/>
              <a:buNone/>
            </a:pPr>
            <a:endParaRPr lang="en-US" sz="2000" dirty="0">
              <a:solidFill>
                <a:schemeClr val="bg2">
                  <a:lumMod val="60000"/>
                  <a:lumOff val="40000"/>
                </a:schemeClr>
              </a:solidFill>
            </a:endParaRPr>
          </a:p>
          <a:p>
            <a:pPr marL="228600" indent="-228600">
              <a:spcBef>
                <a:spcPts val="0"/>
              </a:spcBef>
              <a:buSzPts val="2400"/>
            </a:pPr>
            <a:r>
              <a:rPr lang="en-US" sz="2000" dirty="0"/>
              <a:t>Auditing: </a:t>
            </a:r>
            <a:r>
              <a:rPr lang="en-US" sz="2000" dirty="0">
                <a:solidFill>
                  <a:schemeClr val="bg2">
                    <a:lumMod val="60000"/>
                    <a:lumOff val="40000"/>
                  </a:schemeClr>
                </a:solidFill>
              </a:rPr>
              <a:t>Auditing will document all actions performed by a user. This will allow those with the correct authorization to view user information, statistics, see the user's requests, and more. </a:t>
            </a:r>
            <a:endParaRPr lang="en-US" dirty="0">
              <a:solidFill>
                <a:schemeClr val="bg2">
                  <a:lumMod val="60000"/>
                  <a:lumOff val="40000"/>
                </a:schemeClr>
              </a:solidFill>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b="1"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F1A4FBB7-EAE0-34E5-FD91-1F4053446780}"/>
              </a:ext>
            </a:extLst>
          </p:cNvPr>
          <p:cNvPicPr>
            <a:picLocks noChangeAspect="1"/>
          </p:cNvPicPr>
          <p:nvPr/>
        </p:nvPicPr>
        <p:blipFill>
          <a:blip r:embed="rId5"/>
          <a:stretch>
            <a:fillRect/>
          </a:stretch>
        </p:blipFill>
        <p:spPr>
          <a:xfrm>
            <a:off x="685800" y="1640767"/>
            <a:ext cx="9386888" cy="2997907"/>
          </a:xfrm>
          <a:prstGeom prst="rect">
            <a:avLst/>
          </a:prstGeom>
        </p:spPr>
      </p:pic>
      <p:sp>
        <p:nvSpPr>
          <p:cNvPr id="9" name="TextBox 8">
            <a:extLst>
              <a:ext uri="{FF2B5EF4-FFF2-40B4-BE49-F238E27FC236}">
                <a16:creationId xmlns:a16="http://schemas.microsoft.com/office/drawing/2014/main" id="{13798B19-5C5E-90C9-90B2-1AD8AA70B557}"/>
              </a:ext>
            </a:extLst>
          </p:cNvPr>
          <p:cNvSpPr txBox="1"/>
          <p:nvPr/>
        </p:nvSpPr>
        <p:spPr>
          <a:xfrm>
            <a:off x="10238704" y="4906851"/>
            <a:ext cx="184731" cy="307777"/>
          </a:xfrm>
          <a:prstGeom prst="rect">
            <a:avLst/>
          </a:prstGeom>
          <a:noFill/>
        </p:spPr>
        <p:txBody>
          <a:bodyPr wrap="none" rtlCol="0">
            <a:spAutoFit/>
          </a:bodyPr>
          <a:lstStyle/>
          <a:p>
            <a:endParaRPr lang="en-US"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4021</TotalTime>
  <Words>2627</Words>
  <Application>Microsoft Macintosh PowerPoint</Application>
  <PresentationFormat>Widescreen</PresentationFormat>
  <Paragraphs>171</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Kovacevic, Nijaz</cp:lastModifiedBy>
  <cp:revision>5</cp:revision>
  <dcterms:created xsi:type="dcterms:W3CDTF">2020-08-19T17:59:24Z</dcterms:created>
  <dcterms:modified xsi:type="dcterms:W3CDTF">2022-10-29T05:42:52Z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