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565620-BC79-46A8-9C4D-8115C37FBB70}" type="datetimeFigureOut">
              <a:rPr lang="en-US" smtClean="0"/>
              <a:t>9/21/2021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FB9ADBA-65DF-49B3-935B-E49B800ED45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76962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5620-BC79-46A8-9C4D-8115C37FBB70}"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63320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5620-BC79-46A8-9C4D-8115C37FBB70}"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61856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5620-BC79-46A8-9C4D-8115C37FBB70}"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54261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65620-BC79-46A8-9C4D-8115C37FBB70}"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9ADBA-65DF-49B3-935B-E49B800ED45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2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65620-BC79-46A8-9C4D-8115C37FBB70}"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130242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65620-BC79-46A8-9C4D-8115C37FBB70}"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83468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65620-BC79-46A8-9C4D-8115C37FBB70}"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43117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65620-BC79-46A8-9C4D-8115C37FBB70}"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26129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65620-BC79-46A8-9C4D-8115C37FBB70}"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389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65620-BC79-46A8-9C4D-8115C37FBB70}"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9ADBA-65DF-49B3-935B-E49B800ED45A}" type="slidenum">
              <a:rPr lang="en-US" smtClean="0"/>
              <a:t>‹#›</a:t>
            </a:fld>
            <a:endParaRPr lang="en-US"/>
          </a:p>
        </p:txBody>
      </p:sp>
    </p:spTree>
    <p:extLst>
      <p:ext uri="{BB962C8B-B14F-4D97-AF65-F5344CB8AC3E}">
        <p14:creationId xmlns:p14="http://schemas.microsoft.com/office/powerpoint/2010/main" val="107575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565620-BC79-46A8-9C4D-8115C37FBB70}" type="datetimeFigureOut">
              <a:rPr lang="en-US" smtClean="0"/>
              <a:t>9/21/2021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FB9ADBA-65DF-49B3-935B-E49B800ED45A}" type="slidenum">
              <a:rPr lang="en-US" smtClean="0"/>
              <a:t>‹#›</a:t>
            </a:fld>
            <a:endParaRPr lang="en-US"/>
          </a:p>
        </p:txBody>
      </p:sp>
    </p:spTree>
    <p:extLst>
      <p:ext uri="{BB962C8B-B14F-4D97-AF65-F5344CB8AC3E}">
        <p14:creationId xmlns:p14="http://schemas.microsoft.com/office/powerpoint/2010/main" val="2519577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B913-5940-4C6E-BD13-40697C9D8D93}"/>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Amherst Candy Factory</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F31704-6DA4-49C3-B859-4163EC995929}"/>
              </a:ext>
            </a:extLst>
          </p:cNvPr>
          <p:cNvSpPr>
            <a:spLocks noGrp="1"/>
          </p:cNvSpPr>
          <p:nvPr>
            <p:ph type="subTitle" idx="1"/>
          </p:nvPr>
        </p:nvSpPr>
        <p:spPr/>
        <p:txBody>
          <a:bodyPr/>
          <a:lstStyle/>
          <a:p>
            <a:r>
              <a:rPr lang="en-GB" b="1" u="sng" dirty="0">
                <a:latin typeface="Times New Roman" panose="02020603050405020304" pitchFamily="18" charset="0"/>
                <a:cs typeface="Times New Roman" panose="02020603050405020304" pitchFamily="18" charset="0"/>
              </a:rPr>
              <a:t>Presented By:</a:t>
            </a:r>
          </a:p>
          <a:p>
            <a:pPr marL="342900" indent="-342900">
              <a:buFont typeface="Wingdings" panose="05000000000000000000" pitchFamily="2" charset="2"/>
              <a:buChar char="Ø"/>
            </a:pPr>
            <a:r>
              <a:rPr lang="en-GB" b="1" u="sng" dirty="0" err="1">
                <a:latin typeface="Times New Roman" panose="02020603050405020304" pitchFamily="18" charset="0"/>
                <a:cs typeface="Times New Roman" panose="02020603050405020304" pitchFamily="18" charset="0"/>
              </a:rPr>
              <a:t>Mujahidul</a:t>
            </a:r>
            <a:r>
              <a:rPr lang="en-GB" b="1" u="sng" dirty="0">
                <a:latin typeface="Times New Roman" panose="02020603050405020304" pitchFamily="18" charset="0"/>
                <a:cs typeface="Times New Roman" panose="02020603050405020304" pitchFamily="18" charset="0"/>
              </a:rPr>
              <a:t> Islam (2019-2-60-072)</a:t>
            </a:r>
          </a:p>
          <a:p>
            <a:pPr marL="342900" indent="-342900">
              <a:buFont typeface="Wingdings" panose="05000000000000000000" pitchFamily="2" charset="2"/>
              <a:buChar char="Ø"/>
            </a:pPr>
            <a:r>
              <a:rPr lang="en-US" b="1" u="sng" dirty="0" err="1">
                <a:latin typeface="Times New Roman" panose="02020603050405020304" pitchFamily="18" charset="0"/>
                <a:cs typeface="Times New Roman" panose="02020603050405020304" pitchFamily="18" charset="0"/>
              </a:rPr>
              <a:t>Raisur</a:t>
            </a:r>
            <a:r>
              <a:rPr lang="en-US" b="1" u="sng" dirty="0">
                <a:latin typeface="Times New Roman" panose="02020603050405020304" pitchFamily="18" charset="0"/>
                <a:cs typeface="Times New Roman" panose="02020603050405020304" pitchFamily="18" charset="0"/>
              </a:rPr>
              <a:t> Rahman (2019-1-60-180)</a:t>
            </a:r>
          </a:p>
        </p:txBody>
      </p:sp>
    </p:spTree>
    <p:extLst>
      <p:ext uri="{BB962C8B-B14F-4D97-AF65-F5344CB8AC3E}">
        <p14:creationId xmlns:p14="http://schemas.microsoft.com/office/powerpoint/2010/main" val="89008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F2A-E595-43E9-9604-8387B95F2911}"/>
              </a:ext>
            </a:extLst>
          </p:cNvPr>
          <p:cNvSpPr>
            <a:spLocks noGrp="1"/>
          </p:cNvSpPr>
          <p:nvPr>
            <p:ph type="title"/>
          </p:nvPr>
        </p:nvSpPr>
        <p:spPr>
          <a:xfrm>
            <a:off x="1249680" y="259421"/>
            <a:ext cx="9692640" cy="836883"/>
          </a:xfrm>
        </p:spPr>
        <p:txBody>
          <a:bodyPr/>
          <a:lstStyle/>
          <a:p>
            <a:r>
              <a:rPr lang="en-GB" b="1" dirty="0">
                <a:latin typeface="Times New Roman" panose="02020603050405020304" pitchFamily="18" charset="0"/>
                <a:cs typeface="Times New Roman" panose="02020603050405020304" pitchFamily="18" charset="0"/>
              </a:rPr>
              <a:t>Problem Description: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629E6A-31C1-4CD0-887B-D7B0AF1D84C9}"/>
              </a:ext>
            </a:extLst>
          </p:cNvPr>
          <p:cNvSpPr>
            <a:spLocks noGrp="1"/>
          </p:cNvSpPr>
          <p:nvPr>
            <p:ph idx="1"/>
          </p:nvPr>
        </p:nvSpPr>
        <p:spPr>
          <a:xfrm>
            <a:off x="1261871" y="1259174"/>
            <a:ext cx="9692639" cy="4920963"/>
          </a:xfrm>
        </p:spPr>
        <p:txBody>
          <a:bodyPr>
            <a:normAutofit/>
          </a:bodyPr>
          <a:lstStyle/>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Amherst  candy  factory  is  preparing  up  for  Halloween  and  has  implemented  an </a:t>
            </a:r>
          </a:p>
          <a:p>
            <a:pPr marL="0" indent="0">
              <a:buNone/>
            </a:pPr>
            <a:r>
              <a:rPr lang="en-GB" sz="2000" dirty="0">
                <a:latin typeface="Times New Roman" panose="02020603050405020304" pitchFamily="18" charset="0"/>
                <a:cs typeface="Times New Roman" panose="02020603050405020304" pitchFamily="18" charset="0"/>
              </a:rPr>
              <a:t>assembly  line  to  ramp  up  Halloween  candy  production.  The  assembly  line  will  be </a:t>
            </a:r>
          </a:p>
          <a:p>
            <a:pPr marL="0" indent="0">
              <a:buNone/>
            </a:pPr>
            <a:r>
              <a:rPr lang="en-GB" sz="2000" dirty="0">
                <a:latin typeface="Times New Roman" panose="02020603050405020304" pitchFamily="18" charset="0"/>
                <a:cs typeface="Times New Roman" panose="02020603050405020304" pitchFamily="18" charset="0"/>
              </a:rPr>
              <a:t>implemented  using  a  bounded  buffer  producer  and  consumers.  The  factory  contains </a:t>
            </a:r>
          </a:p>
          <a:p>
            <a:pPr marL="0" indent="0">
              <a:buNone/>
            </a:pPr>
            <a:r>
              <a:rPr lang="en-GB" sz="2000" dirty="0">
                <a:latin typeface="Times New Roman" panose="02020603050405020304" pitchFamily="18" charset="0"/>
                <a:cs typeface="Times New Roman" panose="02020603050405020304" pitchFamily="18" charset="0"/>
              </a:rPr>
              <a:t>two  types  of  worker  threads:  producers  and  consumers.  Each  producer  thread </a:t>
            </a:r>
          </a:p>
          <a:p>
            <a:pPr marL="0" indent="0">
              <a:buNone/>
            </a:pPr>
            <a:r>
              <a:rPr lang="en-GB" sz="2000" dirty="0">
                <a:latin typeface="Times New Roman" panose="02020603050405020304" pitchFamily="18" charset="0"/>
                <a:cs typeface="Times New Roman" panose="02020603050405020304" pitchFamily="18" charset="0"/>
              </a:rPr>
              <a:t>produces  a  certain  type  of  candy,  while  each  consumer  creates  boxes  of  assorted </a:t>
            </a:r>
          </a:p>
          <a:p>
            <a:pPr marL="0" indent="0">
              <a:buNone/>
            </a:pPr>
            <a:r>
              <a:rPr lang="en-GB" sz="2000" dirty="0">
                <a:latin typeface="Times New Roman" panose="02020603050405020304" pitchFamily="18" charset="0"/>
                <a:cs typeface="Times New Roman" panose="02020603050405020304" pitchFamily="18" charset="0"/>
              </a:rPr>
              <a:t>candies  using  ones  produced  by  producers.  After  producing  each  candy,  the </a:t>
            </a:r>
          </a:p>
          <a:p>
            <a:pPr marL="0" indent="0">
              <a:buNone/>
            </a:pPr>
            <a:r>
              <a:rPr lang="en-GB" sz="2000" dirty="0">
                <a:latin typeface="Times New Roman" panose="02020603050405020304" pitchFamily="18" charset="0"/>
                <a:cs typeface="Times New Roman" panose="02020603050405020304" pitchFamily="18" charset="0"/>
              </a:rPr>
              <a:t>producer  deposits  into  the  bounded  buffer.  If  the  buffer  is  full,  it  must  wait  until </a:t>
            </a:r>
          </a:p>
          <a:p>
            <a:pPr marL="0" indent="0">
              <a:buNone/>
            </a:pPr>
            <a:r>
              <a:rPr lang="en-GB" sz="2000" dirty="0">
                <a:latin typeface="Times New Roman" panose="02020603050405020304" pitchFamily="18" charset="0"/>
                <a:cs typeface="Times New Roman" panose="02020603050405020304" pitchFamily="18" charset="0"/>
              </a:rPr>
              <a:t>one slot  becomes  available</a:t>
            </a:r>
          </a:p>
        </p:txBody>
      </p:sp>
    </p:spTree>
    <p:extLst>
      <p:ext uri="{BB962C8B-B14F-4D97-AF65-F5344CB8AC3E}">
        <p14:creationId xmlns:p14="http://schemas.microsoft.com/office/powerpoint/2010/main" val="371739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76C0-8880-4490-B41E-99393D25C01C}"/>
              </a:ext>
            </a:extLst>
          </p:cNvPr>
          <p:cNvSpPr>
            <a:spLocks noGrp="1"/>
          </p:cNvSpPr>
          <p:nvPr>
            <p:ph type="title"/>
          </p:nvPr>
        </p:nvSpPr>
        <p:spPr>
          <a:xfrm>
            <a:off x="1261872" y="365760"/>
            <a:ext cx="9692640" cy="938384"/>
          </a:xfrm>
        </p:spPr>
        <p:txBody>
          <a:bodyPr/>
          <a:lstStyle/>
          <a:p>
            <a:r>
              <a:rPr lang="en-GB" b="1" dirty="0">
                <a:latin typeface="Times New Roman" panose="02020603050405020304" pitchFamily="18" charset="0"/>
                <a:cs typeface="Times New Roman" panose="02020603050405020304" pitchFamily="18" charset="0"/>
              </a:rPr>
              <a:t>Solving the problem:</a:t>
            </a:r>
            <a:endParaRPr lang="en-US"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3840FCD-72C8-408E-BB12-861B17B918B9}"/>
              </a:ext>
            </a:extLst>
          </p:cNvPr>
          <p:cNvSpPr>
            <a:spLocks noGrp="1"/>
          </p:cNvSpPr>
          <p:nvPr>
            <p:ph sz="half" idx="1"/>
          </p:nvPr>
        </p:nvSpPr>
        <p:spPr/>
        <p:txBody>
          <a:bodyPr>
            <a:normAutofit fontScale="92500" lnSpcReduction="10000"/>
          </a:bodyPr>
          <a:lstStyle/>
          <a:p>
            <a:pPr marL="0" indent="0">
              <a:lnSpc>
                <a:spcPct val="70000"/>
              </a:lnSpc>
              <a:buNone/>
            </a:pPr>
            <a:r>
              <a:rPr lang="en-US" u="sng" dirty="0">
                <a:latin typeface="Times New Roman" panose="02020603050405020304" pitchFamily="18" charset="0"/>
                <a:cs typeface="Times New Roman" panose="02020603050405020304" pitchFamily="18" charset="0"/>
              </a:rPr>
              <a:t>Producer function:</a:t>
            </a:r>
          </a:p>
          <a:p>
            <a:pPr marL="0" indent="0">
              <a:lnSpc>
                <a:spcPct val="70000"/>
              </a:lnSpc>
              <a:buNone/>
            </a:pPr>
            <a:r>
              <a:rPr lang="en-US" dirty="0">
                <a:latin typeface="Times New Roman" panose="02020603050405020304" pitchFamily="18" charset="0"/>
                <a:cs typeface="Times New Roman" panose="02020603050405020304" pitchFamily="18" charset="0"/>
              </a:rPr>
              <a:t>void *producer()</a:t>
            </a:r>
          </a:p>
          <a:p>
            <a:pPr marL="0" indent="0">
              <a:lnSpc>
                <a:spcPct val="70000"/>
              </a:lnSpc>
              <a:buNone/>
            </a:pPr>
            <a:r>
              <a:rPr lang="en-US" dirty="0">
                <a:latin typeface="Times New Roman" panose="02020603050405020304" pitchFamily="18" charset="0"/>
                <a:cs typeface="Times New Roman" panose="02020603050405020304" pitchFamily="18" charset="0"/>
              </a:rPr>
              <a:t>{</a:t>
            </a:r>
          </a:p>
          <a:p>
            <a:pPr marL="0" indent="0">
              <a:lnSpc>
                <a:spcPct val="70000"/>
              </a:lnSpc>
              <a:buNone/>
            </a:pPr>
            <a:r>
              <a:rPr lang="en-US" dirty="0">
                <a:latin typeface="Times New Roman" panose="02020603050405020304" pitchFamily="18" charset="0"/>
                <a:cs typeface="Times New Roman" panose="02020603050405020304" pitchFamily="18" charset="0"/>
              </a:rPr>
              <a:t>    empty--;</a:t>
            </a:r>
          </a:p>
          <a:p>
            <a:pPr marL="0" indent="0">
              <a:lnSpc>
                <a:spcPct val="7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pthread_mutex_lock</a:t>
            </a:r>
            <a:r>
              <a:rPr lang="en-US" dirty="0">
                <a:latin typeface="Times New Roman" panose="02020603050405020304" pitchFamily="18" charset="0"/>
                <a:cs typeface="Times New Roman" panose="02020603050405020304" pitchFamily="18" charset="0"/>
              </a:rPr>
              <a:t>(&amp;mutex);</a:t>
            </a:r>
          </a:p>
          <a:p>
            <a:pPr marL="0" indent="0">
              <a:lnSpc>
                <a:spcPct val="70000"/>
              </a:lnSpc>
              <a:buNone/>
            </a:pPr>
            <a:r>
              <a:rPr lang="en-US" dirty="0">
                <a:latin typeface="Times New Roman" panose="02020603050405020304" pitchFamily="18" charset="0"/>
                <a:cs typeface="Times New Roman" panose="02020603050405020304" pitchFamily="18" charset="0"/>
              </a:rPr>
              <a:t>    buffer[in]=item;</a:t>
            </a:r>
          </a:p>
          <a:p>
            <a:pPr marL="0" indent="0">
              <a:lnSpc>
                <a:spcPct val="70000"/>
              </a:lnSpc>
              <a:buNone/>
            </a:pPr>
            <a:r>
              <a:rPr lang="en-US" dirty="0">
                <a:latin typeface="Times New Roman" panose="02020603050405020304" pitchFamily="18" charset="0"/>
                <a:cs typeface="Times New Roman" panose="02020603050405020304" pitchFamily="18" charset="0"/>
              </a:rPr>
              <a:t>    in = (in+1)%</a:t>
            </a:r>
            <a:r>
              <a:rPr lang="en-US" dirty="0" err="1">
                <a:latin typeface="Times New Roman" panose="02020603050405020304" pitchFamily="18" charset="0"/>
                <a:cs typeface="Times New Roman" panose="02020603050405020304" pitchFamily="18" charset="0"/>
              </a:rPr>
              <a:t>buffer_size</a:t>
            </a:r>
            <a:r>
              <a:rPr lang="en-US" dirty="0">
                <a:latin typeface="Times New Roman" panose="02020603050405020304" pitchFamily="18" charset="0"/>
                <a:cs typeface="Times New Roman" panose="02020603050405020304" pitchFamily="18" charset="0"/>
              </a:rPr>
              <a:t>;</a:t>
            </a:r>
          </a:p>
          <a:p>
            <a:pPr marL="0" indent="0">
              <a:lnSpc>
                <a:spcPct val="7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pthread_mutex_unlock</a:t>
            </a:r>
            <a:r>
              <a:rPr lang="en-US" dirty="0">
                <a:latin typeface="Times New Roman" panose="02020603050405020304" pitchFamily="18" charset="0"/>
                <a:cs typeface="Times New Roman" panose="02020603050405020304" pitchFamily="18" charset="0"/>
              </a:rPr>
              <a:t>(&amp;mutex);</a:t>
            </a:r>
          </a:p>
          <a:p>
            <a:pPr marL="0" indent="0">
              <a:lnSpc>
                <a:spcPct val="70000"/>
              </a:lnSpc>
              <a:buNone/>
            </a:pPr>
            <a:r>
              <a:rPr lang="en-US" dirty="0">
                <a:latin typeface="Times New Roman" panose="02020603050405020304" pitchFamily="18" charset="0"/>
                <a:cs typeface="Times New Roman" panose="02020603050405020304" pitchFamily="18" charset="0"/>
              </a:rPr>
              <a:t>    full++;</a:t>
            </a:r>
          </a:p>
          <a:p>
            <a:pPr marL="0" indent="0">
              <a:lnSpc>
                <a:spcPct val="7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lnSpc>
                <a:spcPct val="7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pthread_exit</a:t>
            </a:r>
            <a:r>
              <a:rPr lang="en-US" dirty="0">
                <a:latin typeface="Times New Roman" panose="02020603050405020304" pitchFamily="18" charset="0"/>
                <a:cs typeface="Times New Roman" panose="02020603050405020304" pitchFamily="18" charset="0"/>
              </a:rPr>
              <a:t>(NULL);</a:t>
            </a:r>
          </a:p>
          <a:p>
            <a:pPr marL="0" indent="0">
              <a:lnSpc>
                <a:spcPct val="70000"/>
              </a:lnSpc>
              <a:buNone/>
            </a:pPr>
            <a:r>
              <a:rPr lang="en-US" dirty="0">
                <a:latin typeface="Times New Roman" panose="02020603050405020304" pitchFamily="18"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6F316B60-2E1F-44B4-9066-27BC598802A9}"/>
              </a:ext>
            </a:extLst>
          </p:cNvPr>
          <p:cNvSpPr>
            <a:spLocks noGrp="1"/>
          </p:cNvSpPr>
          <p:nvPr>
            <p:ph sz="half" idx="2"/>
          </p:nvPr>
        </p:nvSpPr>
        <p:spPr/>
        <p:txBody>
          <a:bodyPr>
            <a:normAutofit fontScale="92500" lnSpcReduction="10000"/>
          </a:bodyPr>
          <a:lstStyle/>
          <a:p>
            <a:pPr>
              <a:buFont typeface="Wingdings" panose="05000000000000000000" pitchFamily="2" charset="2"/>
              <a:buChar char="Ø"/>
            </a:pPr>
            <a:r>
              <a:rPr lang="en-GB" dirty="0"/>
              <a:t>In the function the programme decrease the empty value which we initialize as buffer size. Then we lock the programme so that the consumer thread can not work while producer is running. After inserting the item programme will unlock and increase the full value.</a:t>
            </a:r>
            <a:endParaRPr lang="en-US" dirty="0"/>
          </a:p>
        </p:txBody>
      </p:sp>
    </p:spTree>
    <p:extLst>
      <p:ext uri="{BB962C8B-B14F-4D97-AF65-F5344CB8AC3E}">
        <p14:creationId xmlns:p14="http://schemas.microsoft.com/office/powerpoint/2010/main" val="351524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A0900-D67B-4E2E-AAA7-70879D9DE6BF}"/>
              </a:ext>
            </a:extLst>
          </p:cNvPr>
          <p:cNvSpPr>
            <a:spLocks noGrp="1"/>
          </p:cNvSpPr>
          <p:nvPr>
            <p:ph sz="half" idx="1"/>
          </p:nvPr>
        </p:nvSpPr>
        <p:spPr>
          <a:xfrm>
            <a:off x="1216902" y="1238341"/>
            <a:ext cx="4480560" cy="4381317"/>
          </a:xfrm>
        </p:spPr>
        <p:txBody>
          <a:bodyPr>
            <a:normAutofit fontScale="92500" lnSpcReduction="10000"/>
          </a:bodyPr>
          <a:lstStyle/>
          <a:p>
            <a:pPr marL="0" indent="0">
              <a:lnSpc>
                <a:spcPct val="70000"/>
              </a:lnSpc>
              <a:buNone/>
            </a:pPr>
            <a:r>
              <a:rPr lang="en-GB" u="sng" dirty="0">
                <a:latin typeface="Times New Roman" panose="02020603050405020304" pitchFamily="18" charset="0"/>
                <a:cs typeface="Times New Roman" panose="02020603050405020304" pitchFamily="18" charset="0"/>
              </a:rPr>
              <a:t>Consumer function:</a:t>
            </a:r>
          </a:p>
          <a:p>
            <a:pPr marL="0" indent="0">
              <a:lnSpc>
                <a:spcPct val="70000"/>
              </a:lnSpc>
              <a:buNone/>
            </a:pPr>
            <a:r>
              <a:rPr lang="en-GB" dirty="0">
                <a:latin typeface="Times New Roman" panose="02020603050405020304" pitchFamily="18" charset="0"/>
                <a:cs typeface="Times New Roman" panose="02020603050405020304" pitchFamily="18" charset="0"/>
              </a:rPr>
              <a:t>void *consumer()</a:t>
            </a:r>
          </a:p>
          <a:p>
            <a:pPr marL="0" indent="0">
              <a:lnSpc>
                <a:spcPct val="70000"/>
              </a:lnSpc>
              <a:buNone/>
            </a:pPr>
            <a:r>
              <a:rPr lang="en-GB" dirty="0">
                <a:latin typeface="Times New Roman" panose="02020603050405020304" pitchFamily="18" charset="0"/>
                <a:cs typeface="Times New Roman" panose="02020603050405020304" pitchFamily="18" charset="0"/>
              </a:rPr>
              <a:t>{</a:t>
            </a:r>
          </a:p>
          <a:p>
            <a:pPr marL="0" indent="0">
              <a:lnSpc>
                <a:spcPct val="70000"/>
              </a:lnSpc>
              <a:buNone/>
            </a:pPr>
            <a:r>
              <a:rPr lang="en-GB" dirty="0">
                <a:latin typeface="Times New Roman" panose="02020603050405020304" pitchFamily="18" charset="0"/>
                <a:cs typeface="Times New Roman" panose="02020603050405020304" pitchFamily="18" charset="0"/>
              </a:rPr>
              <a:t>    full--;</a:t>
            </a:r>
          </a:p>
          <a:p>
            <a:pPr marL="0" indent="0">
              <a:lnSpc>
                <a:spcPct val="7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pthread_mutex_lock</a:t>
            </a:r>
            <a:r>
              <a:rPr lang="en-GB" dirty="0">
                <a:latin typeface="Times New Roman" panose="02020603050405020304" pitchFamily="18" charset="0"/>
                <a:cs typeface="Times New Roman" panose="02020603050405020304" pitchFamily="18" charset="0"/>
              </a:rPr>
              <a:t>(&amp;mutex);</a:t>
            </a:r>
          </a:p>
          <a:p>
            <a:pPr marL="0" indent="0">
              <a:lnSpc>
                <a:spcPct val="70000"/>
              </a:lnSpc>
              <a:buNone/>
            </a:pPr>
            <a:r>
              <a:rPr lang="en-GB" dirty="0">
                <a:latin typeface="Times New Roman" panose="02020603050405020304" pitchFamily="18" charset="0"/>
                <a:cs typeface="Times New Roman" panose="02020603050405020304" pitchFamily="18" charset="0"/>
              </a:rPr>
              <a:t>    buffer[out]=-1;</a:t>
            </a:r>
          </a:p>
          <a:p>
            <a:pPr marL="0" indent="0">
              <a:lnSpc>
                <a:spcPct val="70000"/>
              </a:lnSpc>
              <a:buNone/>
            </a:pPr>
            <a:r>
              <a:rPr lang="en-GB" dirty="0">
                <a:latin typeface="Times New Roman" panose="02020603050405020304" pitchFamily="18" charset="0"/>
                <a:cs typeface="Times New Roman" panose="02020603050405020304" pitchFamily="18" charset="0"/>
              </a:rPr>
              <a:t>    out = (out+1)%</a:t>
            </a:r>
            <a:r>
              <a:rPr lang="en-GB" dirty="0" err="1">
                <a:latin typeface="Times New Roman" panose="02020603050405020304" pitchFamily="18" charset="0"/>
                <a:cs typeface="Times New Roman" panose="02020603050405020304" pitchFamily="18" charset="0"/>
              </a:rPr>
              <a:t>buffer_size</a:t>
            </a:r>
            <a:r>
              <a:rPr lang="en-GB" dirty="0">
                <a:latin typeface="Times New Roman" panose="02020603050405020304" pitchFamily="18" charset="0"/>
                <a:cs typeface="Times New Roman" panose="02020603050405020304" pitchFamily="18" charset="0"/>
              </a:rPr>
              <a:t>;</a:t>
            </a:r>
          </a:p>
          <a:p>
            <a:pPr marL="0" indent="0">
              <a:lnSpc>
                <a:spcPct val="7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pthread_mutex_unlock</a:t>
            </a:r>
            <a:r>
              <a:rPr lang="en-GB" dirty="0">
                <a:latin typeface="Times New Roman" panose="02020603050405020304" pitchFamily="18" charset="0"/>
                <a:cs typeface="Times New Roman" panose="02020603050405020304" pitchFamily="18" charset="0"/>
              </a:rPr>
              <a:t>(&amp;mutex);</a:t>
            </a:r>
          </a:p>
          <a:p>
            <a:pPr marL="0" indent="0">
              <a:lnSpc>
                <a:spcPct val="70000"/>
              </a:lnSpc>
              <a:buNone/>
            </a:pPr>
            <a:r>
              <a:rPr lang="en-GB" dirty="0">
                <a:latin typeface="Times New Roman" panose="02020603050405020304" pitchFamily="18" charset="0"/>
                <a:cs typeface="Times New Roman" panose="02020603050405020304" pitchFamily="18" charset="0"/>
              </a:rPr>
              <a:t>    empty++;</a:t>
            </a:r>
          </a:p>
          <a:p>
            <a:pPr marL="0" indent="0">
              <a:lnSpc>
                <a:spcPct val="7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j++</a:t>
            </a:r>
            <a:r>
              <a:rPr lang="en-GB" dirty="0">
                <a:latin typeface="Times New Roman" panose="02020603050405020304" pitchFamily="18" charset="0"/>
                <a:cs typeface="Times New Roman" panose="02020603050405020304" pitchFamily="18" charset="0"/>
              </a:rPr>
              <a:t>;</a:t>
            </a:r>
          </a:p>
          <a:p>
            <a:pPr marL="0" indent="0">
              <a:lnSpc>
                <a:spcPct val="7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pthread_exit</a:t>
            </a:r>
            <a:r>
              <a:rPr lang="en-GB" dirty="0">
                <a:latin typeface="Times New Roman" panose="02020603050405020304" pitchFamily="18" charset="0"/>
                <a:cs typeface="Times New Roman" panose="02020603050405020304" pitchFamily="18" charset="0"/>
              </a:rPr>
              <a:t>(NULL);</a:t>
            </a:r>
          </a:p>
          <a:p>
            <a:pPr marL="0" indent="0">
              <a:lnSpc>
                <a:spcPct val="70000"/>
              </a:lnSpc>
              <a:buNone/>
            </a:pP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CD3645D-3BB7-4F52-9ABB-E53683C09E4B}"/>
              </a:ext>
            </a:extLst>
          </p:cNvPr>
          <p:cNvSpPr>
            <a:spLocks noGrp="1"/>
          </p:cNvSpPr>
          <p:nvPr>
            <p:ph sz="half" idx="2"/>
          </p:nvPr>
        </p:nvSpPr>
        <p:spPr>
          <a:xfrm>
            <a:off x="6096000" y="1238341"/>
            <a:ext cx="4480560" cy="4351337"/>
          </a:xfrm>
        </p:spPr>
        <p:txBody>
          <a:bodyPr>
            <a:normAutofit fontScale="92500" lnSpcReduction="10000"/>
          </a:bodyPr>
          <a:lstStyle/>
          <a:p>
            <a:pPr>
              <a:buFont typeface="Wingdings" panose="05000000000000000000" pitchFamily="2" charset="2"/>
              <a:buChar char="Ø"/>
            </a:pPr>
            <a:r>
              <a:rPr lang="en-GB" dirty="0"/>
              <a:t>In the consumer first we decrease the full value and then we lock the programme to consume the data form buffer then we increase the empty value.</a:t>
            </a:r>
            <a:endParaRPr lang="en-US" dirty="0"/>
          </a:p>
        </p:txBody>
      </p:sp>
    </p:spTree>
    <p:extLst>
      <p:ext uri="{BB962C8B-B14F-4D97-AF65-F5344CB8AC3E}">
        <p14:creationId xmlns:p14="http://schemas.microsoft.com/office/powerpoint/2010/main" val="250179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797BD-795C-4138-BC8C-5BAB744E738B}"/>
              </a:ext>
            </a:extLst>
          </p:cNvPr>
          <p:cNvSpPr>
            <a:spLocks noGrp="1"/>
          </p:cNvSpPr>
          <p:nvPr>
            <p:ph sz="half" idx="1"/>
          </p:nvPr>
        </p:nvSpPr>
        <p:spPr>
          <a:xfrm>
            <a:off x="1216901" y="674557"/>
            <a:ext cx="4480560" cy="5666282"/>
          </a:xfrm>
        </p:spPr>
        <p:txBody>
          <a:bodyPr>
            <a:normAutofit fontScale="92500" lnSpcReduction="20000"/>
          </a:bodyPr>
          <a:lstStyle/>
          <a:p>
            <a:pPr marL="0" indent="0">
              <a:lnSpc>
                <a:spcPct val="50000"/>
              </a:lnSpc>
              <a:buNone/>
            </a:pPr>
            <a:r>
              <a:rPr lang="en-GB" u="sng" dirty="0">
                <a:latin typeface="Times New Roman" panose="02020603050405020304" pitchFamily="18" charset="0"/>
                <a:cs typeface="Times New Roman" panose="02020603050405020304" pitchFamily="18" charset="0"/>
              </a:rPr>
              <a:t>To take input what chocolate to produce:</a:t>
            </a:r>
          </a:p>
          <a:p>
            <a:pPr marL="0" indent="0">
              <a:lnSpc>
                <a:spcPct val="50000"/>
              </a:lnSpc>
              <a:buNone/>
            </a:pPr>
            <a:r>
              <a:rPr lang="en-GB" dirty="0">
                <a:latin typeface="Times New Roman" panose="02020603050405020304" pitchFamily="18" charset="0"/>
                <a:cs typeface="Times New Roman" panose="02020603050405020304" pitchFamily="18" charset="0"/>
              </a:rPr>
              <a:t>int candy()</a:t>
            </a:r>
          </a:p>
          <a:p>
            <a:pPr marL="0" indent="0">
              <a:lnSpc>
                <a:spcPct val="50000"/>
              </a:lnSpc>
              <a:buNone/>
            </a:pPr>
            <a:r>
              <a:rPr lang="en-GB" dirty="0">
                <a:latin typeface="Times New Roman" panose="02020603050405020304" pitchFamily="18" charset="0"/>
                <a:cs typeface="Times New Roman" panose="02020603050405020304" pitchFamily="18" charset="0"/>
              </a:rPr>
              <a:t>{</a:t>
            </a:r>
          </a:p>
          <a:p>
            <a:pPr marL="0" indent="0">
              <a:lnSpc>
                <a:spcPct val="5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printf</a:t>
            </a:r>
            <a:r>
              <a:rPr lang="en-GB" dirty="0">
                <a:latin typeface="Times New Roman" panose="02020603050405020304" pitchFamily="18" charset="0"/>
                <a:cs typeface="Times New Roman" panose="02020603050405020304" pitchFamily="18" charset="0"/>
              </a:rPr>
              <a:t>("\n1. Toffee\n2. Chewing Gum\n3.</a:t>
            </a:r>
          </a:p>
          <a:p>
            <a:pPr marL="0" indent="0">
              <a:lnSpc>
                <a:spcPct val="50000"/>
              </a:lnSpc>
              <a:buNone/>
            </a:pPr>
            <a:r>
              <a:rPr lang="en-GB" dirty="0">
                <a:latin typeface="Times New Roman" panose="02020603050405020304" pitchFamily="18" charset="0"/>
                <a:cs typeface="Times New Roman" panose="02020603050405020304" pitchFamily="18" charset="0"/>
              </a:rPr>
              <a:t>  Lollipop\n4. Candy Bar\n5. Jelly</a:t>
            </a:r>
          </a:p>
          <a:p>
            <a:pPr marL="0" indent="0">
              <a:lnSpc>
                <a:spcPct val="50000"/>
              </a:lnSpc>
              <a:buNone/>
            </a:pPr>
            <a:r>
              <a:rPr lang="en-GB" dirty="0">
                <a:latin typeface="Times New Roman" panose="02020603050405020304" pitchFamily="18" charset="0"/>
                <a:cs typeface="Times New Roman" panose="02020603050405020304" pitchFamily="18" charset="0"/>
              </a:rPr>
              <a:t>  Candy\n\n");</a:t>
            </a:r>
          </a:p>
          <a:p>
            <a:pPr marL="0" indent="0">
              <a:lnSpc>
                <a:spcPct val="50000"/>
              </a:lnSpc>
              <a:buNone/>
            </a:pPr>
            <a:r>
              <a:rPr lang="en-GB" dirty="0">
                <a:latin typeface="Times New Roman" panose="02020603050405020304" pitchFamily="18" charset="0"/>
                <a:cs typeface="Times New Roman" panose="02020603050405020304" pitchFamily="18" charset="0"/>
              </a:rPr>
              <a:t>    int c;</a:t>
            </a:r>
          </a:p>
          <a:p>
            <a:pPr marL="0" indent="0">
              <a:lnSpc>
                <a:spcPct val="5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scanf</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d",&amp;c</a:t>
            </a:r>
            <a:r>
              <a:rPr lang="en-GB" dirty="0">
                <a:latin typeface="Times New Roman" panose="02020603050405020304" pitchFamily="18" charset="0"/>
                <a:cs typeface="Times New Roman" panose="02020603050405020304" pitchFamily="18" charset="0"/>
              </a:rPr>
              <a:t>);</a:t>
            </a:r>
          </a:p>
          <a:p>
            <a:pPr marL="0" indent="0">
              <a:lnSpc>
                <a:spcPct val="50000"/>
              </a:lnSpc>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printf</a:t>
            </a:r>
            <a:r>
              <a:rPr lang="en-GB" dirty="0">
                <a:latin typeface="Times New Roman" panose="02020603050405020304" pitchFamily="18" charset="0"/>
                <a:cs typeface="Times New Roman" panose="02020603050405020304" pitchFamily="18" charset="0"/>
              </a:rPr>
              <a:t>("\n");</a:t>
            </a:r>
          </a:p>
          <a:p>
            <a:pPr marL="0" indent="0">
              <a:lnSpc>
                <a:spcPct val="50000"/>
              </a:lnSpc>
              <a:buNone/>
            </a:pPr>
            <a:r>
              <a:rPr lang="en-GB" dirty="0">
                <a:latin typeface="Times New Roman" panose="02020603050405020304" pitchFamily="18" charset="0"/>
                <a:cs typeface="Times New Roman" panose="02020603050405020304" pitchFamily="18" charset="0"/>
              </a:rPr>
              <a:t>    if(c==1)</a:t>
            </a:r>
          </a:p>
          <a:p>
            <a:pPr marL="0" indent="0">
              <a:lnSpc>
                <a:spcPct val="50000"/>
              </a:lnSpc>
              <a:buNone/>
            </a:pPr>
            <a:r>
              <a:rPr lang="en-GB" dirty="0">
                <a:latin typeface="Times New Roman" panose="02020603050405020304" pitchFamily="18" charset="0"/>
                <a:cs typeface="Times New Roman" panose="02020603050405020304" pitchFamily="18" charset="0"/>
              </a:rPr>
              <a:t>        return 1;</a:t>
            </a:r>
          </a:p>
          <a:p>
            <a:pPr marL="0" indent="0">
              <a:lnSpc>
                <a:spcPct val="50000"/>
              </a:lnSpc>
              <a:buNone/>
            </a:pPr>
            <a:r>
              <a:rPr lang="en-GB" dirty="0">
                <a:latin typeface="Times New Roman" panose="02020603050405020304" pitchFamily="18" charset="0"/>
                <a:cs typeface="Times New Roman" panose="02020603050405020304" pitchFamily="18" charset="0"/>
              </a:rPr>
              <a:t>    if(c==2)</a:t>
            </a:r>
          </a:p>
          <a:p>
            <a:pPr marL="0" indent="0">
              <a:lnSpc>
                <a:spcPct val="50000"/>
              </a:lnSpc>
              <a:buNone/>
            </a:pPr>
            <a:r>
              <a:rPr lang="en-GB" dirty="0">
                <a:latin typeface="Times New Roman" panose="02020603050405020304" pitchFamily="18" charset="0"/>
                <a:cs typeface="Times New Roman" panose="02020603050405020304" pitchFamily="18" charset="0"/>
              </a:rPr>
              <a:t>        return 2;</a:t>
            </a:r>
          </a:p>
          <a:p>
            <a:pPr marL="0" indent="0">
              <a:lnSpc>
                <a:spcPct val="50000"/>
              </a:lnSpc>
              <a:buNone/>
            </a:pPr>
            <a:r>
              <a:rPr lang="en-GB" dirty="0">
                <a:latin typeface="Times New Roman" panose="02020603050405020304" pitchFamily="18" charset="0"/>
                <a:cs typeface="Times New Roman" panose="02020603050405020304" pitchFamily="18" charset="0"/>
              </a:rPr>
              <a:t>    if(c==3)</a:t>
            </a:r>
          </a:p>
          <a:p>
            <a:pPr marL="0" indent="0">
              <a:lnSpc>
                <a:spcPct val="50000"/>
              </a:lnSpc>
              <a:buNone/>
            </a:pPr>
            <a:r>
              <a:rPr lang="en-GB" dirty="0">
                <a:latin typeface="Times New Roman" panose="02020603050405020304" pitchFamily="18" charset="0"/>
                <a:cs typeface="Times New Roman" panose="02020603050405020304" pitchFamily="18" charset="0"/>
              </a:rPr>
              <a:t>        return 3;</a:t>
            </a:r>
          </a:p>
          <a:p>
            <a:pPr marL="0" indent="0">
              <a:lnSpc>
                <a:spcPct val="50000"/>
              </a:lnSpc>
              <a:buNone/>
            </a:pPr>
            <a:r>
              <a:rPr lang="en-GB" dirty="0">
                <a:latin typeface="Times New Roman" panose="02020603050405020304" pitchFamily="18" charset="0"/>
                <a:cs typeface="Times New Roman" panose="02020603050405020304" pitchFamily="18" charset="0"/>
              </a:rPr>
              <a:t>    if(c==4)</a:t>
            </a:r>
          </a:p>
          <a:p>
            <a:pPr marL="0" indent="0">
              <a:lnSpc>
                <a:spcPct val="50000"/>
              </a:lnSpc>
              <a:buNone/>
            </a:pPr>
            <a:r>
              <a:rPr lang="en-GB" dirty="0">
                <a:latin typeface="Times New Roman" panose="02020603050405020304" pitchFamily="18" charset="0"/>
                <a:cs typeface="Times New Roman" panose="02020603050405020304" pitchFamily="18" charset="0"/>
              </a:rPr>
              <a:t>        return 4;</a:t>
            </a:r>
          </a:p>
          <a:p>
            <a:pPr marL="0" indent="0">
              <a:lnSpc>
                <a:spcPct val="50000"/>
              </a:lnSpc>
              <a:buNone/>
            </a:pPr>
            <a:r>
              <a:rPr lang="en-GB" dirty="0">
                <a:latin typeface="Times New Roman" panose="02020603050405020304" pitchFamily="18" charset="0"/>
                <a:cs typeface="Times New Roman" panose="02020603050405020304" pitchFamily="18" charset="0"/>
              </a:rPr>
              <a:t>    if(c==5)</a:t>
            </a:r>
          </a:p>
          <a:p>
            <a:pPr marL="0" indent="0">
              <a:lnSpc>
                <a:spcPct val="50000"/>
              </a:lnSpc>
              <a:buNone/>
            </a:pPr>
            <a:r>
              <a:rPr lang="en-GB" dirty="0">
                <a:latin typeface="Times New Roman" panose="02020603050405020304" pitchFamily="18" charset="0"/>
                <a:cs typeface="Times New Roman" panose="02020603050405020304" pitchFamily="18" charset="0"/>
              </a:rPr>
              <a:t>        return 5;</a:t>
            </a:r>
          </a:p>
          <a:p>
            <a:pPr marL="0" indent="0">
              <a:lnSpc>
                <a:spcPct val="50000"/>
              </a:lnSpc>
              <a:buNone/>
            </a:pPr>
            <a:r>
              <a:rPr lang="en-GB" dirty="0">
                <a:latin typeface="Times New Roman" panose="02020603050405020304" pitchFamily="18" charset="0"/>
                <a:cs typeface="Times New Roman" panose="02020603050405020304" pitchFamily="18" charset="0"/>
              </a:rPr>
              <a:t>}</a:t>
            </a:r>
          </a:p>
          <a:p>
            <a:pPr marL="0" indent="0">
              <a:lnSpc>
                <a:spcPct val="50000"/>
              </a:lnSpc>
              <a:buNone/>
            </a:pPr>
            <a:endParaRPr lang="en-GB"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2B354D-E47A-4856-8623-1FC9CD0E97D4}"/>
              </a:ext>
            </a:extLst>
          </p:cNvPr>
          <p:cNvSpPr>
            <a:spLocks noGrp="1"/>
          </p:cNvSpPr>
          <p:nvPr>
            <p:ph sz="half" idx="2"/>
          </p:nvPr>
        </p:nvSpPr>
        <p:spPr>
          <a:xfrm>
            <a:off x="6096000" y="595859"/>
            <a:ext cx="4480560" cy="5666282"/>
          </a:xfrm>
        </p:spPr>
        <p:txBody>
          <a:bodyPr>
            <a:normAutofit fontScale="92500" lnSpcReduction="20000"/>
          </a:bodyPr>
          <a:lstStyle/>
          <a:p>
            <a:pPr marL="0" indent="0">
              <a:buNone/>
            </a:pPr>
            <a:r>
              <a:rPr lang="en-US" u="sng" dirty="0">
                <a:latin typeface="Times New Roman" panose="02020603050405020304" pitchFamily="18" charset="0"/>
                <a:cs typeface="Times New Roman" panose="02020603050405020304" pitchFamily="18" charset="0"/>
              </a:rPr>
              <a:t>To print the chocolate name in main function:</a:t>
            </a: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printcandy</a:t>
            </a:r>
            <a:r>
              <a:rPr lang="en-US" dirty="0">
                <a:latin typeface="Times New Roman" panose="02020603050405020304" pitchFamily="18" charset="0"/>
                <a:cs typeface="Times New Roman" panose="02020603050405020304" pitchFamily="18" charset="0"/>
              </a:rPr>
              <a:t>(int c)</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if(c==1)</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("Toffee ");</a:t>
            </a:r>
          </a:p>
          <a:p>
            <a:pPr marL="0" indent="0">
              <a:buNone/>
            </a:pPr>
            <a:r>
              <a:rPr lang="en-US" dirty="0">
                <a:latin typeface="Times New Roman" panose="02020603050405020304" pitchFamily="18" charset="0"/>
                <a:cs typeface="Times New Roman" panose="02020603050405020304" pitchFamily="18" charset="0"/>
              </a:rPr>
              <a:t>    if(c==2)</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("Chewing Gum ");</a:t>
            </a:r>
          </a:p>
          <a:p>
            <a:pPr marL="0" indent="0">
              <a:buNone/>
            </a:pPr>
            <a:r>
              <a:rPr lang="en-US" dirty="0">
                <a:latin typeface="Times New Roman" panose="02020603050405020304" pitchFamily="18" charset="0"/>
                <a:cs typeface="Times New Roman" panose="02020603050405020304" pitchFamily="18" charset="0"/>
              </a:rPr>
              <a:t>    if(c==3)</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("Lollipop ");</a:t>
            </a:r>
          </a:p>
          <a:p>
            <a:pPr marL="0" indent="0">
              <a:buNone/>
            </a:pPr>
            <a:r>
              <a:rPr lang="en-US" dirty="0">
                <a:latin typeface="Times New Roman" panose="02020603050405020304" pitchFamily="18" charset="0"/>
                <a:cs typeface="Times New Roman" panose="02020603050405020304" pitchFamily="18" charset="0"/>
              </a:rPr>
              <a:t>    if(c==4)</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("Candy Bar ");</a:t>
            </a:r>
          </a:p>
          <a:p>
            <a:pPr marL="0" indent="0">
              <a:buNone/>
            </a:pPr>
            <a:r>
              <a:rPr lang="en-US" dirty="0">
                <a:latin typeface="Times New Roman" panose="02020603050405020304" pitchFamily="18" charset="0"/>
                <a:cs typeface="Times New Roman" panose="02020603050405020304" pitchFamily="18" charset="0"/>
              </a:rPr>
              <a:t>    if(c==5)</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("Jelly Candy");</a:t>
            </a:r>
          </a:p>
          <a:p>
            <a:pPr marL="0" indent="0">
              <a:buNone/>
            </a:pPr>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C60B9C86-5E5C-4865-B5F9-4C5DBAA0EBA1}"/>
              </a:ext>
            </a:extLst>
          </p:cNvPr>
          <p:cNvSpPr txBox="1"/>
          <p:nvPr/>
        </p:nvSpPr>
        <p:spPr>
          <a:xfrm>
            <a:off x="3222885" y="2758190"/>
            <a:ext cx="1933731" cy="2862322"/>
          </a:xfrm>
          <a:prstGeom prst="rect">
            <a:avLst/>
          </a:prstGeom>
          <a:noFill/>
        </p:spPr>
        <p:txBody>
          <a:bodyPr wrap="square" rtlCol="0">
            <a:spAutoFit/>
          </a:bodyPr>
          <a:lstStyle/>
          <a:p>
            <a:pPr marL="285750" indent="-285750">
              <a:buFont typeface="Wingdings" panose="05000000000000000000" pitchFamily="2" charset="2"/>
              <a:buChar char="Ø"/>
            </a:pPr>
            <a:r>
              <a:rPr lang="en-GB" dirty="0"/>
              <a:t>In the function user choose which candy to produce. And the input goes to the </a:t>
            </a:r>
            <a:r>
              <a:rPr lang="en-GB" dirty="0" err="1"/>
              <a:t>printcandy</a:t>
            </a:r>
            <a:r>
              <a:rPr lang="en-GB" dirty="0"/>
              <a:t> function as a parameter</a:t>
            </a:r>
            <a:endParaRPr lang="en-US" dirty="0"/>
          </a:p>
        </p:txBody>
      </p:sp>
      <p:sp>
        <p:nvSpPr>
          <p:cNvPr id="6" name="TextBox 5">
            <a:extLst>
              <a:ext uri="{FF2B5EF4-FFF2-40B4-BE49-F238E27FC236}">
                <a16:creationId xmlns:a16="http://schemas.microsoft.com/office/drawing/2014/main" id="{56C201A1-66AD-4878-803D-9BC5B4964CE7}"/>
              </a:ext>
            </a:extLst>
          </p:cNvPr>
          <p:cNvSpPr txBox="1"/>
          <p:nvPr/>
        </p:nvSpPr>
        <p:spPr>
          <a:xfrm>
            <a:off x="8979108" y="2578308"/>
            <a:ext cx="1888761" cy="1477328"/>
          </a:xfrm>
          <a:prstGeom prst="rect">
            <a:avLst/>
          </a:prstGeom>
          <a:noFill/>
        </p:spPr>
        <p:txBody>
          <a:bodyPr wrap="square" rtlCol="0">
            <a:spAutoFit/>
          </a:bodyPr>
          <a:lstStyle/>
          <a:p>
            <a:pPr marL="285750" indent="-285750">
              <a:buFont typeface="Wingdings" panose="05000000000000000000" pitchFamily="2" charset="2"/>
              <a:buChar char="Ø"/>
            </a:pPr>
            <a:r>
              <a:rPr lang="en-GB" dirty="0"/>
              <a:t>It passes the candy name in the main function</a:t>
            </a:r>
          </a:p>
          <a:p>
            <a:endParaRPr lang="en-US" dirty="0"/>
          </a:p>
        </p:txBody>
      </p:sp>
    </p:spTree>
    <p:extLst>
      <p:ext uri="{BB962C8B-B14F-4D97-AF65-F5344CB8AC3E}">
        <p14:creationId xmlns:p14="http://schemas.microsoft.com/office/powerpoint/2010/main" val="236805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69B4B-5663-4C72-B1A1-4F70BF3DD5DA}"/>
              </a:ext>
            </a:extLst>
          </p:cNvPr>
          <p:cNvSpPr>
            <a:spLocks noGrp="1"/>
          </p:cNvSpPr>
          <p:nvPr>
            <p:ph idx="1"/>
          </p:nvPr>
        </p:nvSpPr>
        <p:spPr>
          <a:xfrm>
            <a:off x="1261872" y="644578"/>
            <a:ext cx="8595360" cy="5535560"/>
          </a:xfrm>
        </p:spPr>
        <p:txBody>
          <a:bodyPr/>
          <a:lstStyle/>
          <a:p>
            <a:pPr marL="0" indent="0">
              <a:buNone/>
            </a:pPr>
            <a:r>
              <a:rPr lang="en-GB" u="sng" dirty="0"/>
              <a:t>Main Function:</a:t>
            </a:r>
          </a:p>
          <a:p>
            <a:pPr marL="342900" indent="-342900">
              <a:buAutoNum type="arabicPeriod"/>
            </a:pPr>
            <a:r>
              <a:rPr lang="en-GB" dirty="0"/>
              <a:t>We take buffer size as input. And initialize empty and box size as buffer size.</a:t>
            </a:r>
          </a:p>
          <a:p>
            <a:pPr marL="0" indent="0">
              <a:buNone/>
            </a:pPr>
            <a:r>
              <a:rPr lang="en-GB" dirty="0"/>
              <a:t> </a:t>
            </a:r>
            <a:r>
              <a:rPr lang="en-GB" dirty="0" err="1"/>
              <a:t>scanf</a:t>
            </a:r>
            <a:r>
              <a:rPr lang="en-GB" dirty="0"/>
              <a:t>("%d",&amp;</a:t>
            </a:r>
            <a:r>
              <a:rPr lang="en-GB" dirty="0" err="1"/>
              <a:t>buffer_size</a:t>
            </a:r>
            <a:r>
              <a:rPr lang="en-GB" dirty="0"/>
              <a:t>);</a:t>
            </a:r>
          </a:p>
          <a:p>
            <a:pPr marL="0" indent="0">
              <a:buNone/>
            </a:pPr>
            <a:r>
              <a:rPr lang="en-GB" dirty="0"/>
              <a:t>    empty=</a:t>
            </a:r>
            <a:r>
              <a:rPr lang="en-GB" dirty="0" err="1"/>
              <a:t>buffer_size</a:t>
            </a:r>
            <a:r>
              <a:rPr lang="en-GB" dirty="0"/>
              <a:t>;</a:t>
            </a:r>
          </a:p>
          <a:p>
            <a:pPr marL="0" indent="0">
              <a:buNone/>
            </a:pPr>
            <a:r>
              <a:rPr lang="en-GB" dirty="0"/>
              <a:t>    </a:t>
            </a:r>
            <a:r>
              <a:rPr lang="en-GB" dirty="0" err="1"/>
              <a:t>box_capacity</a:t>
            </a:r>
            <a:r>
              <a:rPr lang="en-GB" dirty="0"/>
              <a:t> = </a:t>
            </a:r>
            <a:r>
              <a:rPr lang="en-GB" dirty="0" err="1"/>
              <a:t>buffer_size</a:t>
            </a:r>
            <a:r>
              <a:rPr lang="en-GB" dirty="0"/>
              <a:t>;</a:t>
            </a:r>
          </a:p>
          <a:p>
            <a:pPr marL="0" indent="0">
              <a:buNone/>
            </a:pPr>
            <a:r>
              <a:rPr lang="en-GB" dirty="0"/>
              <a:t>2. We create </a:t>
            </a:r>
            <a:r>
              <a:rPr lang="en-GB" dirty="0" err="1"/>
              <a:t>buffersized</a:t>
            </a:r>
            <a:r>
              <a:rPr lang="en-GB" dirty="0"/>
              <a:t> producer and consumer thread.  And initialize the     mutex.</a:t>
            </a:r>
          </a:p>
          <a:p>
            <a:pPr marL="0" indent="0">
              <a:buNone/>
            </a:pPr>
            <a:r>
              <a:rPr lang="en-GB" dirty="0" err="1"/>
              <a:t>pthread_t</a:t>
            </a:r>
            <a:r>
              <a:rPr lang="en-GB" dirty="0"/>
              <a:t> prod[</a:t>
            </a:r>
            <a:r>
              <a:rPr lang="en-GB" dirty="0" err="1"/>
              <a:t>buffer_size</a:t>
            </a:r>
            <a:r>
              <a:rPr lang="en-GB" dirty="0"/>
              <a:t>],cons[</a:t>
            </a:r>
            <a:r>
              <a:rPr lang="en-GB" dirty="0" err="1"/>
              <a:t>buffer_size</a:t>
            </a:r>
            <a:r>
              <a:rPr lang="en-GB" dirty="0"/>
              <a:t>];</a:t>
            </a:r>
          </a:p>
          <a:p>
            <a:pPr marL="0" indent="0">
              <a:buNone/>
            </a:pPr>
            <a:r>
              <a:rPr lang="en-GB" dirty="0"/>
              <a:t>3. User choose option to produce or consume or exit.</a:t>
            </a:r>
          </a:p>
          <a:p>
            <a:pPr marL="0" indent="0">
              <a:buNone/>
            </a:pPr>
            <a:r>
              <a:rPr lang="pt-BR" dirty="0"/>
              <a:t>	    printf("\n1. Produce Candy \n2. Consume Candy \n3. Exit\n\n");</a:t>
            </a:r>
          </a:p>
          <a:p>
            <a:pPr marL="0" indent="0">
              <a:buNone/>
            </a:pPr>
            <a:r>
              <a:rPr lang="pt-BR" dirty="0"/>
              <a:t>        scanf("%d",&amp;n);</a:t>
            </a:r>
            <a:endParaRPr lang="en-GB" dirty="0"/>
          </a:p>
          <a:p>
            <a:pPr marL="342900" indent="-342900">
              <a:buAutoNum type="arabicPeriod"/>
            </a:pPr>
            <a:endParaRPr lang="en-US" dirty="0"/>
          </a:p>
        </p:txBody>
      </p:sp>
    </p:spTree>
    <p:extLst>
      <p:ext uri="{BB962C8B-B14F-4D97-AF65-F5344CB8AC3E}">
        <p14:creationId xmlns:p14="http://schemas.microsoft.com/office/powerpoint/2010/main" val="289412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AB6C5-5EDE-4508-AF4D-0726FD4F0154}"/>
              </a:ext>
            </a:extLst>
          </p:cNvPr>
          <p:cNvSpPr>
            <a:spLocks noGrp="1"/>
          </p:cNvSpPr>
          <p:nvPr>
            <p:ph idx="1"/>
          </p:nvPr>
        </p:nvSpPr>
        <p:spPr>
          <a:xfrm>
            <a:off x="1216901" y="661220"/>
            <a:ext cx="8595360" cy="5535560"/>
          </a:xfrm>
        </p:spPr>
        <p:txBody>
          <a:bodyPr/>
          <a:lstStyle/>
          <a:p>
            <a:pPr marL="0" indent="0">
              <a:buNone/>
            </a:pPr>
            <a:r>
              <a:rPr lang="en-GB" u="sng" dirty="0"/>
              <a:t>Output:</a:t>
            </a:r>
            <a:endParaRPr lang="en-US" u="sng" dirty="0"/>
          </a:p>
        </p:txBody>
      </p:sp>
      <p:pic>
        <p:nvPicPr>
          <p:cNvPr id="5" name="Picture 4">
            <a:extLst>
              <a:ext uri="{FF2B5EF4-FFF2-40B4-BE49-F238E27FC236}">
                <a16:creationId xmlns:a16="http://schemas.microsoft.com/office/drawing/2014/main" id="{04CB919E-F674-465A-99D2-54BCED140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01" y="944050"/>
            <a:ext cx="5118082" cy="5599155"/>
          </a:xfrm>
          <a:prstGeom prst="rect">
            <a:avLst/>
          </a:prstGeom>
        </p:spPr>
      </p:pic>
    </p:spTree>
    <p:extLst>
      <p:ext uri="{BB962C8B-B14F-4D97-AF65-F5344CB8AC3E}">
        <p14:creationId xmlns:p14="http://schemas.microsoft.com/office/powerpoint/2010/main" val="139260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196B1E-3A6C-4CAA-834A-B7C7FC1DF37F}"/>
              </a:ext>
            </a:extLst>
          </p:cNvPr>
          <p:cNvSpPr>
            <a:spLocks noGrp="1"/>
          </p:cNvSpPr>
          <p:nvPr>
            <p:ph type="ctrTitle"/>
          </p:nvPr>
        </p:nvSpPr>
        <p:spPr>
          <a:xfrm>
            <a:off x="1386840" y="1208656"/>
            <a:ext cx="9418320" cy="4112851"/>
          </a:xfrm>
        </p:spPr>
        <p:txBody>
          <a:bodyPr/>
          <a:lstStyle/>
          <a:p>
            <a:r>
              <a:rPr lang="en-GB" dirty="0"/>
              <a:t>THANK YOU</a:t>
            </a:r>
            <a:endParaRPr lang="en-US" dirty="0"/>
          </a:p>
        </p:txBody>
      </p:sp>
    </p:spTree>
    <p:extLst>
      <p:ext uri="{BB962C8B-B14F-4D97-AF65-F5344CB8AC3E}">
        <p14:creationId xmlns:p14="http://schemas.microsoft.com/office/powerpoint/2010/main" val="219810109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114</TotalTime>
  <Words>667</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Schoolbook</vt:lpstr>
      <vt:lpstr>Times New Roman</vt:lpstr>
      <vt:lpstr>Wingdings</vt:lpstr>
      <vt:lpstr>Wingdings 2</vt:lpstr>
      <vt:lpstr>View</vt:lpstr>
      <vt:lpstr>Amherst Candy Factory</vt:lpstr>
      <vt:lpstr>Problem Description:</vt:lpstr>
      <vt:lpstr>Solving the problem:</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Amherst Candy Factory</dc:title>
  <dc:creator>Nijhor islam</dc:creator>
  <cp:lastModifiedBy>Nijhor islam</cp:lastModifiedBy>
  <cp:revision>8</cp:revision>
  <dcterms:created xsi:type="dcterms:W3CDTF">2021-09-19T15:44:21Z</dcterms:created>
  <dcterms:modified xsi:type="dcterms:W3CDTF">2021-09-21T06:00:12Z</dcterms:modified>
</cp:coreProperties>
</file>