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78" r:id="rId3"/>
    <p:sldId id="293" r:id="rId4"/>
    <p:sldId id="292" r:id="rId5"/>
    <p:sldId id="279" r:id="rId6"/>
    <p:sldId id="280" r:id="rId7"/>
    <p:sldId id="283" r:id="rId8"/>
    <p:sldId id="281" r:id="rId9"/>
    <p:sldId id="268" r:id="rId10"/>
    <p:sldId id="272" r:id="rId11"/>
    <p:sldId id="273" r:id="rId12"/>
    <p:sldId id="276" r:id="rId13"/>
    <p:sldId id="269" r:id="rId14"/>
    <p:sldId id="274" r:id="rId15"/>
    <p:sldId id="275" r:id="rId1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744343E-91C8-448E-A8DF-797E317FE40F}">
          <p14:sldIdLst>
            <p14:sldId id="256"/>
            <p14:sldId id="278"/>
            <p14:sldId id="293"/>
            <p14:sldId id="292"/>
            <p14:sldId id="279"/>
            <p14:sldId id="280"/>
            <p14:sldId id="283"/>
            <p14:sldId id="281"/>
          </p14:sldIdLst>
        </p14:section>
        <p14:section name="图形化界面" id="{6A39952A-33F9-46FE-8327-7B991FA77108}">
          <p14:sldIdLst>
            <p14:sldId id="268"/>
            <p14:sldId id="272"/>
            <p14:sldId id="273"/>
            <p14:sldId id="276"/>
            <p14:sldId id="269"/>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玉琦" initials="吴玉琦"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5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6220" autoAdjust="0"/>
  </p:normalViewPr>
  <p:slideViewPr>
    <p:cSldViewPr snapToGrid="0">
      <p:cViewPr varScale="1">
        <p:scale>
          <a:sx n="97" d="100"/>
          <a:sy n="97" d="100"/>
        </p:scale>
        <p:origin x="9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17FA3BA-3005-4FE2-9E57-00441A1B8795}" type="doc">
      <dgm:prSet loTypeId="urn:microsoft.com/office/officeart/2005/8/layout/radial5" loCatId="relationship" qsTypeId="urn:microsoft.com/office/officeart/2005/8/quickstyle/simple1#1" qsCatId="simple" csTypeId="urn:microsoft.com/office/officeart/2005/8/colors/accent1_2#1" csCatId="accent1" phldr="1"/>
      <dgm:spPr/>
      <dgm:t>
        <a:bodyPr/>
        <a:lstStyle/>
        <a:p>
          <a:endParaRPr lang="zh-CN" altLang="en-US"/>
        </a:p>
      </dgm:t>
    </dgm:pt>
    <dgm:pt modelId="{96E658C7-5579-49BD-9A4A-E4A6DAFE0787}">
      <dgm:prSet phldrT="[文本]"/>
      <dgm:spPr/>
      <dgm:t>
        <a:bodyPr/>
        <a:lstStyle/>
        <a:p>
          <a:r>
            <a:rPr lang="en-US" altLang="zh-CN" dirty="0" err="1"/>
            <a:t>Blockly</a:t>
          </a:r>
          <a:r>
            <a:rPr lang="zh-CN" altLang="en-US" dirty="0"/>
            <a:t>图形化界面</a:t>
          </a:r>
        </a:p>
      </dgm:t>
    </dgm:pt>
    <dgm:pt modelId="{A42DC433-597D-4CAC-A358-18769D131CFF}" type="parTrans" cxnId="{E705E39C-910C-4077-8BBA-62CEECC4C638}">
      <dgm:prSet/>
      <dgm:spPr/>
      <dgm:t>
        <a:bodyPr/>
        <a:lstStyle/>
        <a:p>
          <a:endParaRPr lang="zh-CN" altLang="en-US"/>
        </a:p>
      </dgm:t>
    </dgm:pt>
    <dgm:pt modelId="{81406CAC-F6BB-4CB5-AC61-839E7E1B3449}" type="sibTrans" cxnId="{E705E39C-910C-4077-8BBA-62CEECC4C638}">
      <dgm:prSet/>
      <dgm:spPr/>
      <dgm:t>
        <a:bodyPr/>
        <a:lstStyle/>
        <a:p>
          <a:endParaRPr lang="zh-CN" altLang="en-US"/>
        </a:p>
      </dgm:t>
    </dgm:pt>
    <dgm:pt modelId="{780CCC38-E1AA-4886-BEBA-78CCE1548013}">
      <dgm:prSet phldrT="[文本]"/>
      <dgm:spPr/>
      <dgm:t>
        <a:bodyPr/>
        <a:lstStyle/>
        <a:p>
          <a:r>
            <a:rPr lang="zh-CN" altLang="en-US" dirty="0"/>
            <a:t>开源</a:t>
          </a:r>
          <a:endParaRPr lang="en-US" altLang="zh-CN" dirty="0"/>
        </a:p>
        <a:p>
          <a:r>
            <a:rPr lang="zh-CN" altLang="en-US" dirty="0"/>
            <a:t>硬件</a:t>
          </a:r>
        </a:p>
      </dgm:t>
    </dgm:pt>
    <dgm:pt modelId="{4A912498-AC3C-4E16-84B3-72EC023D996D}" type="parTrans" cxnId="{F02788ED-FE93-48FA-B459-2C9497C7A07D}">
      <dgm:prSet/>
      <dgm:spPr/>
      <dgm:t>
        <a:bodyPr/>
        <a:lstStyle/>
        <a:p>
          <a:endParaRPr lang="zh-CN" altLang="en-US"/>
        </a:p>
      </dgm:t>
    </dgm:pt>
    <dgm:pt modelId="{929A88CC-0B6A-4959-B2DF-4843E853BE22}" type="sibTrans" cxnId="{F02788ED-FE93-48FA-B459-2C9497C7A07D}">
      <dgm:prSet/>
      <dgm:spPr/>
      <dgm:t>
        <a:bodyPr/>
        <a:lstStyle/>
        <a:p>
          <a:endParaRPr lang="zh-CN" altLang="en-US"/>
        </a:p>
      </dgm:t>
    </dgm:pt>
    <dgm:pt modelId="{88C39713-2EF4-42B1-9436-DFE06F5293F2}">
      <dgm:prSet phldrT="[文本]"/>
      <dgm:spPr>
        <a:solidFill>
          <a:schemeClr val="accent4"/>
        </a:solidFill>
      </dgm:spPr>
      <dgm:t>
        <a:bodyPr/>
        <a:lstStyle/>
        <a:p>
          <a:r>
            <a:rPr lang="zh-CN" altLang="en-US" dirty="0"/>
            <a:t>物联网</a:t>
          </a:r>
        </a:p>
      </dgm:t>
    </dgm:pt>
    <dgm:pt modelId="{6B80FEE7-AFD9-4AF3-BFA2-7C088FDD3616}" type="parTrans" cxnId="{93E7823C-6CC4-4A21-B534-7635C3D865DE}">
      <dgm:prSet/>
      <dgm:spPr/>
      <dgm:t>
        <a:bodyPr/>
        <a:lstStyle/>
        <a:p>
          <a:endParaRPr lang="zh-CN" altLang="en-US"/>
        </a:p>
      </dgm:t>
    </dgm:pt>
    <dgm:pt modelId="{818BEC99-E4AD-4701-9E50-9DA8F4F05DFE}" type="sibTrans" cxnId="{93E7823C-6CC4-4A21-B534-7635C3D865DE}">
      <dgm:prSet/>
      <dgm:spPr/>
      <dgm:t>
        <a:bodyPr/>
        <a:lstStyle/>
        <a:p>
          <a:endParaRPr lang="zh-CN" altLang="en-US"/>
        </a:p>
      </dgm:t>
    </dgm:pt>
    <dgm:pt modelId="{30CFE9DD-8AB1-43B5-BB0B-B9644F785CF6}">
      <dgm:prSet phldrT="[文本]"/>
      <dgm:spPr/>
      <dgm:t>
        <a:bodyPr/>
        <a:lstStyle/>
        <a:p>
          <a:r>
            <a:rPr lang="zh-CN" altLang="en-US" dirty="0"/>
            <a:t>课程</a:t>
          </a:r>
          <a:endParaRPr lang="en-US" altLang="zh-CN" dirty="0"/>
        </a:p>
        <a:p>
          <a:r>
            <a:rPr lang="zh-CN" altLang="en-US" dirty="0"/>
            <a:t>培训</a:t>
          </a:r>
        </a:p>
      </dgm:t>
    </dgm:pt>
    <dgm:pt modelId="{E85361D8-ED13-4CF1-AFEA-E7CCF37074B3}" type="parTrans" cxnId="{2C5FB0BC-FB3B-4945-A77A-8F4CA48C7C47}">
      <dgm:prSet/>
      <dgm:spPr/>
      <dgm:t>
        <a:bodyPr/>
        <a:lstStyle/>
        <a:p>
          <a:endParaRPr lang="zh-CN" altLang="en-US"/>
        </a:p>
      </dgm:t>
    </dgm:pt>
    <dgm:pt modelId="{A48B30E4-71E1-417B-BB3D-93354E58A485}" type="sibTrans" cxnId="{2C5FB0BC-FB3B-4945-A77A-8F4CA48C7C47}">
      <dgm:prSet/>
      <dgm:spPr/>
      <dgm:t>
        <a:bodyPr/>
        <a:lstStyle/>
        <a:p>
          <a:endParaRPr lang="zh-CN" altLang="en-US"/>
        </a:p>
      </dgm:t>
    </dgm:pt>
    <dgm:pt modelId="{7614EF90-ABAD-4F0E-8F27-AA22E77FF4CC}">
      <dgm:prSet phldrT="[文本]"/>
      <dgm:spPr>
        <a:solidFill>
          <a:schemeClr val="accent4"/>
        </a:solidFill>
      </dgm:spPr>
      <dgm:t>
        <a:bodyPr/>
        <a:lstStyle/>
        <a:p>
          <a:r>
            <a:rPr lang="zh-CN" altLang="en-US" dirty="0"/>
            <a:t>人工</a:t>
          </a:r>
          <a:endParaRPr lang="en-US" altLang="zh-CN" dirty="0"/>
        </a:p>
        <a:p>
          <a:r>
            <a:rPr lang="zh-CN" altLang="en-US" dirty="0"/>
            <a:t>智能</a:t>
          </a:r>
        </a:p>
      </dgm:t>
    </dgm:pt>
    <dgm:pt modelId="{DA6F00D5-6658-4EF5-ABE5-106BD5BC9666}" type="parTrans" cxnId="{E7FD9D7D-6EF9-4432-BCB0-FEDC0D3626C8}">
      <dgm:prSet/>
      <dgm:spPr/>
      <dgm:t>
        <a:bodyPr/>
        <a:lstStyle/>
        <a:p>
          <a:endParaRPr lang="zh-CN" altLang="en-US"/>
        </a:p>
      </dgm:t>
    </dgm:pt>
    <dgm:pt modelId="{E2D055D8-E0D4-401B-A423-4101A6986033}" type="sibTrans" cxnId="{E7FD9D7D-6EF9-4432-BCB0-FEDC0D3626C8}">
      <dgm:prSet/>
      <dgm:spPr/>
      <dgm:t>
        <a:bodyPr/>
        <a:lstStyle/>
        <a:p>
          <a:endParaRPr lang="zh-CN" altLang="en-US"/>
        </a:p>
      </dgm:t>
    </dgm:pt>
    <dgm:pt modelId="{CAD3A8C8-7940-4CF0-B1AF-7FD1C1A156BA}" type="pres">
      <dgm:prSet presAssocID="{E17FA3BA-3005-4FE2-9E57-00441A1B8795}" presName="Name0" presStyleCnt="0">
        <dgm:presLayoutVars>
          <dgm:chMax val="1"/>
          <dgm:dir/>
          <dgm:animLvl val="ctr"/>
          <dgm:resizeHandles val="exact"/>
        </dgm:presLayoutVars>
      </dgm:prSet>
      <dgm:spPr/>
    </dgm:pt>
    <dgm:pt modelId="{D0542F24-6F92-477C-A382-19F44FB444E5}" type="pres">
      <dgm:prSet presAssocID="{96E658C7-5579-49BD-9A4A-E4A6DAFE0787}" presName="centerShape" presStyleLbl="node0" presStyleIdx="0" presStyleCnt="1"/>
      <dgm:spPr/>
    </dgm:pt>
    <dgm:pt modelId="{F425158F-95D5-4900-A287-30BC461B9E7F}" type="pres">
      <dgm:prSet presAssocID="{4A912498-AC3C-4E16-84B3-72EC023D996D}" presName="parTrans" presStyleLbl="sibTrans2D1" presStyleIdx="0" presStyleCnt="4"/>
      <dgm:spPr/>
    </dgm:pt>
    <dgm:pt modelId="{A531EF82-9824-42F1-AF66-AB45DBDF6608}" type="pres">
      <dgm:prSet presAssocID="{4A912498-AC3C-4E16-84B3-72EC023D996D}" presName="connectorText" presStyleLbl="sibTrans2D1" presStyleIdx="0" presStyleCnt="4"/>
      <dgm:spPr/>
    </dgm:pt>
    <dgm:pt modelId="{2CA1CFC1-2747-4D67-9A7C-8988222CE4F9}" type="pres">
      <dgm:prSet presAssocID="{780CCC38-E1AA-4886-BEBA-78CCE1548013}" presName="node" presStyleLbl="node1" presStyleIdx="0" presStyleCnt="4">
        <dgm:presLayoutVars>
          <dgm:bulletEnabled val="1"/>
        </dgm:presLayoutVars>
      </dgm:prSet>
      <dgm:spPr/>
    </dgm:pt>
    <dgm:pt modelId="{006A5833-9D29-47E4-BEDB-6D3CBA22317A}" type="pres">
      <dgm:prSet presAssocID="{6B80FEE7-AFD9-4AF3-BFA2-7C088FDD3616}" presName="parTrans" presStyleLbl="sibTrans2D1" presStyleIdx="1" presStyleCnt="4"/>
      <dgm:spPr/>
    </dgm:pt>
    <dgm:pt modelId="{C82BC092-9E95-43D1-BA10-EE63A8B4D2AE}" type="pres">
      <dgm:prSet presAssocID="{6B80FEE7-AFD9-4AF3-BFA2-7C088FDD3616}" presName="connectorText" presStyleLbl="sibTrans2D1" presStyleIdx="1" presStyleCnt="4"/>
      <dgm:spPr/>
    </dgm:pt>
    <dgm:pt modelId="{73C1F2BA-6934-490E-A0B2-9D5B6EF7790D}" type="pres">
      <dgm:prSet presAssocID="{88C39713-2EF4-42B1-9436-DFE06F5293F2}" presName="node" presStyleLbl="node1" presStyleIdx="1" presStyleCnt="4">
        <dgm:presLayoutVars>
          <dgm:bulletEnabled val="1"/>
        </dgm:presLayoutVars>
      </dgm:prSet>
      <dgm:spPr/>
    </dgm:pt>
    <dgm:pt modelId="{B8D958FE-3EB8-48FE-A7BA-EC2AE791905B}" type="pres">
      <dgm:prSet presAssocID="{E85361D8-ED13-4CF1-AFEA-E7CCF37074B3}" presName="parTrans" presStyleLbl="sibTrans2D1" presStyleIdx="2" presStyleCnt="4"/>
      <dgm:spPr/>
    </dgm:pt>
    <dgm:pt modelId="{BA71994D-4D8E-4437-A2AC-C38262EE7366}" type="pres">
      <dgm:prSet presAssocID="{E85361D8-ED13-4CF1-AFEA-E7CCF37074B3}" presName="connectorText" presStyleLbl="sibTrans2D1" presStyleIdx="2" presStyleCnt="4"/>
      <dgm:spPr/>
    </dgm:pt>
    <dgm:pt modelId="{AD0AEEDB-9223-4F86-8E6C-B98F64447256}" type="pres">
      <dgm:prSet presAssocID="{30CFE9DD-8AB1-43B5-BB0B-B9644F785CF6}" presName="node" presStyleLbl="node1" presStyleIdx="2" presStyleCnt="4">
        <dgm:presLayoutVars>
          <dgm:bulletEnabled val="1"/>
        </dgm:presLayoutVars>
      </dgm:prSet>
      <dgm:spPr/>
    </dgm:pt>
    <dgm:pt modelId="{7CE2BE8E-B33A-4498-85D1-4E6BD2277E42}" type="pres">
      <dgm:prSet presAssocID="{DA6F00D5-6658-4EF5-ABE5-106BD5BC9666}" presName="parTrans" presStyleLbl="sibTrans2D1" presStyleIdx="3" presStyleCnt="4"/>
      <dgm:spPr/>
    </dgm:pt>
    <dgm:pt modelId="{FC9DD9A2-B46F-44B2-9265-8E5EB2D2B5EE}" type="pres">
      <dgm:prSet presAssocID="{DA6F00D5-6658-4EF5-ABE5-106BD5BC9666}" presName="connectorText" presStyleLbl="sibTrans2D1" presStyleIdx="3" presStyleCnt="4"/>
      <dgm:spPr/>
    </dgm:pt>
    <dgm:pt modelId="{6181DF38-C1A8-44BB-98C7-3BCE5032F64A}" type="pres">
      <dgm:prSet presAssocID="{7614EF90-ABAD-4F0E-8F27-AA22E77FF4CC}" presName="node" presStyleLbl="node1" presStyleIdx="3" presStyleCnt="4">
        <dgm:presLayoutVars>
          <dgm:bulletEnabled val="1"/>
        </dgm:presLayoutVars>
      </dgm:prSet>
      <dgm:spPr/>
    </dgm:pt>
  </dgm:ptLst>
  <dgm:cxnLst>
    <dgm:cxn modelId="{CD09A326-B261-4930-A3AC-7ED8D44F73ED}" type="presOf" srcId="{4A912498-AC3C-4E16-84B3-72EC023D996D}" destId="{A531EF82-9824-42F1-AF66-AB45DBDF6608}" srcOrd="1" destOrd="0" presId="urn:microsoft.com/office/officeart/2005/8/layout/radial5"/>
    <dgm:cxn modelId="{0359BD2C-19A8-4B30-90D1-B4718ECE7242}" type="presOf" srcId="{DA6F00D5-6658-4EF5-ABE5-106BD5BC9666}" destId="{7CE2BE8E-B33A-4498-85D1-4E6BD2277E42}" srcOrd="0" destOrd="0" presId="urn:microsoft.com/office/officeart/2005/8/layout/radial5"/>
    <dgm:cxn modelId="{93E7823C-6CC4-4A21-B534-7635C3D865DE}" srcId="{96E658C7-5579-49BD-9A4A-E4A6DAFE0787}" destId="{88C39713-2EF4-42B1-9436-DFE06F5293F2}" srcOrd="1" destOrd="0" parTransId="{6B80FEE7-AFD9-4AF3-BFA2-7C088FDD3616}" sibTransId="{818BEC99-E4AD-4701-9E50-9DA8F4F05DFE}"/>
    <dgm:cxn modelId="{63FC8A68-0056-49EB-A2DE-E211F6AD0763}" type="presOf" srcId="{E17FA3BA-3005-4FE2-9E57-00441A1B8795}" destId="{CAD3A8C8-7940-4CF0-B1AF-7FD1C1A156BA}" srcOrd="0" destOrd="0" presId="urn:microsoft.com/office/officeart/2005/8/layout/radial5"/>
    <dgm:cxn modelId="{B899FF4C-6FBB-481B-B9D4-62623068B6D4}" type="presOf" srcId="{780CCC38-E1AA-4886-BEBA-78CCE1548013}" destId="{2CA1CFC1-2747-4D67-9A7C-8988222CE4F9}" srcOrd="0" destOrd="0" presId="urn:microsoft.com/office/officeart/2005/8/layout/radial5"/>
    <dgm:cxn modelId="{DC0C5551-193D-4B7A-AF1F-214710810F6C}" type="presOf" srcId="{6B80FEE7-AFD9-4AF3-BFA2-7C088FDD3616}" destId="{C82BC092-9E95-43D1-BA10-EE63A8B4D2AE}" srcOrd="1" destOrd="0" presId="urn:microsoft.com/office/officeart/2005/8/layout/radial5"/>
    <dgm:cxn modelId="{E7FD9D7D-6EF9-4432-BCB0-FEDC0D3626C8}" srcId="{96E658C7-5579-49BD-9A4A-E4A6DAFE0787}" destId="{7614EF90-ABAD-4F0E-8F27-AA22E77FF4CC}" srcOrd="3" destOrd="0" parTransId="{DA6F00D5-6658-4EF5-ABE5-106BD5BC9666}" sibTransId="{E2D055D8-E0D4-401B-A423-4101A6986033}"/>
    <dgm:cxn modelId="{B2F55081-48D7-4845-97AA-D81B29628F5F}" type="presOf" srcId="{DA6F00D5-6658-4EF5-ABE5-106BD5BC9666}" destId="{FC9DD9A2-B46F-44B2-9265-8E5EB2D2B5EE}" srcOrd="1" destOrd="0" presId="urn:microsoft.com/office/officeart/2005/8/layout/radial5"/>
    <dgm:cxn modelId="{5D31D499-9B89-4428-BA61-6993F2C25AC1}" type="presOf" srcId="{E85361D8-ED13-4CF1-AFEA-E7CCF37074B3}" destId="{B8D958FE-3EB8-48FE-A7BA-EC2AE791905B}" srcOrd="0" destOrd="0" presId="urn:microsoft.com/office/officeart/2005/8/layout/radial5"/>
    <dgm:cxn modelId="{E705E39C-910C-4077-8BBA-62CEECC4C638}" srcId="{E17FA3BA-3005-4FE2-9E57-00441A1B8795}" destId="{96E658C7-5579-49BD-9A4A-E4A6DAFE0787}" srcOrd="0" destOrd="0" parTransId="{A42DC433-597D-4CAC-A358-18769D131CFF}" sibTransId="{81406CAC-F6BB-4CB5-AC61-839E7E1B3449}"/>
    <dgm:cxn modelId="{7A2B8CB4-0FCC-49AF-8DF2-5586D86FA92F}" type="presOf" srcId="{6B80FEE7-AFD9-4AF3-BFA2-7C088FDD3616}" destId="{006A5833-9D29-47E4-BEDB-6D3CBA22317A}" srcOrd="0" destOrd="0" presId="urn:microsoft.com/office/officeart/2005/8/layout/radial5"/>
    <dgm:cxn modelId="{C6D19AB8-4730-42D3-B465-CCEC260BCB55}" type="presOf" srcId="{E85361D8-ED13-4CF1-AFEA-E7CCF37074B3}" destId="{BA71994D-4D8E-4437-A2AC-C38262EE7366}" srcOrd="1" destOrd="0" presId="urn:microsoft.com/office/officeart/2005/8/layout/radial5"/>
    <dgm:cxn modelId="{2C5FB0BC-FB3B-4945-A77A-8F4CA48C7C47}" srcId="{96E658C7-5579-49BD-9A4A-E4A6DAFE0787}" destId="{30CFE9DD-8AB1-43B5-BB0B-B9644F785CF6}" srcOrd="2" destOrd="0" parTransId="{E85361D8-ED13-4CF1-AFEA-E7CCF37074B3}" sibTransId="{A48B30E4-71E1-417B-BB3D-93354E58A485}"/>
    <dgm:cxn modelId="{153338C0-576A-4EED-A09B-1A835527D5AA}" type="presOf" srcId="{88C39713-2EF4-42B1-9436-DFE06F5293F2}" destId="{73C1F2BA-6934-490E-A0B2-9D5B6EF7790D}" srcOrd="0" destOrd="0" presId="urn:microsoft.com/office/officeart/2005/8/layout/radial5"/>
    <dgm:cxn modelId="{9F7E49C2-6921-4D8C-887B-AC30B7584099}" type="presOf" srcId="{30CFE9DD-8AB1-43B5-BB0B-B9644F785CF6}" destId="{AD0AEEDB-9223-4F86-8E6C-B98F64447256}" srcOrd="0" destOrd="0" presId="urn:microsoft.com/office/officeart/2005/8/layout/radial5"/>
    <dgm:cxn modelId="{A84BA5CA-FD61-4F77-9E90-6751E9013068}" type="presOf" srcId="{4A912498-AC3C-4E16-84B3-72EC023D996D}" destId="{F425158F-95D5-4900-A287-30BC461B9E7F}" srcOrd="0" destOrd="0" presId="urn:microsoft.com/office/officeart/2005/8/layout/radial5"/>
    <dgm:cxn modelId="{05BE24D3-98F1-471B-8250-4D9BAB7A4B09}" type="presOf" srcId="{7614EF90-ABAD-4F0E-8F27-AA22E77FF4CC}" destId="{6181DF38-C1A8-44BB-98C7-3BCE5032F64A}" srcOrd="0" destOrd="0" presId="urn:microsoft.com/office/officeart/2005/8/layout/radial5"/>
    <dgm:cxn modelId="{167040E8-E7B6-412A-A707-FB6C707FC966}" type="presOf" srcId="{96E658C7-5579-49BD-9A4A-E4A6DAFE0787}" destId="{D0542F24-6F92-477C-A382-19F44FB444E5}" srcOrd="0" destOrd="0" presId="urn:microsoft.com/office/officeart/2005/8/layout/radial5"/>
    <dgm:cxn modelId="{F02788ED-FE93-48FA-B459-2C9497C7A07D}" srcId="{96E658C7-5579-49BD-9A4A-E4A6DAFE0787}" destId="{780CCC38-E1AA-4886-BEBA-78CCE1548013}" srcOrd="0" destOrd="0" parTransId="{4A912498-AC3C-4E16-84B3-72EC023D996D}" sibTransId="{929A88CC-0B6A-4959-B2DF-4843E853BE22}"/>
    <dgm:cxn modelId="{72DBB111-1B59-42B1-9824-595BD8C1D0FF}" type="presParOf" srcId="{CAD3A8C8-7940-4CF0-B1AF-7FD1C1A156BA}" destId="{D0542F24-6F92-477C-A382-19F44FB444E5}" srcOrd="0" destOrd="0" presId="urn:microsoft.com/office/officeart/2005/8/layout/radial5"/>
    <dgm:cxn modelId="{68331224-FD2B-4E32-AEF3-530D3389010F}" type="presParOf" srcId="{CAD3A8C8-7940-4CF0-B1AF-7FD1C1A156BA}" destId="{F425158F-95D5-4900-A287-30BC461B9E7F}" srcOrd="1" destOrd="0" presId="urn:microsoft.com/office/officeart/2005/8/layout/radial5"/>
    <dgm:cxn modelId="{E0A8F0BD-E603-4825-8111-1D6FD5BE537D}" type="presParOf" srcId="{F425158F-95D5-4900-A287-30BC461B9E7F}" destId="{A531EF82-9824-42F1-AF66-AB45DBDF6608}" srcOrd="0" destOrd="0" presId="urn:microsoft.com/office/officeart/2005/8/layout/radial5"/>
    <dgm:cxn modelId="{C0FD4FF2-0F01-4B83-BA1D-40E22F0CEDFF}" type="presParOf" srcId="{CAD3A8C8-7940-4CF0-B1AF-7FD1C1A156BA}" destId="{2CA1CFC1-2747-4D67-9A7C-8988222CE4F9}" srcOrd="2" destOrd="0" presId="urn:microsoft.com/office/officeart/2005/8/layout/radial5"/>
    <dgm:cxn modelId="{C45C6CE0-EC04-4980-83CF-0A55DB65C383}" type="presParOf" srcId="{CAD3A8C8-7940-4CF0-B1AF-7FD1C1A156BA}" destId="{006A5833-9D29-47E4-BEDB-6D3CBA22317A}" srcOrd="3" destOrd="0" presId="urn:microsoft.com/office/officeart/2005/8/layout/radial5"/>
    <dgm:cxn modelId="{41FF32E7-96C2-41CE-8188-29B6BC84A774}" type="presParOf" srcId="{006A5833-9D29-47E4-BEDB-6D3CBA22317A}" destId="{C82BC092-9E95-43D1-BA10-EE63A8B4D2AE}" srcOrd="0" destOrd="0" presId="urn:microsoft.com/office/officeart/2005/8/layout/radial5"/>
    <dgm:cxn modelId="{7A66EF67-898E-4E21-8252-E5B90D635804}" type="presParOf" srcId="{CAD3A8C8-7940-4CF0-B1AF-7FD1C1A156BA}" destId="{73C1F2BA-6934-490E-A0B2-9D5B6EF7790D}" srcOrd="4" destOrd="0" presId="urn:microsoft.com/office/officeart/2005/8/layout/radial5"/>
    <dgm:cxn modelId="{ACB31D8C-F3B0-4CCF-8430-50261AA93DD5}" type="presParOf" srcId="{CAD3A8C8-7940-4CF0-B1AF-7FD1C1A156BA}" destId="{B8D958FE-3EB8-48FE-A7BA-EC2AE791905B}" srcOrd="5" destOrd="0" presId="urn:microsoft.com/office/officeart/2005/8/layout/radial5"/>
    <dgm:cxn modelId="{6A551F6E-02A7-4F87-A17D-800F09ACE1CA}" type="presParOf" srcId="{B8D958FE-3EB8-48FE-A7BA-EC2AE791905B}" destId="{BA71994D-4D8E-4437-A2AC-C38262EE7366}" srcOrd="0" destOrd="0" presId="urn:microsoft.com/office/officeart/2005/8/layout/radial5"/>
    <dgm:cxn modelId="{E8F9D5DC-5BBE-4F65-B060-ABA24342B265}" type="presParOf" srcId="{CAD3A8C8-7940-4CF0-B1AF-7FD1C1A156BA}" destId="{AD0AEEDB-9223-4F86-8E6C-B98F64447256}" srcOrd="6" destOrd="0" presId="urn:microsoft.com/office/officeart/2005/8/layout/radial5"/>
    <dgm:cxn modelId="{385ECB35-22B7-4DA2-B347-EC9015D0FF6D}" type="presParOf" srcId="{CAD3A8C8-7940-4CF0-B1AF-7FD1C1A156BA}" destId="{7CE2BE8E-B33A-4498-85D1-4E6BD2277E42}" srcOrd="7" destOrd="0" presId="urn:microsoft.com/office/officeart/2005/8/layout/radial5"/>
    <dgm:cxn modelId="{61CC6B46-7ADC-410F-8D65-89B6278DDB54}" type="presParOf" srcId="{7CE2BE8E-B33A-4498-85D1-4E6BD2277E42}" destId="{FC9DD9A2-B46F-44B2-9265-8E5EB2D2B5EE}" srcOrd="0" destOrd="0" presId="urn:microsoft.com/office/officeart/2005/8/layout/radial5"/>
    <dgm:cxn modelId="{C4C5A004-7E50-4436-97A7-ED95CA578970}" type="presParOf" srcId="{CAD3A8C8-7940-4CF0-B1AF-7FD1C1A156BA}" destId="{6181DF38-C1A8-44BB-98C7-3BCE5032F64A}"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42F24-6F92-477C-A382-19F44FB444E5}">
      <dsp:nvSpPr>
        <dsp:cNvPr id="0" name=""/>
        <dsp:cNvSpPr/>
      </dsp:nvSpPr>
      <dsp:spPr>
        <a:xfrm>
          <a:off x="2721586" y="1772817"/>
          <a:ext cx="1264178" cy="12641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err="1"/>
            <a:t>Blockly</a:t>
          </a:r>
          <a:r>
            <a:rPr lang="zh-CN" altLang="en-US" sz="1900" kern="1200" dirty="0"/>
            <a:t>图形化界面</a:t>
          </a:r>
        </a:p>
      </dsp:txBody>
      <dsp:txXfrm>
        <a:off x="2906721" y="1957952"/>
        <a:ext cx="893908" cy="893908"/>
      </dsp:txXfrm>
    </dsp:sp>
    <dsp:sp modelId="{F425158F-95D5-4900-A287-30BC461B9E7F}">
      <dsp:nvSpPr>
        <dsp:cNvPr id="0" name=""/>
        <dsp:cNvSpPr/>
      </dsp:nvSpPr>
      <dsp:spPr>
        <a:xfrm rot="16200000">
          <a:off x="3219629" y="1312576"/>
          <a:ext cx="268093" cy="42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259843" y="1438754"/>
        <a:ext cx="187665" cy="257892"/>
      </dsp:txXfrm>
    </dsp:sp>
    <dsp:sp modelId="{2CA1CFC1-2747-4D67-9A7C-8988222CE4F9}">
      <dsp:nvSpPr>
        <dsp:cNvPr id="0" name=""/>
        <dsp:cNvSpPr/>
      </dsp:nvSpPr>
      <dsp:spPr>
        <a:xfrm>
          <a:off x="2721586" y="2801"/>
          <a:ext cx="1264178" cy="12641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开源</a:t>
          </a:r>
          <a:endParaRPr lang="en-US" altLang="zh-CN" sz="1900" kern="1200" dirty="0"/>
        </a:p>
        <a:p>
          <a:pPr marL="0" lvl="0" indent="0" algn="ctr" defTabSz="844550">
            <a:lnSpc>
              <a:spcPct val="90000"/>
            </a:lnSpc>
            <a:spcBef>
              <a:spcPct val="0"/>
            </a:spcBef>
            <a:spcAft>
              <a:spcPct val="35000"/>
            </a:spcAft>
            <a:buNone/>
          </a:pPr>
          <a:r>
            <a:rPr lang="zh-CN" altLang="en-US" sz="1900" kern="1200" dirty="0"/>
            <a:t>硬件</a:t>
          </a:r>
        </a:p>
      </dsp:txBody>
      <dsp:txXfrm>
        <a:off x="2906721" y="187936"/>
        <a:ext cx="893908" cy="893908"/>
      </dsp:txXfrm>
    </dsp:sp>
    <dsp:sp modelId="{006A5833-9D29-47E4-BEDB-6D3CBA22317A}">
      <dsp:nvSpPr>
        <dsp:cNvPr id="0" name=""/>
        <dsp:cNvSpPr/>
      </dsp:nvSpPr>
      <dsp:spPr>
        <a:xfrm>
          <a:off x="4097049" y="2189996"/>
          <a:ext cx="268093" cy="42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4097049" y="2275960"/>
        <a:ext cx="187665" cy="257892"/>
      </dsp:txXfrm>
    </dsp:sp>
    <dsp:sp modelId="{73C1F2BA-6934-490E-A0B2-9D5B6EF7790D}">
      <dsp:nvSpPr>
        <dsp:cNvPr id="0" name=""/>
        <dsp:cNvSpPr/>
      </dsp:nvSpPr>
      <dsp:spPr>
        <a:xfrm>
          <a:off x="4491602" y="1772817"/>
          <a:ext cx="1264178" cy="126417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物联网</a:t>
          </a:r>
        </a:p>
      </dsp:txBody>
      <dsp:txXfrm>
        <a:off x="4676737" y="1957952"/>
        <a:ext cx="893908" cy="893908"/>
      </dsp:txXfrm>
    </dsp:sp>
    <dsp:sp modelId="{B8D958FE-3EB8-48FE-A7BA-EC2AE791905B}">
      <dsp:nvSpPr>
        <dsp:cNvPr id="0" name=""/>
        <dsp:cNvSpPr/>
      </dsp:nvSpPr>
      <dsp:spPr>
        <a:xfrm rot="5400000">
          <a:off x="3219629" y="3067417"/>
          <a:ext cx="268093" cy="42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259843" y="3113167"/>
        <a:ext cx="187665" cy="257892"/>
      </dsp:txXfrm>
    </dsp:sp>
    <dsp:sp modelId="{AD0AEEDB-9223-4F86-8E6C-B98F64447256}">
      <dsp:nvSpPr>
        <dsp:cNvPr id="0" name=""/>
        <dsp:cNvSpPr/>
      </dsp:nvSpPr>
      <dsp:spPr>
        <a:xfrm>
          <a:off x="2721586" y="3542833"/>
          <a:ext cx="1264178" cy="12641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课程</a:t>
          </a:r>
          <a:endParaRPr lang="en-US" altLang="zh-CN" sz="1900" kern="1200" dirty="0"/>
        </a:p>
        <a:p>
          <a:pPr marL="0" lvl="0" indent="0" algn="ctr" defTabSz="844550">
            <a:lnSpc>
              <a:spcPct val="90000"/>
            </a:lnSpc>
            <a:spcBef>
              <a:spcPct val="0"/>
            </a:spcBef>
            <a:spcAft>
              <a:spcPct val="35000"/>
            </a:spcAft>
            <a:buNone/>
          </a:pPr>
          <a:r>
            <a:rPr lang="zh-CN" altLang="en-US" sz="1900" kern="1200" dirty="0"/>
            <a:t>培训</a:t>
          </a:r>
        </a:p>
      </dsp:txBody>
      <dsp:txXfrm>
        <a:off x="2906721" y="3727968"/>
        <a:ext cx="893908" cy="893908"/>
      </dsp:txXfrm>
    </dsp:sp>
    <dsp:sp modelId="{7CE2BE8E-B33A-4498-85D1-4E6BD2277E42}">
      <dsp:nvSpPr>
        <dsp:cNvPr id="0" name=""/>
        <dsp:cNvSpPr/>
      </dsp:nvSpPr>
      <dsp:spPr>
        <a:xfrm rot="10800000">
          <a:off x="2342208" y="2189996"/>
          <a:ext cx="268093" cy="42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422636" y="2275960"/>
        <a:ext cx="187665" cy="257892"/>
      </dsp:txXfrm>
    </dsp:sp>
    <dsp:sp modelId="{6181DF38-C1A8-44BB-98C7-3BCE5032F64A}">
      <dsp:nvSpPr>
        <dsp:cNvPr id="0" name=""/>
        <dsp:cNvSpPr/>
      </dsp:nvSpPr>
      <dsp:spPr>
        <a:xfrm>
          <a:off x="951570" y="1772817"/>
          <a:ext cx="1264178" cy="126417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人工</a:t>
          </a:r>
          <a:endParaRPr lang="en-US" altLang="zh-CN" sz="1900" kern="1200" dirty="0"/>
        </a:p>
        <a:p>
          <a:pPr marL="0" lvl="0" indent="0" algn="ctr" defTabSz="844550">
            <a:lnSpc>
              <a:spcPct val="90000"/>
            </a:lnSpc>
            <a:spcBef>
              <a:spcPct val="0"/>
            </a:spcBef>
            <a:spcAft>
              <a:spcPct val="35000"/>
            </a:spcAft>
            <a:buNone/>
          </a:pPr>
          <a:r>
            <a:rPr lang="zh-CN" altLang="en-US" sz="1900" kern="1200" dirty="0"/>
            <a:t>智能</a:t>
          </a:r>
        </a:p>
      </dsp:txBody>
      <dsp:txXfrm>
        <a:off x="1136705" y="1957952"/>
        <a:ext cx="893908" cy="89390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2019/8/15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7" name="图片 6" descr="智慧研究院logo"/>
          <p:cNvPicPr>
            <a:picLocks noChangeAspect="1"/>
          </p:cNvPicPr>
          <p:nvPr userDrawn="1"/>
        </p:nvPicPr>
        <p:blipFill>
          <a:blip r:embed="rId2">
            <a:grayscl/>
            <a:lum bright="64000" contrast="-70000"/>
          </a:blip>
          <a:srcRect l="26979" r="30297" b="30459"/>
          <a:stretch>
            <a:fillRect/>
          </a:stretch>
        </p:blipFill>
        <p:spPr>
          <a:xfrm>
            <a:off x="-2253615" y="285116"/>
            <a:ext cx="6292215" cy="5799652"/>
          </a:xfrm>
          <a:prstGeom prst="rect">
            <a:avLst/>
          </a:prstGeom>
        </p:spPr>
      </p:pic>
      <p:pic>
        <p:nvPicPr>
          <p:cNvPr id="8" name="图片 7" descr="智慧研究院logo"/>
          <p:cNvPicPr>
            <a:picLocks noChangeAspect="1"/>
          </p:cNvPicPr>
          <p:nvPr userDrawn="1"/>
        </p:nvPicPr>
        <p:blipFill>
          <a:blip r:embed="rId2"/>
          <a:stretch>
            <a:fillRect/>
          </a:stretch>
        </p:blipFill>
        <p:spPr>
          <a:xfrm>
            <a:off x="5746569" y="1163139"/>
            <a:ext cx="1459230" cy="826770"/>
          </a:xfrm>
          <a:prstGeom prst="rect">
            <a:avLst/>
          </a:prstGeom>
        </p:spPr>
      </p:pic>
      <p:pic>
        <p:nvPicPr>
          <p:cNvPr id="9" name="图片 8" descr="03-logo(全称中英文竖版）"/>
          <p:cNvPicPr>
            <a:picLocks noChangeAspect="1"/>
          </p:cNvPicPr>
          <p:nvPr userDrawn="1"/>
        </p:nvPicPr>
        <p:blipFill>
          <a:blip r:embed="rId3"/>
          <a:stretch>
            <a:fillRect/>
          </a:stretch>
        </p:blipFill>
        <p:spPr>
          <a:xfrm>
            <a:off x="4334329" y="1036774"/>
            <a:ext cx="1302385" cy="1159510"/>
          </a:xfrm>
          <a:prstGeom prst="rect">
            <a:avLst/>
          </a:prstGeom>
        </p:spPr>
      </p:pic>
      <p:cxnSp>
        <p:nvCxnSpPr>
          <p:cNvPr id="10" name="直接连接符 9"/>
          <p:cNvCxnSpPr/>
          <p:nvPr userDrawn="1"/>
        </p:nvCxnSpPr>
        <p:spPr>
          <a:xfrm>
            <a:off x="5636714" y="1107259"/>
            <a:ext cx="0" cy="937895"/>
          </a:xfrm>
          <a:prstGeom prst="line">
            <a:avLst/>
          </a:prstGeom>
          <a:ln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cxnSp>
        <p:nvCxnSpPr>
          <p:cNvPr id="6" name="直接连接符 5"/>
          <p:cNvCxnSpPr/>
          <p:nvPr userDrawn="1"/>
        </p:nvCxnSpPr>
        <p:spPr>
          <a:xfrm>
            <a:off x="1341821" y="667503"/>
            <a:ext cx="9721436"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11236541" y="459460"/>
            <a:ext cx="258652" cy="233280"/>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121889" tIns="60944" rIns="121889" bIns="60944" numCol="1" anchor="t" anchorCtr="0" compatLnSpc="1"/>
            <a:lstStyle/>
            <a:p>
              <a:endParaRPr lang="zh-CN" altLang="en-US" sz="2400">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121889" tIns="60944" rIns="121889" bIns="60944" numCol="1" anchor="t" anchorCtr="0" compatLnSpc="1"/>
            <a:lstStyle/>
            <a:p>
              <a:endParaRPr lang="zh-CN" altLang="en-US" sz="2400">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552827" y="188652"/>
            <a:ext cx="670385" cy="604623"/>
            <a:chOff x="5424755" y="1340768"/>
            <a:chExt cx="670560" cy="604586"/>
          </a:xfrm>
        </p:grpSpPr>
        <p:grpSp>
          <p:nvGrpSpPr>
            <p:cNvPr id="11" name="组合 66"/>
            <p:cNvGrpSpPr/>
            <p:nvPr/>
          </p:nvGrpSpPr>
          <p:grpSpPr>
            <a:xfrm>
              <a:off x="5424755" y="1340768"/>
              <a:ext cx="670560" cy="604586"/>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121889" tIns="60944" rIns="121889" bIns="60944" numCol="1" anchor="t" anchorCtr="0" compatLnSpc="1"/>
              <a:lstStyle/>
              <a:p>
                <a:endParaRPr lang="zh-CN" altLang="en-US" sz="2400"/>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121889" tIns="60944" rIns="121889" bIns="60944" numCol="1" anchor="t" anchorCtr="0" compatLnSpc="1"/>
              <a:lstStyle/>
              <a:p>
                <a:endParaRPr lang="zh-CN" altLang="en-US" sz="2400"/>
              </a:p>
            </p:txBody>
          </p:sp>
        </p:gr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0070C0"/>
              </a:solidFill>
              <a:prstDash val="sysDash"/>
              <a:miter lim="800000"/>
            </a:ln>
            <a:effectLst/>
          </p:spPr>
          <p:txBody>
            <a:bodyPr vert="horz" wrap="square" lIns="121889" tIns="60944" rIns="121889" bIns="60944" numCol="1" anchor="t" anchorCtr="0" compatLnSpc="1"/>
            <a:lstStyle/>
            <a:p>
              <a:endParaRPr lang="zh-CN" altLang="en-US" sz="2400"/>
            </a:p>
          </p:txBody>
        </p:sp>
      </p:grpSp>
      <p:sp>
        <p:nvSpPr>
          <p:cNvPr id="15" name="KSO_Shape"/>
          <p:cNvSpPr/>
          <p:nvPr userDrawn="1"/>
        </p:nvSpPr>
        <p:spPr bwMode="auto">
          <a:xfrm>
            <a:off x="715293" y="345351"/>
            <a:ext cx="342503" cy="29122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70C0"/>
          </a:solidFill>
          <a:ln>
            <a:noFill/>
          </a:ln>
        </p:spPr>
        <p:txBody>
          <a:bodyPr lIns="91405" tIns="45702" rIns="91405" bIns="45702" anchor="ctr">
            <a:scene3d>
              <a:camera prst="orthographicFront"/>
              <a:lightRig rig="threePt" dir="t"/>
            </a:scene3d>
            <a:sp3d contourW="12700">
              <a:contourClr>
                <a:srgbClr val="FFFFFF"/>
              </a:contourClr>
            </a:sp3d>
          </a:bodyPr>
          <a:lstStyle/>
          <a:p>
            <a:pPr algn="ctr">
              <a:defRPr/>
            </a:pPr>
            <a:endParaRPr lang="zh-CN" altLang="en-US" sz="2400">
              <a:solidFill>
                <a:srgbClr val="1C666E"/>
              </a:solidFill>
              <a:ea typeface="宋体" panose="02010600030101010101" pitchFamily="2" charset="-122"/>
            </a:endParaRPr>
          </a:p>
        </p:txBody>
      </p:sp>
      <p:grpSp>
        <p:nvGrpSpPr>
          <p:cNvPr id="26" name="Group 5"/>
          <p:cNvGrpSpPr/>
          <p:nvPr userDrawn="1"/>
        </p:nvGrpSpPr>
        <p:grpSpPr>
          <a:xfrm>
            <a:off x="510614" y="6291551"/>
            <a:ext cx="224082" cy="221156"/>
            <a:chOff x="4328868" y="5502988"/>
            <a:chExt cx="500307" cy="493774"/>
          </a:xfrm>
        </p:grpSpPr>
        <p:sp>
          <p:nvSpPr>
            <p:cNvPr id="27" name="Freeform 7">
              <a:hlinkClick r:id="" action="ppaction://hlinkshowjump?jump=previousslide"/>
            </p:cNvPr>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28"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grpSp>
        <p:nvGrpSpPr>
          <p:cNvPr id="29" name="Group 9"/>
          <p:cNvGrpSpPr/>
          <p:nvPr userDrawn="1"/>
        </p:nvGrpSpPr>
        <p:grpSpPr>
          <a:xfrm flipH="1">
            <a:off x="1010544" y="6291551"/>
            <a:ext cx="224082" cy="221156"/>
            <a:chOff x="4328868" y="5502988"/>
            <a:chExt cx="500307" cy="493774"/>
          </a:xfrm>
        </p:grpSpPr>
        <p:sp>
          <p:nvSpPr>
            <p:cNvPr id="30" name="Freeform 10">
              <a:hlinkClick r:id="" action="ppaction://hlinkshowjump?jump=nextslide"/>
            </p:cNvPr>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31"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cxnSp>
        <p:nvCxnSpPr>
          <p:cNvPr id="32" name="Straight Connector 3"/>
          <p:cNvCxnSpPr/>
          <p:nvPr userDrawn="1"/>
        </p:nvCxnSpPr>
        <p:spPr>
          <a:xfrm>
            <a:off x="715904" y="640491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050" name="信息"/>
          <p:cNvSpPr/>
          <p:nvPr userDrawn="1"/>
        </p:nvSpPr>
        <p:spPr bwMode="auto">
          <a:xfrm>
            <a:off x="3819797" y="6220778"/>
            <a:ext cx="305435" cy="316230"/>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8" name="日历"/>
          <p:cNvSpPr>
            <a:spLocks noChangeArrowheads="1"/>
          </p:cNvSpPr>
          <p:nvPr userDrawn="1"/>
        </p:nvSpPr>
        <p:spPr bwMode="auto">
          <a:xfrm>
            <a:off x="8118747" y="6209665"/>
            <a:ext cx="338455" cy="338455"/>
          </a:xfrm>
          <a:custGeom>
            <a:avLst/>
            <a:gdLst>
              <a:gd name="T0" fmla="*/ 186557 w 1993900"/>
              <a:gd name="T1" fmla="*/ 1472016 h 1873250"/>
              <a:gd name="T2" fmla="*/ 1296550 w 1993900"/>
              <a:gd name="T3" fmla="*/ 576666 h 1873250"/>
              <a:gd name="T4" fmla="*/ 1153710 w 1993900"/>
              <a:gd name="T5" fmla="*/ 1135821 h 1873250"/>
              <a:gd name="T6" fmla="*/ 1097106 w 1993900"/>
              <a:gd name="T7" fmla="*/ 797974 h 1873250"/>
              <a:gd name="T8" fmla="*/ 1032144 w 1993900"/>
              <a:gd name="T9" fmla="*/ 704592 h 1873250"/>
              <a:gd name="T10" fmla="*/ 1078871 w 1993900"/>
              <a:gd name="T11" fmla="*/ 694343 h 1873250"/>
              <a:gd name="T12" fmla="*/ 1116861 w 1993900"/>
              <a:gd name="T13" fmla="*/ 676502 h 1873250"/>
              <a:gd name="T14" fmla="*/ 1146872 w 1993900"/>
              <a:gd name="T15" fmla="*/ 652207 h 1873250"/>
              <a:gd name="T16" fmla="*/ 1168526 w 1993900"/>
              <a:gd name="T17" fmla="*/ 620700 h 1873250"/>
              <a:gd name="T18" fmla="*/ 1184861 w 1993900"/>
              <a:gd name="T19" fmla="*/ 576666 h 1873250"/>
              <a:gd name="T20" fmla="*/ 568770 w 1993900"/>
              <a:gd name="T21" fmla="*/ 1239833 h 1873250"/>
              <a:gd name="T22" fmla="*/ 673241 w 1993900"/>
              <a:gd name="T23" fmla="*/ 791901 h 1873250"/>
              <a:gd name="T24" fmla="*/ 568770 w 1993900"/>
              <a:gd name="T25" fmla="*/ 802909 h 1873250"/>
              <a:gd name="T26" fmla="*/ 609419 w 1993900"/>
              <a:gd name="T27" fmla="*/ 698519 h 1873250"/>
              <a:gd name="T28" fmla="*/ 650068 w 1993900"/>
              <a:gd name="T29" fmla="*/ 682954 h 1873250"/>
              <a:gd name="T30" fmla="*/ 682739 w 1993900"/>
              <a:gd name="T31" fmla="*/ 660938 h 1873250"/>
              <a:gd name="T32" fmla="*/ 707052 w 1993900"/>
              <a:gd name="T33" fmla="*/ 632088 h 1873250"/>
              <a:gd name="T34" fmla="*/ 724147 w 1993900"/>
              <a:gd name="T35" fmla="*/ 596405 h 1873250"/>
              <a:gd name="T36" fmla="*/ 214659 w 1993900"/>
              <a:gd name="T37" fmla="*/ 266708 h 1873250"/>
              <a:gd name="T38" fmla="*/ 171803 w 1993900"/>
              <a:gd name="T39" fmla="*/ 295920 h 1873250"/>
              <a:gd name="T40" fmla="*/ 151323 w 1993900"/>
              <a:gd name="T41" fmla="*/ 344102 h 1873250"/>
              <a:gd name="T42" fmla="*/ 158150 w 1993900"/>
              <a:gd name="T43" fmla="*/ 1583935 h 1873250"/>
              <a:gd name="T44" fmla="*/ 190766 w 1993900"/>
              <a:gd name="T45" fmla="*/ 1623770 h 1873250"/>
              <a:gd name="T46" fmla="*/ 241586 w 1993900"/>
              <a:gd name="T47" fmla="*/ 1639325 h 1873250"/>
              <a:gd name="T48" fmla="*/ 1706270 w 1993900"/>
              <a:gd name="T49" fmla="*/ 1627944 h 1873250"/>
              <a:gd name="T50" fmla="*/ 1743058 w 1993900"/>
              <a:gd name="T51" fmla="*/ 1591902 h 1873250"/>
              <a:gd name="T52" fmla="*/ 1754056 w 1993900"/>
              <a:gd name="T53" fmla="*/ 353207 h 1873250"/>
              <a:gd name="T54" fmla="*/ 1738127 w 1993900"/>
              <a:gd name="T55" fmla="*/ 302749 h 1873250"/>
              <a:gd name="T56" fmla="*/ 1698306 w 1993900"/>
              <a:gd name="T57" fmla="*/ 269743 h 1873250"/>
              <a:gd name="T58" fmla="*/ 1541294 w 1993900"/>
              <a:gd name="T59" fmla="*/ 323995 h 1873250"/>
              <a:gd name="T60" fmla="*/ 334125 w 1993900"/>
              <a:gd name="T61" fmla="*/ 262534 h 1873250"/>
              <a:gd name="T62" fmla="*/ 1334979 w 1993900"/>
              <a:gd name="T63" fmla="*/ 206006 h 1873250"/>
              <a:gd name="T64" fmla="*/ 1663414 w 1993900"/>
              <a:gd name="T65" fmla="*/ 111160 h 1873250"/>
              <a:gd name="T66" fmla="*/ 1735094 w 1993900"/>
              <a:gd name="T67" fmla="*/ 122162 h 1873250"/>
              <a:gd name="T68" fmla="*/ 1798429 w 1993900"/>
              <a:gd name="T69" fmla="*/ 152513 h 1873250"/>
              <a:gd name="T70" fmla="*/ 1849629 w 1993900"/>
              <a:gd name="T71" fmla="*/ 199557 h 1873250"/>
              <a:gd name="T72" fmla="*/ 1886037 w 1993900"/>
              <a:gd name="T73" fmla="*/ 259120 h 1873250"/>
              <a:gd name="T74" fmla="*/ 1903862 w 1993900"/>
              <a:gd name="T75" fmla="*/ 328927 h 1873250"/>
              <a:gd name="T76" fmla="*/ 1902346 w 1993900"/>
              <a:gd name="T77" fmla="*/ 1585453 h 1873250"/>
              <a:gd name="T78" fmla="*/ 1881107 w 1993900"/>
              <a:gd name="T79" fmla="*/ 1653362 h 1873250"/>
              <a:gd name="T80" fmla="*/ 1842044 w 1993900"/>
              <a:gd name="T81" fmla="*/ 1711029 h 1873250"/>
              <a:gd name="T82" fmla="*/ 1788568 w 1993900"/>
              <a:gd name="T83" fmla="*/ 1755417 h 1873250"/>
              <a:gd name="T84" fmla="*/ 1723716 w 1993900"/>
              <a:gd name="T85" fmla="*/ 1782733 h 1873250"/>
              <a:gd name="T86" fmla="*/ 241586 w 1993900"/>
              <a:gd name="T87" fmla="*/ 1790700 h 1873250"/>
              <a:gd name="T88" fmla="*/ 169906 w 1993900"/>
              <a:gd name="T89" fmla="*/ 1779698 h 1873250"/>
              <a:gd name="T90" fmla="*/ 106191 w 1993900"/>
              <a:gd name="T91" fmla="*/ 1748968 h 1873250"/>
              <a:gd name="T92" fmla="*/ 54992 w 1993900"/>
              <a:gd name="T93" fmla="*/ 1702303 h 1873250"/>
              <a:gd name="T94" fmla="*/ 18963 w 1993900"/>
              <a:gd name="T95" fmla="*/ 1642740 h 1873250"/>
              <a:gd name="T96" fmla="*/ 1138 w 1993900"/>
              <a:gd name="T97" fmla="*/ 1573312 h 1873250"/>
              <a:gd name="T98" fmla="*/ 2655 w 1993900"/>
              <a:gd name="T99" fmla="*/ 316408 h 1873250"/>
              <a:gd name="T100" fmla="*/ 23514 w 1993900"/>
              <a:gd name="T101" fmla="*/ 248497 h 1873250"/>
              <a:gd name="T102" fmla="*/ 62577 w 1993900"/>
              <a:gd name="T103" fmla="*/ 190451 h 1873250"/>
              <a:gd name="T104" fmla="*/ 116432 w 1993900"/>
              <a:gd name="T105" fmla="*/ 146064 h 1873250"/>
              <a:gd name="T106" fmla="*/ 181284 w 1993900"/>
              <a:gd name="T107" fmla="*/ 118748 h 1873250"/>
              <a:gd name="T108" fmla="*/ 363706 w 1993900"/>
              <a:gd name="T109" fmla="*/ 111160 h 18732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5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6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6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rgbClr val="0070C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文本占位符 18"/>
          <p:cNvSpPr>
            <a:spLocks noGrp="1"/>
          </p:cNvSpPr>
          <p:nvPr>
            <p:ph type="body" idx="1" hasCustomPrompt="1"/>
          </p:nvPr>
        </p:nvSpPr>
        <p:spPr>
          <a:xfrm>
            <a:off x="4164466" y="6221730"/>
            <a:ext cx="3785054" cy="374015"/>
          </a:xfrm>
        </p:spPr>
        <p:txBody>
          <a:bodyPr>
            <a:noAutofit/>
          </a:bodyPr>
          <a:lstStyle>
            <a:lvl1pPr marL="0" indent="0">
              <a:buNone/>
              <a:defRPr sz="1600">
                <a:solidFill>
                  <a:schemeClr val="tx1">
                    <a:tint val="75000"/>
                  </a:schemeClr>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汇报主题汇报主题汇报主题</a:t>
            </a:r>
          </a:p>
        </p:txBody>
      </p:sp>
      <p:sp>
        <p:nvSpPr>
          <p:cNvPr id="20" name="文本占位符 19"/>
          <p:cNvSpPr>
            <a:spLocks noGrp="1"/>
          </p:cNvSpPr>
          <p:nvPr>
            <p:ph type="body" idx="13"/>
          </p:nvPr>
        </p:nvSpPr>
        <p:spPr>
          <a:xfrm>
            <a:off x="8457202" y="6209665"/>
            <a:ext cx="1831975" cy="374015"/>
          </a:xfrm>
        </p:spPr>
        <p:txBody>
          <a:bodyPr>
            <a:noAutofit/>
          </a:bodyPr>
          <a:lstStyle>
            <a:lvl1pPr marL="0" indent="0">
              <a:buNone/>
              <a:defRPr sz="1600">
                <a:solidFill>
                  <a:schemeClr val="tx1">
                    <a:tint val="75000"/>
                  </a:schemeClr>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cxnSp>
        <p:nvCxnSpPr>
          <p:cNvPr id="21" name="直接连接符 20"/>
          <p:cNvCxnSpPr/>
          <p:nvPr userDrawn="1"/>
        </p:nvCxnSpPr>
        <p:spPr>
          <a:xfrm>
            <a:off x="416560" y="6057265"/>
            <a:ext cx="1135697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416560" y="6721475"/>
            <a:ext cx="1135697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标题 22"/>
          <p:cNvSpPr>
            <a:spLocks noGrp="1"/>
          </p:cNvSpPr>
          <p:nvPr>
            <p:ph type="title"/>
          </p:nvPr>
        </p:nvSpPr>
        <p:spPr>
          <a:xfrm>
            <a:off x="1115695" y="178435"/>
            <a:ext cx="3594100" cy="612140"/>
          </a:xfrm>
        </p:spPr>
        <p:txBody>
          <a:bodyPr/>
          <a:lstStyle>
            <a:lvl1pPr>
              <a:defRPr sz="2000">
                <a:solidFill>
                  <a:srgbClr val="0070C0"/>
                </a:solidFill>
                <a:latin typeface="微软雅黑" panose="020B0503020204020204" charset="-122"/>
                <a:ea typeface="微软雅黑" panose="020B0503020204020204" charset="-122"/>
              </a:defRPr>
            </a:lvl1pPr>
          </a:lstStyle>
          <a:p>
            <a:r>
              <a:rPr lang="zh-CN" altLang="en-US"/>
              <a:t>单击此处编辑母版标题样式</a:t>
            </a:r>
          </a:p>
        </p:txBody>
      </p:sp>
      <p:pic>
        <p:nvPicPr>
          <p:cNvPr id="24" name="图片 23" descr="智慧研究院logo"/>
          <p:cNvPicPr>
            <a:picLocks noChangeAspect="1"/>
          </p:cNvPicPr>
          <p:nvPr userDrawn="1"/>
        </p:nvPicPr>
        <p:blipFill>
          <a:blip r:embed="rId2"/>
          <a:srcRect b="26595"/>
          <a:stretch>
            <a:fillRect/>
          </a:stretch>
        </p:blipFill>
        <p:spPr>
          <a:xfrm>
            <a:off x="1010285" y="6209665"/>
            <a:ext cx="1036320" cy="431165"/>
          </a:xfrm>
          <a:prstGeom prst="rect">
            <a:avLst/>
          </a:prstGeom>
        </p:spPr>
      </p:pic>
      <p:pic>
        <p:nvPicPr>
          <p:cNvPr id="25" name="图片 24" descr="智慧研究院logo"/>
          <p:cNvPicPr>
            <a:picLocks noChangeAspect="1"/>
          </p:cNvPicPr>
          <p:nvPr userDrawn="1"/>
        </p:nvPicPr>
        <p:blipFill>
          <a:blip r:embed="rId2"/>
          <a:srcRect t="70378"/>
          <a:stretch>
            <a:fillRect/>
          </a:stretch>
        </p:blipFill>
        <p:spPr>
          <a:xfrm>
            <a:off x="1767205" y="6295708"/>
            <a:ext cx="1542415" cy="2590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598670" y="2520804"/>
            <a:ext cx="4331685" cy="830997"/>
          </a:xfrm>
          <a:prstGeom prst="rect">
            <a:avLst/>
          </a:prstGeom>
          <a:noFill/>
        </p:spPr>
        <p:txBody>
          <a:bodyPr wrap="square" rtlCol="0">
            <a:spAutoFit/>
          </a:bodyPr>
          <a:lstStyle/>
          <a:p>
            <a:r>
              <a:rPr lang="zh-CN" altLang="en-US" sz="2400" b="1">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38" name="TextBox 37"/>
          <p:cNvSpPr txBox="1"/>
          <p:nvPr/>
        </p:nvSpPr>
        <p:spPr>
          <a:xfrm>
            <a:off x="4598670" y="5202417"/>
            <a:ext cx="1188009" cy="476071"/>
          </a:xfrm>
          <a:prstGeom prst="roundRect">
            <a:avLst>
              <a:gd name="adj" fmla="val 50000"/>
            </a:avLst>
          </a:prstGeom>
          <a:solidFill>
            <a:srgbClr val="1E5B9B"/>
          </a:solidFill>
          <a:effectLst/>
        </p:spPr>
        <p:txBody>
          <a:bodyPr wrap="square" rtlCol="0" anchor="ctr" anchorCtr="1">
            <a:spAutoFit/>
          </a:bodyPr>
          <a:lstStyle/>
          <a:p>
            <a:pPr algn="ctr"/>
            <a:r>
              <a:rPr lang="zh-CN" altLang="en-US" sz="1600" dirty="0">
                <a:solidFill>
                  <a:schemeClr val="bg1"/>
                </a:solidFill>
                <a:latin typeface="Arial" panose="020B0604020202020204"/>
                <a:ea typeface="微软雅黑" panose="020B0503020204020204" charset="-122"/>
                <a:sym typeface="Arial" panose="020B0604020202020204"/>
              </a:rPr>
              <a:t>汇报时间 </a:t>
            </a:r>
          </a:p>
        </p:txBody>
      </p:sp>
      <p:sp>
        <p:nvSpPr>
          <p:cNvPr id="6" name="TextBox 37"/>
          <p:cNvSpPr txBox="1"/>
          <p:nvPr/>
        </p:nvSpPr>
        <p:spPr>
          <a:xfrm>
            <a:off x="4598670" y="3936116"/>
            <a:ext cx="1188009" cy="476071"/>
          </a:xfrm>
          <a:prstGeom prst="roundRect">
            <a:avLst>
              <a:gd name="adj" fmla="val 50000"/>
            </a:avLst>
          </a:prstGeom>
          <a:solidFill>
            <a:srgbClr val="1E5B9B"/>
          </a:solidFill>
          <a:effectLst/>
        </p:spPr>
        <p:txBody>
          <a:bodyPr wrap="square" rtlCol="0" anchor="ctr" anchorCtr="1">
            <a:spAutoFit/>
          </a:bodyPr>
          <a:lstStyle/>
          <a:p>
            <a:pPr algn="ctr"/>
            <a:r>
              <a:rPr lang="zh-CN" altLang="en-US" sz="1600" dirty="0">
                <a:solidFill>
                  <a:schemeClr val="bg1"/>
                </a:solidFill>
                <a:latin typeface="Arial" panose="020B0604020202020204"/>
                <a:ea typeface="微软雅黑" panose="020B0503020204020204" charset="-122"/>
                <a:sym typeface="Arial" panose="020B0604020202020204"/>
              </a:rPr>
              <a:t>汇报人</a:t>
            </a:r>
          </a:p>
        </p:txBody>
      </p:sp>
      <p:sp>
        <p:nvSpPr>
          <p:cNvPr id="7" name="TextBox 37"/>
          <p:cNvSpPr txBox="1"/>
          <p:nvPr/>
        </p:nvSpPr>
        <p:spPr>
          <a:xfrm>
            <a:off x="5920739" y="5287121"/>
            <a:ext cx="1910827" cy="338554"/>
          </a:xfrm>
          <a:prstGeom prst="rect">
            <a:avLst/>
          </a:prstGeom>
          <a:noFill/>
          <a:effectLst/>
        </p:spPr>
        <p:txBody>
          <a:bodyPr wrap="square" rtlCol="0">
            <a:spAutoFit/>
          </a:bodyPr>
          <a:lstStyle/>
          <a:p>
            <a:r>
              <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rPr>
              <a:t>2019</a:t>
            </a: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年</a:t>
            </a:r>
            <a:r>
              <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rPr>
              <a:t>4</a:t>
            </a: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月</a:t>
            </a:r>
            <a:r>
              <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rPr>
              <a:t>15</a:t>
            </a: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日     </a:t>
            </a:r>
          </a:p>
        </p:txBody>
      </p:sp>
      <p:sp>
        <p:nvSpPr>
          <p:cNvPr id="17" name="TextBox 37"/>
          <p:cNvSpPr txBox="1"/>
          <p:nvPr/>
        </p:nvSpPr>
        <p:spPr>
          <a:xfrm>
            <a:off x="6032096" y="4035651"/>
            <a:ext cx="1036361" cy="338554"/>
          </a:xfrm>
          <a:prstGeom prst="rect">
            <a:avLst/>
          </a:prstGeom>
          <a:noFill/>
          <a:effectLst/>
        </p:spPr>
        <p:txBody>
          <a:bodyPr wrap="square" rtlCol="0">
            <a:spAutoFit/>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a:rPr>
              <a:t>陈虹宇</a:t>
            </a:r>
            <a:endParaRPr lang="en-US" altLang="zh-CN" sz="1600" dirty="0">
              <a:solidFill>
                <a:schemeClr val="tx1">
                  <a:lumMod val="65000"/>
                  <a:lumOff val="35000"/>
                </a:schemeClr>
              </a:solidFill>
              <a:latin typeface="微软雅黑" panose="020B0503020204020204" charset="-122"/>
              <a:ea typeface="微软雅黑" panose="020B0503020204020204" charset="-122"/>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3685"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10" y="178435"/>
            <a:ext cx="5333724"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竞品：百度</a:t>
            </a:r>
            <a:endParaRPr lang="en-US" altLang="zh-CN" sz="2000" dirty="0">
              <a:solidFill>
                <a:schemeClr val="tx1">
                  <a:lumMod val="75000"/>
                  <a:lumOff val="25000"/>
                </a:schemeClr>
              </a:solidFill>
              <a:latin typeface="+mn-ea"/>
            </a:endParaRPr>
          </a:p>
        </p:txBody>
      </p:sp>
      <p:pic>
        <p:nvPicPr>
          <p:cNvPr id="8" name="图片 7"/>
          <p:cNvPicPr/>
          <p:nvPr/>
        </p:nvPicPr>
        <p:blipFill>
          <a:blip r:embed="rId2"/>
          <a:stretch>
            <a:fillRect/>
          </a:stretch>
        </p:blipFill>
        <p:spPr>
          <a:xfrm>
            <a:off x="2313992" y="1121168"/>
            <a:ext cx="8392212" cy="51390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3685"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10" y="178435"/>
            <a:ext cx="5373480"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竞品：乐聚</a:t>
            </a:r>
            <a:endParaRPr lang="en-US" altLang="zh-CN" sz="2000" dirty="0">
              <a:solidFill>
                <a:schemeClr val="tx1">
                  <a:lumMod val="75000"/>
                  <a:lumOff val="25000"/>
                </a:schemeClr>
              </a:solidFill>
              <a:latin typeface="+mn-ea"/>
            </a:endParaRPr>
          </a:p>
        </p:txBody>
      </p:sp>
      <p:pic>
        <p:nvPicPr>
          <p:cNvPr id="5" name="图片 4"/>
          <p:cNvPicPr>
            <a:picLocks noChangeAspect="1"/>
          </p:cNvPicPr>
          <p:nvPr/>
        </p:nvPicPr>
        <p:blipFill>
          <a:blip r:embed="rId2"/>
          <a:stretch>
            <a:fillRect/>
          </a:stretch>
        </p:blipFill>
        <p:spPr>
          <a:xfrm>
            <a:off x="1432836" y="1328519"/>
            <a:ext cx="9649777" cy="5140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9" y="6260184"/>
            <a:ext cx="3943198"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10" y="178435"/>
            <a:ext cx="5262162"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竞品：米思奇</a:t>
            </a:r>
            <a:endParaRPr lang="en-US" altLang="zh-CN" sz="2000" dirty="0">
              <a:solidFill>
                <a:schemeClr val="tx1">
                  <a:lumMod val="75000"/>
                  <a:lumOff val="25000"/>
                </a:schemeClr>
              </a:solidFill>
              <a:latin typeface="+mn-ea"/>
            </a:endParaRPr>
          </a:p>
        </p:txBody>
      </p:sp>
      <p:pic>
        <p:nvPicPr>
          <p:cNvPr id="8" name="图片 7"/>
          <p:cNvPicPr>
            <a:picLocks noChangeAspect="1"/>
          </p:cNvPicPr>
          <p:nvPr/>
        </p:nvPicPr>
        <p:blipFill>
          <a:blip r:embed="rId2"/>
          <a:stretch>
            <a:fillRect/>
          </a:stretch>
        </p:blipFill>
        <p:spPr>
          <a:xfrm>
            <a:off x="2023342" y="1333533"/>
            <a:ext cx="8730532" cy="50776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50319"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09" y="178435"/>
            <a:ext cx="5284645"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1273810" y="1303531"/>
            <a:ext cx="9566063" cy="400110"/>
          </a:xfrm>
          <a:prstGeom prst="rect">
            <a:avLst/>
          </a:prstGeom>
          <a:noFill/>
        </p:spPr>
        <p:txBody>
          <a:bodyPr wrap="square" rtlCol="0">
            <a:spAutoFit/>
          </a:bodyPr>
          <a:lstStyle/>
          <a:p>
            <a:r>
              <a:rPr lang="en-US" altLang="zh-CN" sz="2000" dirty="0">
                <a:solidFill>
                  <a:schemeClr val="tx1">
                    <a:lumMod val="75000"/>
                    <a:lumOff val="25000"/>
                  </a:schemeClr>
                </a:solidFill>
                <a:latin typeface="+mn-ea"/>
              </a:rPr>
              <a:t>                             </a:t>
            </a:r>
          </a:p>
        </p:txBody>
      </p:sp>
      <p:sp>
        <p:nvSpPr>
          <p:cNvPr id="7" name="文本框 6"/>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优势：</a:t>
            </a:r>
            <a:endParaRPr lang="en-US" altLang="zh-CN" sz="2000" dirty="0">
              <a:solidFill>
                <a:schemeClr val="tx1">
                  <a:lumMod val="75000"/>
                  <a:lumOff val="25000"/>
                </a:schemeClr>
              </a:solidFill>
              <a:latin typeface="+mn-ea"/>
            </a:endParaRPr>
          </a:p>
        </p:txBody>
      </p:sp>
      <p:sp>
        <p:nvSpPr>
          <p:cNvPr id="8" name="文本框 7"/>
          <p:cNvSpPr txBox="1"/>
          <p:nvPr/>
        </p:nvSpPr>
        <p:spPr>
          <a:xfrm>
            <a:off x="625151" y="1581751"/>
            <a:ext cx="4654989" cy="1323439"/>
          </a:xfrm>
          <a:prstGeom prst="rect">
            <a:avLst/>
          </a:prstGeom>
          <a:noFill/>
        </p:spPr>
        <p:txBody>
          <a:bodyPr wrap="square" rtlCol="0">
            <a:spAutoFit/>
          </a:bodyPr>
          <a:lstStyle/>
          <a:p>
            <a:pPr marL="457200" indent="-457200">
              <a:buAutoNum type="arabicPeriod"/>
            </a:pPr>
            <a:r>
              <a:rPr lang="zh-CN" altLang="en-US" sz="2000" dirty="0">
                <a:solidFill>
                  <a:schemeClr val="tx1">
                    <a:lumMod val="75000"/>
                    <a:lumOff val="25000"/>
                  </a:schemeClr>
                </a:solidFill>
                <a:latin typeface="+mn-ea"/>
              </a:rPr>
              <a:t>基于开源平台，技术门槛低</a:t>
            </a:r>
            <a:endParaRPr lang="en-US" altLang="zh-CN" sz="2000" dirty="0">
              <a:solidFill>
                <a:schemeClr val="tx1">
                  <a:lumMod val="75000"/>
                  <a:lumOff val="25000"/>
                </a:schemeClr>
              </a:solidFill>
              <a:latin typeface="+mn-ea"/>
            </a:endParaRPr>
          </a:p>
          <a:p>
            <a:pPr marL="457200" indent="-457200">
              <a:buAutoNum type="arabicPeriod"/>
            </a:pPr>
            <a:r>
              <a:rPr lang="zh-CN" altLang="en-US" sz="2000" dirty="0">
                <a:solidFill>
                  <a:schemeClr val="tx1">
                    <a:lumMod val="75000"/>
                    <a:lumOff val="25000"/>
                  </a:schemeClr>
                </a:solidFill>
                <a:latin typeface="+mn-ea"/>
              </a:rPr>
              <a:t>结合开源硬件，成本低，扩展性强</a:t>
            </a:r>
            <a:endParaRPr lang="en-US" altLang="zh-CN" sz="2000" dirty="0">
              <a:solidFill>
                <a:schemeClr val="tx1">
                  <a:lumMod val="75000"/>
                  <a:lumOff val="25000"/>
                </a:schemeClr>
              </a:solidFill>
              <a:latin typeface="+mn-ea"/>
            </a:endParaRPr>
          </a:p>
          <a:p>
            <a:pPr marL="457200" indent="-457200">
              <a:buAutoNum type="arabicPeriod"/>
            </a:pPr>
            <a:r>
              <a:rPr lang="zh-CN" altLang="en-US" sz="2000" dirty="0">
                <a:solidFill>
                  <a:schemeClr val="tx1">
                    <a:lumMod val="75000"/>
                    <a:lumOff val="25000"/>
                  </a:schemeClr>
                </a:solidFill>
                <a:latin typeface="+mn-ea"/>
              </a:rPr>
              <a:t>与人工智能、物联网密切结合</a:t>
            </a:r>
            <a:endParaRPr lang="en-US" altLang="zh-CN" sz="2000" dirty="0">
              <a:solidFill>
                <a:schemeClr val="tx1">
                  <a:lumMod val="75000"/>
                  <a:lumOff val="25000"/>
                </a:schemeClr>
              </a:solidFill>
              <a:latin typeface="+mn-ea"/>
            </a:endParaRPr>
          </a:p>
          <a:p>
            <a:pPr marL="457200" indent="-457200">
              <a:buAutoNum type="arabicPeriod"/>
            </a:pPr>
            <a:r>
              <a:rPr lang="zh-CN" altLang="en-US" sz="2000" dirty="0">
                <a:solidFill>
                  <a:schemeClr val="tx1">
                    <a:lumMod val="75000"/>
                    <a:lumOff val="25000"/>
                  </a:schemeClr>
                </a:solidFill>
                <a:latin typeface="+mn-ea"/>
              </a:rPr>
              <a:t>便于转化为课程和培训</a:t>
            </a:r>
            <a:endParaRPr lang="en-US" altLang="zh-CN" sz="2000" dirty="0">
              <a:solidFill>
                <a:schemeClr val="tx1">
                  <a:lumMod val="75000"/>
                  <a:lumOff val="25000"/>
                </a:schemeClr>
              </a:solidFill>
              <a:latin typeface="+mn-ea"/>
            </a:endParaRPr>
          </a:p>
        </p:txBody>
      </p:sp>
      <p:graphicFrame>
        <p:nvGraphicFramePr>
          <p:cNvPr id="3" name="图示 2"/>
          <p:cNvGraphicFramePr/>
          <p:nvPr/>
        </p:nvGraphicFramePr>
        <p:xfrm>
          <a:off x="4351283" y="923402"/>
          <a:ext cx="6707352" cy="4809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50319"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10" y="178435"/>
            <a:ext cx="5395004"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1273810" y="1303531"/>
            <a:ext cx="9566063" cy="400110"/>
          </a:xfrm>
          <a:prstGeom prst="rect">
            <a:avLst/>
          </a:prstGeom>
          <a:noFill/>
        </p:spPr>
        <p:txBody>
          <a:bodyPr wrap="square" rtlCol="0">
            <a:spAutoFit/>
          </a:bodyPr>
          <a:lstStyle/>
          <a:p>
            <a:r>
              <a:rPr lang="en-US" altLang="zh-CN" sz="2000" dirty="0">
                <a:solidFill>
                  <a:schemeClr val="tx1">
                    <a:lumMod val="75000"/>
                    <a:lumOff val="25000"/>
                  </a:schemeClr>
                </a:solidFill>
                <a:latin typeface="+mn-ea"/>
              </a:rPr>
              <a:t>                             </a:t>
            </a:r>
          </a:p>
        </p:txBody>
      </p:sp>
      <p:sp>
        <p:nvSpPr>
          <p:cNvPr id="7" name="文本框 6"/>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案例：教师培训</a:t>
            </a:r>
            <a:endParaRPr lang="en-US" altLang="zh-CN" sz="2000" dirty="0">
              <a:solidFill>
                <a:schemeClr val="tx1">
                  <a:lumMod val="75000"/>
                  <a:lumOff val="25000"/>
                </a:schemeClr>
              </a:solidFill>
              <a:latin typeface="+mn-ea"/>
            </a:endParaRPr>
          </a:p>
        </p:txBody>
      </p:sp>
      <p:pic>
        <p:nvPicPr>
          <p:cNvPr id="3" name="图片 2"/>
          <p:cNvPicPr>
            <a:picLocks noChangeAspect="1"/>
          </p:cNvPicPr>
          <p:nvPr/>
        </p:nvPicPr>
        <p:blipFill>
          <a:blip r:embed="rId2"/>
          <a:stretch>
            <a:fillRect/>
          </a:stretch>
        </p:blipFill>
        <p:spPr>
          <a:xfrm>
            <a:off x="837861" y="1503586"/>
            <a:ext cx="4496545" cy="5052298"/>
          </a:xfrm>
          <a:prstGeom prst="rect">
            <a:avLst/>
          </a:prstGeom>
        </p:spPr>
      </p:pic>
      <p:pic>
        <p:nvPicPr>
          <p:cNvPr id="5" name="图片 4"/>
          <p:cNvPicPr>
            <a:picLocks noChangeAspect="1"/>
          </p:cNvPicPr>
          <p:nvPr/>
        </p:nvPicPr>
        <p:blipFill>
          <a:blip r:embed="rId3"/>
          <a:stretch>
            <a:fillRect/>
          </a:stretch>
        </p:blipFill>
        <p:spPr>
          <a:xfrm>
            <a:off x="5978249" y="2154581"/>
            <a:ext cx="4957906" cy="3642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164465" y="6221730"/>
            <a:ext cx="3954775"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dirty="0"/>
          </a:p>
        </p:txBody>
      </p:sp>
      <p:sp>
        <p:nvSpPr>
          <p:cNvPr id="3" name="文本占位符 2"/>
          <p:cNvSpPr>
            <a:spLocks noGrp="1"/>
          </p:cNvSpPr>
          <p:nvPr>
            <p:ph type="body" idx="13"/>
          </p:nvPr>
        </p:nvSpPr>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a:p>
            <a:endParaRPr lang="zh-CN" altLang="en-US" dirty="0"/>
          </a:p>
        </p:txBody>
      </p:sp>
      <p:sp>
        <p:nvSpPr>
          <p:cNvPr id="4" name="标题 3"/>
          <p:cNvSpPr>
            <a:spLocks noGrp="1"/>
          </p:cNvSpPr>
          <p:nvPr>
            <p:ph type="title"/>
          </p:nvPr>
        </p:nvSpPr>
        <p:spPr>
          <a:xfrm>
            <a:off x="1115695" y="178435"/>
            <a:ext cx="4299760" cy="612140"/>
          </a:xfrm>
        </p:spPr>
        <p:txBody>
          <a:bodyPr>
            <a:normAutofit fontScale="90000"/>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dirty="0"/>
          </a:p>
        </p:txBody>
      </p:sp>
      <p:pic>
        <p:nvPicPr>
          <p:cNvPr id="5" name="图片 4"/>
          <p:cNvPicPr>
            <a:picLocks noChangeAspect="1"/>
          </p:cNvPicPr>
          <p:nvPr/>
        </p:nvPicPr>
        <p:blipFill>
          <a:blip r:embed="rId2"/>
          <a:stretch>
            <a:fillRect/>
          </a:stretch>
        </p:blipFill>
        <p:spPr>
          <a:xfrm>
            <a:off x="244366" y="178435"/>
            <a:ext cx="6455979" cy="5764267"/>
          </a:xfrm>
          <a:prstGeom prst="rect">
            <a:avLst/>
          </a:prstGeom>
        </p:spPr>
      </p:pic>
      <p:pic>
        <p:nvPicPr>
          <p:cNvPr id="6" name="图片 5"/>
          <p:cNvPicPr>
            <a:picLocks noChangeAspect="1"/>
          </p:cNvPicPr>
          <p:nvPr/>
        </p:nvPicPr>
        <p:blipFill>
          <a:blip r:embed="rId3"/>
          <a:stretch>
            <a:fillRect/>
          </a:stretch>
        </p:blipFill>
        <p:spPr>
          <a:xfrm>
            <a:off x="6056993" y="1669205"/>
            <a:ext cx="6163579" cy="41441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9" name="矩形 8"/>
          <p:cNvSpPr/>
          <p:nvPr/>
        </p:nvSpPr>
        <p:spPr>
          <a:xfrm>
            <a:off x="1328420" y="1694815"/>
            <a:ext cx="9876155" cy="2862322"/>
          </a:xfrm>
          <a:prstGeom prst="rect">
            <a:avLst/>
          </a:prstGeom>
        </p:spPr>
        <p:txBody>
          <a:bodyPr wrap="square">
            <a:spAutoFit/>
          </a:bodyPr>
          <a:lstStyle/>
          <a:p>
            <a:r>
              <a:rPr lang="en-US" altLang="zh-CN" dirty="0"/>
              <a:t>1.</a:t>
            </a:r>
            <a:r>
              <a:rPr lang="zh-CN" altLang="en-US" dirty="0"/>
              <a:t>竞品分析（</a:t>
            </a:r>
            <a:r>
              <a:rPr lang="en-US" altLang="zh-CN" dirty="0"/>
              <a:t>3</a:t>
            </a:r>
            <a:r>
              <a:rPr lang="zh-CN" altLang="en-US" dirty="0"/>
              <a:t>家，优劣势）</a:t>
            </a:r>
          </a:p>
          <a:p>
            <a:r>
              <a:rPr lang="zh-CN" altLang="en-US" b="1" dirty="0"/>
              <a:t>优必选</a:t>
            </a:r>
            <a:endParaRPr lang="en-US" altLang="zh-CN" b="1" dirty="0"/>
          </a:p>
          <a:p>
            <a:r>
              <a:rPr lang="zh-CN" altLang="en-US" dirty="0"/>
              <a:t>优势：成熟的机器人硬件产品</a:t>
            </a:r>
            <a:br>
              <a:rPr lang="en-US" altLang="zh-CN" dirty="0"/>
            </a:br>
            <a:r>
              <a:rPr lang="zh-CN" altLang="en-US" dirty="0"/>
              <a:t>劣势：在人工智能教育上无独创，仍然依赖树莓派等硬件</a:t>
            </a:r>
            <a:endParaRPr lang="en-US" altLang="zh-CN" dirty="0"/>
          </a:p>
          <a:p>
            <a:r>
              <a:rPr lang="zh-CN" altLang="en-US" b="1" dirty="0"/>
              <a:t>乐智</a:t>
            </a:r>
            <a:endParaRPr lang="en-US" altLang="zh-CN" b="1" dirty="0"/>
          </a:p>
          <a:p>
            <a:r>
              <a:rPr lang="zh-CN" altLang="en-US" dirty="0"/>
              <a:t>优势：图形化编程平台</a:t>
            </a:r>
            <a:br>
              <a:rPr lang="en-US" altLang="zh-CN" dirty="0"/>
            </a:br>
            <a:r>
              <a:rPr lang="zh-CN" altLang="en-US" dirty="0"/>
              <a:t>劣势：在人工智能教育方面，在线编程平台与硬件的结合较弱，课程活动较为简单</a:t>
            </a:r>
            <a:endParaRPr lang="en-US" altLang="zh-CN" b="1" dirty="0"/>
          </a:p>
          <a:p>
            <a:r>
              <a:rPr lang="zh-CN" altLang="en-US" b="1" dirty="0"/>
              <a:t>美科</a:t>
            </a:r>
            <a:endParaRPr lang="en-US" altLang="zh-CN" b="1" dirty="0"/>
          </a:p>
          <a:p>
            <a:r>
              <a:rPr lang="zh-CN" altLang="en-US" dirty="0"/>
              <a:t>优势：基于</a:t>
            </a:r>
            <a:r>
              <a:rPr lang="en-US" altLang="zh-CN" dirty="0"/>
              <a:t>Arduino</a:t>
            </a:r>
            <a:r>
              <a:rPr lang="zh-CN" altLang="en-US" dirty="0"/>
              <a:t>的磁吸硬件，有</a:t>
            </a:r>
            <a:r>
              <a:rPr lang="en-US" altLang="zh-CN" dirty="0"/>
              <a:t>C</a:t>
            </a:r>
            <a:r>
              <a:rPr lang="zh-CN" altLang="en-US" dirty="0"/>
              <a:t>端产品</a:t>
            </a:r>
            <a:br>
              <a:rPr lang="en-US" altLang="zh-CN" dirty="0"/>
            </a:br>
            <a:r>
              <a:rPr lang="zh-CN" altLang="en-US" dirty="0"/>
              <a:t>劣势：课程活动较简单</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8A5C34-2929-E944-8245-AB4894F8A41D}"/>
              </a:ext>
            </a:extLst>
          </p:cNvPr>
          <p:cNvSpPr>
            <a:spLocks noGrp="1"/>
          </p:cNvSpPr>
          <p:nvPr>
            <p:ph type="body" idx="1"/>
          </p:nvPr>
        </p:nvSpPr>
        <p:spPr/>
        <p:txBody>
          <a:bodyPr/>
          <a:lstStyle/>
          <a:p>
            <a:endParaRPr kumimoji="1" lang="zh-CN" altLang="en-US"/>
          </a:p>
        </p:txBody>
      </p:sp>
      <p:sp>
        <p:nvSpPr>
          <p:cNvPr id="3" name="文本占位符 2">
            <a:extLst>
              <a:ext uri="{FF2B5EF4-FFF2-40B4-BE49-F238E27FC236}">
                <a16:creationId xmlns:a16="http://schemas.microsoft.com/office/drawing/2014/main" id="{001A5C72-F8C9-CC4D-AE8C-85FDDAA46683}"/>
              </a:ext>
            </a:extLst>
          </p:cNvPr>
          <p:cNvSpPr>
            <a:spLocks noGrp="1"/>
          </p:cNvSpPr>
          <p:nvPr>
            <p:ph type="body" idx="13"/>
          </p:nvPr>
        </p:nvSpPr>
        <p:spPr/>
        <p:txBody>
          <a:bodyPr/>
          <a:lstStyle/>
          <a:p>
            <a:endParaRPr kumimoji="1" lang="zh-CN" altLang="en-US"/>
          </a:p>
        </p:txBody>
      </p:sp>
      <p:sp>
        <p:nvSpPr>
          <p:cNvPr id="4" name="标题 3">
            <a:extLst>
              <a:ext uri="{FF2B5EF4-FFF2-40B4-BE49-F238E27FC236}">
                <a16:creationId xmlns:a16="http://schemas.microsoft.com/office/drawing/2014/main" id="{CE37330F-E7C9-844C-AC11-F2CA51F59B46}"/>
              </a:ext>
            </a:extLst>
          </p:cNvPr>
          <p:cNvSpPr>
            <a:spLocks noGrp="1"/>
          </p:cNvSpPr>
          <p:nvPr>
            <p:ph type="title"/>
          </p:nvPr>
        </p:nvSpPr>
        <p:spPr/>
        <p:txBody>
          <a:bodyPr/>
          <a:lstStyle/>
          <a:p>
            <a:endParaRPr kumimoji="1" lang="zh-CN" altLang="en-US"/>
          </a:p>
        </p:txBody>
      </p:sp>
      <p:sp>
        <p:nvSpPr>
          <p:cNvPr id="5" name="矩形 4">
            <a:extLst>
              <a:ext uri="{FF2B5EF4-FFF2-40B4-BE49-F238E27FC236}">
                <a16:creationId xmlns:a16="http://schemas.microsoft.com/office/drawing/2014/main" id="{808D9C8D-06CF-8B43-B78B-EBD7ECA1E6DF}"/>
              </a:ext>
            </a:extLst>
          </p:cNvPr>
          <p:cNvSpPr/>
          <p:nvPr/>
        </p:nvSpPr>
        <p:spPr>
          <a:xfrm>
            <a:off x="1328420" y="1694815"/>
            <a:ext cx="9876155" cy="3970318"/>
          </a:xfrm>
          <a:prstGeom prst="rect">
            <a:avLst/>
          </a:prstGeom>
        </p:spPr>
        <p:txBody>
          <a:bodyPr wrap="square">
            <a:spAutoFit/>
          </a:bodyPr>
          <a:lstStyle/>
          <a:p>
            <a:r>
              <a:rPr lang="en-US" altLang="zh-CN" dirty="0"/>
              <a:t>2.</a:t>
            </a:r>
            <a:r>
              <a:rPr lang="zh-CN" altLang="en-US" dirty="0"/>
              <a:t>路线图（参考里程碑，每个阶段完成什么</a:t>
            </a:r>
            <a:r>
              <a:rPr lang="en-US" altLang="zh-CN" dirty="0"/>
              <a:t>-</a:t>
            </a:r>
            <a:r>
              <a:rPr lang="zh-CN" altLang="en-US" dirty="0"/>
              <a:t>详细，每个阶段所需要的资源）</a:t>
            </a:r>
            <a:endParaRPr lang="en-US" altLang="zh-CN" dirty="0"/>
          </a:p>
          <a:p>
            <a:endParaRPr lang="en-US" altLang="zh-CN" dirty="0"/>
          </a:p>
          <a:p>
            <a:r>
              <a:rPr lang="zh-CN" altLang="en-US" b="1" dirty="0"/>
              <a:t>课程开发：</a:t>
            </a:r>
            <a:endParaRPr lang="en-US" altLang="zh-CN" b="1" dirty="0"/>
          </a:p>
          <a:p>
            <a:r>
              <a:rPr lang="en-US" altLang="zh-CN" dirty="0"/>
              <a:t>2019</a:t>
            </a:r>
            <a:r>
              <a:rPr lang="zh-CN" altLang="en-US" dirty="0"/>
              <a:t>年</a:t>
            </a:r>
            <a:r>
              <a:rPr lang="en-US" altLang="zh-CN" dirty="0"/>
              <a:t>8</a:t>
            </a:r>
            <a:r>
              <a:rPr lang="zh-CN" altLang="en-US" dirty="0"/>
              <a:t>月</a:t>
            </a:r>
            <a:r>
              <a:rPr lang="en-US" altLang="zh-CN" dirty="0"/>
              <a:t>31</a:t>
            </a:r>
            <a:r>
              <a:rPr lang="zh-CN" altLang="en-US" dirty="0"/>
              <a:t>号</a:t>
            </a:r>
            <a:r>
              <a:rPr lang="en-US" altLang="zh-CN" dirty="0"/>
              <a:t>——</a:t>
            </a:r>
          </a:p>
          <a:p>
            <a:r>
              <a:rPr lang="zh-CN" altLang="en-US" dirty="0"/>
              <a:t>完成序章，第</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章全部的文档和</a:t>
            </a:r>
            <a:r>
              <a:rPr lang="en-US" altLang="zh-CN" dirty="0"/>
              <a:t>PPT</a:t>
            </a:r>
            <a:r>
              <a:rPr lang="zh-CN" altLang="en-US" dirty="0"/>
              <a:t>，学习单和实施方案。</a:t>
            </a:r>
            <a:endParaRPr lang="en-US" altLang="zh-CN" dirty="0"/>
          </a:p>
          <a:p>
            <a:endParaRPr lang="en-US" altLang="zh-CN" dirty="0"/>
          </a:p>
          <a:p>
            <a:r>
              <a:rPr lang="zh-CN" altLang="en-US" b="1" dirty="0"/>
              <a:t>课程完善：</a:t>
            </a:r>
            <a:r>
              <a:rPr lang="en-US" altLang="zh-CN" dirty="0"/>
              <a:t>	</a:t>
            </a:r>
          </a:p>
          <a:p>
            <a:r>
              <a:rPr lang="en-US" altLang="zh-CN" dirty="0"/>
              <a:t>2019</a:t>
            </a:r>
            <a:r>
              <a:rPr lang="zh-CN" altLang="en-US" dirty="0"/>
              <a:t>年</a:t>
            </a:r>
            <a:r>
              <a:rPr lang="en-US" altLang="zh-CN" dirty="0"/>
              <a:t>9</a:t>
            </a:r>
            <a:r>
              <a:rPr lang="zh-CN" altLang="en-US" dirty="0"/>
              <a:t>月</a:t>
            </a:r>
            <a:r>
              <a:rPr lang="en-US" altLang="zh-CN" dirty="0"/>
              <a:t>1</a:t>
            </a:r>
            <a:r>
              <a:rPr lang="zh-CN" altLang="en-US" dirty="0"/>
              <a:t>号</a:t>
            </a:r>
            <a:r>
              <a:rPr lang="en-US" altLang="zh-CN" dirty="0"/>
              <a:t>——10</a:t>
            </a:r>
            <a:r>
              <a:rPr lang="zh-CN" altLang="en-US" dirty="0"/>
              <a:t>月</a:t>
            </a:r>
            <a:r>
              <a:rPr lang="en-US" altLang="zh-CN" dirty="0"/>
              <a:t>30</a:t>
            </a:r>
            <a:r>
              <a:rPr lang="zh-CN" altLang="en-US" dirty="0"/>
              <a:t>号</a:t>
            </a:r>
            <a:endParaRPr lang="en-US" altLang="zh-CN" b="1" dirty="0"/>
          </a:p>
          <a:p>
            <a:r>
              <a:rPr lang="zh-CN" altLang="en-US" dirty="0"/>
              <a:t>完成在北师大二附中的试用和课程完善（全部章节）。并确定</a:t>
            </a:r>
            <a:r>
              <a:rPr lang="en-US" altLang="zh-CN" b="1" dirty="0"/>
              <a:t>16</a:t>
            </a:r>
            <a:r>
              <a:rPr lang="zh-CN" altLang="en-US" b="1" dirty="0"/>
              <a:t>课时</a:t>
            </a:r>
            <a:r>
              <a:rPr lang="zh-CN" altLang="en-US" dirty="0"/>
              <a:t>的核心课程和其余的补充内容。</a:t>
            </a:r>
            <a:endParaRPr lang="en-US" altLang="zh-CN" dirty="0"/>
          </a:p>
          <a:p>
            <a:endParaRPr lang="en-US" altLang="zh-CN" dirty="0"/>
          </a:p>
          <a:p>
            <a:r>
              <a:rPr lang="zh-CN" altLang="en-US" b="1" dirty="0"/>
              <a:t>课程试用：</a:t>
            </a:r>
            <a:endParaRPr lang="en-US" altLang="zh-CN" b="1" dirty="0"/>
          </a:p>
          <a:p>
            <a:r>
              <a:rPr lang="en-US" altLang="zh-CN" dirty="0"/>
              <a:t>2019</a:t>
            </a:r>
            <a:r>
              <a:rPr lang="zh-CN" altLang="en-US" dirty="0"/>
              <a:t>年</a:t>
            </a:r>
            <a:r>
              <a:rPr lang="en-US" altLang="zh-CN" dirty="0"/>
              <a:t>11</a:t>
            </a:r>
            <a:r>
              <a:rPr lang="zh-CN" altLang="en-US" dirty="0"/>
              <a:t>月</a:t>
            </a:r>
            <a:r>
              <a:rPr lang="en-US" altLang="zh-CN" dirty="0"/>
              <a:t>1</a:t>
            </a:r>
            <a:r>
              <a:rPr lang="zh-CN" altLang="en-US" dirty="0"/>
              <a:t>号</a:t>
            </a:r>
            <a:r>
              <a:rPr lang="en-US" altLang="zh-CN" dirty="0"/>
              <a:t>——2020</a:t>
            </a:r>
            <a:r>
              <a:rPr lang="zh-CN" altLang="en-US" dirty="0"/>
              <a:t>年</a:t>
            </a:r>
            <a:r>
              <a:rPr lang="en-US" altLang="zh-CN" dirty="0"/>
              <a:t>2</a:t>
            </a:r>
            <a:r>
              <a:rPr lang="zh-CN" altLang="en-US" dirty="0"/>
              <a:t>月</a:t>
            </a:r>
            <a:r>
              <a:rPr lang="en-US" altLang="zh-CN" dirty="0"/>
              <a:t>29</a:t>
            </a:r>
            <a:r>
              <a:rPr lang="zh-CN" altLang="en-US" dirty="0"/>
              <a:t>号</a:t>
            </a:r>
            <a:endParaRPr lang="en-US" altLang="zh-CN" dirty="0"/>
          </a:p>
          <a:p>
            <a:r>
              <a:rPr lang="zh-CN" altLang="en-US" dirty="0"/>
              <a:t>在北师大、北京八中、景山学校等进行课程的试用。</a:t>
            </a:r>
            <a:endParaRPr lang="en-US" altLang="zh-CN" dirty="0"/>
          </a:p>
        </p:txBody>
      </p:sp>
    </p:spTree>
    <p:extLst>
      <p:ext uri="{BB962C8B-B14F-4D97-AF65-F5344CB8AC3E}">
        <p14:creationId xmlns:p14="http://schemas.microsoft.com/office/powerpoint/2010/main" val="273338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项目概述</a:t>
            </a:r>
            <a:endParaRPr lang="en-US" altLang="zh-CN" sz="2000" b="1" dirty="0">
              <a:solidFill>
                <a:schemeClr val="tx1">
                  <a:lumMod val="75000"/>
                  <a:lumOff val="25000"/>
                </a:schemeClr>
              </a:solidFill>
              <a:latin typeface="+mn-ea"/>
            </a:endParaRPr>
          </a:p>
        </p:txBody>
      </p:sp>
      <p:sp>
        <p:nvSpPr>
          <p:cNvPr id="3" name="矩形 2"/>
          <p:cNvSpPr/>
          <p:nvPr/>
        </p:nvSpPr>
        <p:spPr>
          <a:xfrm>
            <a:off x="625151" y="1466353"/>
            <a:ext cx="10521070" cy="646331"/>
          </a:xfrm>
          <a:prstGeom prst="rect">
            <a:avLst/>
          </a:prstGeom>
        </p:spPr>
        <p:txBody>
          <a:bodyPr wrap="square">
            <a:spAutoFit/>
          </a:bodyPr>
          <a:lstStyle/>
          <a:p>
            <a:r>
              <a:rPr lang="zh-CN" altLang="en-US" dirty="0"/>
              <a:t>探索开发初高中学生和教师开展人工智能教学所需的教学活动及配套软硬件（可在学校试用的非产品化内容），支持公司开展中学人工智能教育业务。</a:t>
            </a:r>
          </a:p>
        </p:txBody>
      </p:sp>
      <p:sp>
        <p:nvSpPr>
          <p:cNvPr id="9" name="矩形 8"/>
          <p:cNvSpPr/>
          <p:nvPr/>
        </p:nvSpPr>
        <p:spPr>
          <a:xfrm>
            <a:off x="625153" y="3120701"/>
            <a:ext cx="10521069" cy="2308324"/>
          </a:xfrm>
          <a:prstGeom prst="rect">
            <a:avLst/>
          </a:prstGeom>
        </p:spPr>
        <p:txBody>
          <a:bodyPr wrap="square">
            <a:spAutoFit/>
          </a:bodyPr>
          <a:lstStyle/>
          <a:p>
            <a:r>
              <a:rPr lang="zh-CN" altLang="en-US" dirty="0"/>
              <a:t>1.为公司在基础教育阶段，拓展人工智能教育业务，探索未来可产品化的教学活动及配套软硬件资源，为实现新的营收增长点，提供了基础性服务。</a:t>
            </a:r>
          </a:p>
          <a:p>
            <a:r>
              <a:rPr lang="zh-CN" altLang="en-US" dirty="0"/>
              <a:t>2.为初高中学校在人工智能教育方面，提供了未来可产品化的人工智能教学活动及配套软硬件，满足学校开展人工智能教育的需求。</a:t>
            </a:r>
          </a:p>
          <a:p>
            <a:r>
              <a:rPr lang="zh-CN" altLang="en-US" dirty="0"/>
              <a:t>3.为初高中教师提供覆盖人工智能应用热点的、深入浅出的、未来可产品化的人工智能教学活动和简单易操作的软硬件，帮助教师顺利开展人工智能教学。</a:t>
            </a:r>
          </a:p>
          <a:p>
            <a:r>
              <a:rPr lang="zh-CN" altLang="en-US" dirty="0"/>
              <a:t>4.为初高中学生提供可理解的、可实际动手操作的、未来可产品化的人工智能教育教学活动和简单易操作的软硬件，帮助学生学习了解人工智能相关知识。</a:t>
            </a:r>
          </a:p>
        </p:txBody>
      </p:sp>
      <p:sp>
        <p:nvSpPr>
          <p:cNvPr id="8" name="文本框 7"/>
          <p:cNvSpPr txBox="1"/>
          <p:nvPr/>
        </p:nvSpPr>
        <p:spPr>
          <a:xfrm>
            <a:off x="625151" y="2578965"/>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价值描述</a:t>
            </a:r>
            <a:endParaRPr lang="en-US" altLang="zh-CN" sz="2000" b="1" dirty="0">
              <a:solidFill>
                <a:schemeClr val="tx1">
                  <a:lumMod val="75000"/>
                  <a:lumOff val="25000"/>
                </a:schemeClr>
              </a:solidFill>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年度目标</a:t>
            </a:r>
            <a:endParaRPr lang="en-US" altLang="zh-CN" sz="2000" b="1" dirty="0">
              <a:solidFill>
                <a:schemeClr val="tx1">
                  <a:lumMod val="75000"/>
                  <a:lumOff val="25000"/>
                </a:schemeClr>
              </a:solidFill>
              <a:latin typeface="+mn-ea"/>
            </a:endParaRPr>
          </a:p>
        </p:txBody>
      </p:sp>
      <p:sp>
        <p:nvSpPr>
          <p:cNvPr id="3" name="矩形 2"/>
          <p:cNvSpPr/>
          <p:nvPr/>
        </p:nvSpPr>
        <p:spPr>
          <a:xfrm>
            <a:off x="625151" y="1466353"/>
            <a:ext cx="10316118" cy="923330"/>
          </a:xfrm>
          <a:prstGeom prst="rect">
            <a:avLst/>
          </a:prstGeom>
        </p:spPr>
        <p:txBody>
          <a:bodyPr wrap="square">
            <a:spAutoFit/>
          </a:bodyPr>
          <a:lstStyle/>
          <a:p>
            <a:r>
              <a:rPr lang="en-US" altLang="zh-CN" dirty="0"/>
              <a:t>1. </a:t>
            </a:r>
            <a:r>
              <a:rPr lang="zh-CN" altLang="en-US" dirty="0"/>
              <a:t>完成在学校试用的</a:t>
            </a:r>
            <a:r>
              <a:rPr lang="en-US" altLang="zh-CN" dirty="0"/>
              <a:t>10</a:t>
            </a:r>
            <a:r>
              <a:rPr lang="zh-CN" altLang="en-US" dirty="0"/>
              <a:t>个中小学人工智能教学活动，形式为纸质版活动手册和多媒体资源</a:t>
            </a:r>
          </a:p>
          <a:p>
            <a:r>
              <a:rPr lang="en-US" altLang="zh-CN" dirty="0"/>
              <a:t>2. </a:t>
            </a:r>
            <a:r>
              <a:rPr lang="zh-CN" altLang="en-US" dirty="0"/>
              <a:t>完成可在学校试用的配套图形化软件</a:t>
            </a:r>
          </a:p>
          <a:p>
            <a:r>
              <a:rPr lang="en-US" altLang="zh-CN" dirty="0"/>
              <a:t>3. </a:t>
            </a:r>
            <a:r>
              <a:rPr lang="zh-CN" altLang="en-US" dirty="0"/>
              <a:t>完成可在学校试用的配套硬件</a:t>
            </a:r>
            <a:r>
              <a:rPr lang="en-US" altLang="zh-CN" dirty="0"/>
              <a:t>——</a:t>
            </a:r>
            <a:r>
              <a:rPr lang="zh-CN" altLang="en-US" dirty="0"/>
              <a:t>低成本的（</a:t>
            </a:r>
            <a:r>
              <a:rPr lang="en-US" altLang="zh-CN" dirty="0"/>
              <a:t>3</a:t>
            </a:r>
            <a:r>
              <a:rPr lang="zh-CN" altLang="en-US" dirty="0"/>
              <a:t>套）教育机器人设计开发，在</a:t>
            </a:r>
            <a:r>
              <a:rPr lang="en-US" altLang="zh-CN" dirty="0"/>
              <a:t>3</a:t>
            </a:r>
            <a:r>
              <a:rPr lang="zh-CN" altLang="en-US" dirty="0"/>
              <a:t>所学校进行试用</a:t>
            </a:r>
          </a:p>
        </p:txBody>
      </p:sp>
      <p:sp>
        <p:nvSpPr>
          <p:cNvPr id="10" name="文本框 9"/>
          <p:cNvSpPr txBox="1"/>
          <p:nvPr/>
        </p:nvSpPr>
        <p:spPr>
          <a:xfrm>
            <a:off x="625150" y="3194186"/>
            <a:ext cx="7247587" cy="400110"/>
          </a:xfrm>
          <a:prstGeom prst="rect">
            <a:avLst/>
          </a:prstGeom>
          <a:noFill/>
        </p:spPr>
        <p:txBody>
          <a:bodyPr wrap="square" rtlCol="0">
            <a:spAutoFit/>
          </a:bodyPr>
          <a:lstStyle/>
          <a:p>
            <a:r>
              <a:rPr lang="zh-CN" altLang="en-US" sz="2000" b="1" dirty="0"/>
              <a:t>是否符合公司战略目标</a:t>
            </a:r>
          </a:p>
        </p:txBody>
      </p:sp>
      <p:sp>
        <p:nvSpPr>
          <p:cNvPr id="7" name="矩形 6"/>
          <p:cNvSpPr/>
          <p:nvPr/>
        </p:nvSpPr>
        <p:spPr>
          <a:xfrm>
            <a:off x="625150" y="3729143"/>
            <a:ext cx="9906215" cy="646331"/>
          </a:xfrm>
          <a:prstGeom prst="rect">
            <a:avLst/>
          </a:prstGeom>
        </p:spPr>
        <p:txBody>
          <a:bodyPr wrap="square">
            <a:spAutoFit/>
          </a:bodyPr>
          <a:lstStyle/>
          <a:p>
            <a:r>
              <a:rPr lang="zh-CN" altLang="en-US" dirty="0"/>
              <a:t>帮助公司教育业务，在基础教育阶段中的人工智能教育领域，做到教学活动及配套软硬件资源的储备。</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技术可行性分析</a:t>
            </a:r>
            <a:endParaRPr lang="en-US" altLang="zh-CN" sz="2000" b="1" dirty="0">
              <a:solidFill>
                <a:schemeClr val="tx1">
                  <a:lumMod val="75000"/>
                  <a:lumOff val="25000"/>
                </a:schemeClr>
              </a:solidFill>
              <a:latin typeface="+mn-ea"/>
            </a:endParaRPr>
          </a:p>
        </p:txBody>
      </p:sp>
      <p:sp>
        <p:nvSpPr>
          <p:cNvPr id="3" name="矩形 2"/>
          <p:cNvSpPr/>
          <p:nvPr/>
        </p:nvSpPr>
        <p:spPr>
          <a:xfrm>
            <a:off x="625150" y="1466353"/>
            <a:ext cx="10662960" cy="3693319"/>
          </a:xfrm>
          <a:prstGeom prst="rect">
            <a:avLst/>
          </a:prstGeom>
        </p:spPr>
        <p:txBody>
          <a:bodyPr wrap="square">
            <a:spAutoFit/>
          </a:bodyPr>
          <a:lstStyle/>
          <a:p>
            <a:r>
              <a:rPr lang="en-US" altLang="zh-CN" dirty="0"/>
              <a:t>1.</a:t>
            </a:r>
            <a:r>
              <a:rPr lang="zh-CN" altLang="en-US" dirty="0"/>
              <a:t>硬件</a:t>
            </a:r>
          </a:p>
          <a:p>
            <a:r>
              <a:rPr lang="zh-CN" altLang="en-US" dirty="0"/>
              <a:t>已经基于廉价的开源硬件和</a:t>
            </a:r>
            <a:r>
              <a:rPr lang="en-US" altLang="zh-CN" dirty="0"/>
              <a:t>3D</a:t>
            </a:r>
            <a:r>
              <a:rPr lang="zh-CN" altLang="en-US" dirty="0"/>
              <a:t>打印的外壳，完成硬件的实验室版本</a:t>
            </a:r>
            <a:r>
              <a:rPr lang="en-US" altLang="zh-CN" dirty="0"/>
              <a:t>——</a:t>
            </a:r>
            <a:r>
              <a:rPr lang="zh-CN" altLang="en-US" dirty="0"/>
              <a:t>机器人形态。其中机器人外形可进一步结合公司的</a:t>
            </a:r>
            <a:r>
              <a:rPr lang="en-US" altLang="zh-CN" dirty="0"/>
              <a:t>IP</a:t>
            </a:r>
            <a:r>
              <a:rPr lang="zh-CN" altLang="en-US" dirty="0"/>
              <a:t>，进行外观设计。</a:t>
            </a:r>
          </a:p>
          <a:p>
            <a:r>
              <a:rPr lang="en-US" altLang="zh-CN" dirty="0"/>
              <a:t>2.</a:t>
            </a:r>
            <a:r>
              <a:rPr lang="zh-CN" altLang="en-US" dirty="0"/>
              <a:t>软件</a:t>
            </a:r>
          </a:p>
          <a:p>
            <a:r>
              <a:rPr lang="zh-CN" altLang="en-US" dirty="0"/>
              <a:t>有可参照的基于</a:t>
            </a:r>
            <a:r>
              <a:rPr lang="en-US" altLang="zh-CN" dirty="0" err="1"/>
              <a:t>Blockly</a:t>
            </a:r>
            <a:r>
              <a:rPr lang="zh-CN" altLang="en-US" dirty="0"/>
              <a:t>图形化语言开发的开源平台，可进行二次开发，形成图形化编程和配置软件，可承载一系列的人工智能课程学习。</a:t>
            </a:r>
          </a:p>
          <a:p>
            <a:r>
              <a:rPr lang="en-US" altLang="zh-CN" dirty="0"/>
              <a:t>3.</a:t>
            </a:r>
            <a:r>
              <a:rPr lang="zh-CN" altLang="en-US" dirty="0"/>
              <a:t>人机交互</a:t>
            </a:r>
          </a:p>
          <a:p>
            <a:r>
              <a:rPr lang="zh-CN" altLang="en-US" dirty="0"/>
              <a:t>（</a:t>
            </a:r>
            <a:r>
              <a:rPr lang="en-US" altLang="zh-CN" dirty="0"/>
              <a:t>1</a:t>
            </a:r>
            <a:r>
              <a:rPr lang="zh-CN" altLang="en-US" dirty="0"/>
              <a:t>）公司在机器人的人机交互和动力方面有相关的技术储备，本项目专注在低成本小型桌面</a:t>
            </a:r>
            <a:r>
              <a:rPr lang="en-US" altLang="zh-CN" dirty="0"/>
              <a:t>3D</a:t>
            </a:r>
            <a:r>
              <a:rPr lang="zh-CN" altLang="en-US" dirty="0"/>
              <a:t>打印机器人，可以借鉴相关技术。</a:t>
            </a:r>
          </a:p>
          <a:p>
            <a:r>
              <a:rPr lang="zh-CN" altLang="en-US" dirty="0"/>
              <a:t>（</a:t>
            </a:r>
            <a:r>
              <a:rPr lang="en-US" altLang="zh-CN" dirty="0"/>
              <a:t>2</a:t>
            </a:r>
            <a:r>
              <a:rPr lang="zh-CN" altLang="en-US" dirty="0"/>
              <a:t>）在实验室内，已经走通机器人作为物联网中控、根据指令做动作、实时人体姿态模仿（简单）、语音对话、音源定位、人脸识别等基本交互功能。</a:t>
            </a:r>
          </a:p>
          <a:p>
            <a:r>
              <a:rPr lang="en-US" altLang="zh-CN" dirty="0"/>
              <a:t>4.</a:t>
            </a:r>
            <a:r>
              <a:rPr lang="zh-CN" altLang="en-US" dirty="0"/>
              <a:t>教学活动</a:t>
            </a:r>
          </a:p>
          <a:p>
            <a:r>
              <a:rPr lang="zh-CN" altLang="en-US" dirty="0"/>
              <a:t>以课标为指导，经高中信息技术课标组组长和专家把关，由北师大团队进行课程的开发和制作。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里程碑</a:t>
            </a:r>
            <a:endParaRPr lang="en-US" altLang="zh-CN" sz="2000" b="1" dirty="0">
              <a:solidFill>
                <a:schemeClr val="tx1">
                  <a:lumMod val="75000"/>
                  <a:lumOff val="25000"/>
                </a:schemeClr>
              </a:solidFill>
              <a:latin typeface="+mn-ea"/>
            </a:endParaRPr>
          </a:p>
        </p:txBody>
      </p:sp>
      <p:sp>
        <p:nvSpPr>
          <p:cNvPr id="3" name="矩形 2"/>
          <p:cNvSpPr/>
          <p:nvPr/>
        </p:nvSpPr>
        <p:spPr>
          <a:xfrm>
            <a:off x="625150" y="1466353"/>
            <a:ext cx="10552602" cy="2862322"/>
          </a:xfrm>
          <a:prstGeom prst="rect">
            <a:avLst/>
          </a:prstGeom>
        </p:spPr>
        <p:txBody>
          <a:bodyPr wrap="square">
            <a:spAutoFit/>
          </a:bodyPr>
          <a:lstStyle/>
          <a:p>
            <a:r>
              <a:rPr lang="zh-CN" altLang="en-US" b="1" dirty="0"/>
              <a:t>里程碑</a:t>
            </a:r>
            <a:r>
              <a:rPr lang="en-US" altLang="zh-CN" b="1" dirty="0"/>
              <a:t>1</a:t>
            </a:r>
            <a:r>
              <a:rPr lang="zh-CN" altLang="en-US" b="1" dirty="0"/>
              <a:t>：</a:t>
            </a:r>
            <a:r>
              <a:rPr lang="en-US" altLang="zh-CN" b="1" dirty="0"/>
              <a:t>5</a:t>
            </a:r>
            <a:r>
              <a:rPr lang="zh-CN" altLang="en-US" b="1" dirty="0"/>
              <a:t>月     正式立项</a:t>
            </a:r>
          </a:p>
          <a:p>
            <a:r>
              <a:rPr lang="zh-CN" altLang="en-US" dirty="0"/>
              <a:t>	</a:t>
            </a:r>
            <a:r>
              <a:rPr lang="en-US" altLang="zh-CN" dirty="0"/>
              <a:t>5</a:t>
            </a:r>
            <a:r>
              <a:rPr lang="zh-CN" altLang="en-US" dirty="0"/>
              <a:t>月：   开始正式立项流程，完成资源整合，团队组建等工作</a:t>
            </a:r>
          </a:p>
          <a:p>
            <a:r>
              <a:rPr lang="zh-CN" altLang="en-US" b="1" dirty="0"/>
              <a:t>里程碑</a:t>
            </a:r>
            <a:r>
              <a:rPr lang="en-US" altLang="zh-CN" b="1" dirty="0"/>
              <a:t>2</a:t>
            </a:r>
            <a:r>
              <a:rPr lang="zh-CN" altLang="en-US" b="1" dirty="0"/>
              <a:t>：</a:t>
            </a:r>
            <a:r>
              <a:rPr lang="en-US" altLang="zh-CN" b="1" dirty="0"/>
              <a:t>6-8</a:t>
            </a:r>
            <a:r>
              <a:rPr lang="zh-CN" altLang="en-US" b="1" dirty="0"/>
              <a:t>月 完成机器人和软件可测试版本，教学活动</a:t>
            </a:r>
            <a:r>
              <a:rPr lang="en-US" altLang="zh-CN" b="1" dirty="0"/>
              <a:t>60%</a:t>
            </a:r>
            <a:r>
              <a:rPr lang="zh-CN" altLang="en-US" b="1" dirty="0"/>
              <a:t>开发完成	</a:t>
            </a:r>
          </a:p>
          <a:p>
            <a:r>
              <a:rPr lang="en-US" altLang="zh-CN" dirty="0"/>
              <a:t>                 6</a:t>
            </a:r>
            <a:r>
              <a:rPr lang="zh-CN" altLang="en-US" dirty="0"/>
              <a:t>月：   根据开发计划进行教学活动及配套资源的设计及开发</a:t>
            </a:r>
          </a:p>
          <a:p>
            <a:r>
              <a:rPr lang="zh-CN" altLang="en-US" dirty="0"/>
              <a:t>	</a:t>
            </a:r>
            <a:r>
              <a:rPr lang="en-US" altLang="zh-CN" dirty="0"/>
              <a:t>7</a:t>
            </a:r>
            <a:r>
              <a:rPr lang="zh-CN" altLang="en-US" dirty="0"/>
              <a:t>月：  机器人开发、软件设计开发、教学活动开发</a:t>
            </a:r>
          </a:p>
          <a:p>
            <a:r>
              <a:rPr lang="zh-CN" altLang="en-US" dirty="0"/>
              <a:t>	</a:t>
            </a:r>
            <a:r>
              <a:rPr lang="en-US" altLang="zh-CN" dirty="0"/>
              <a:t>8</a:t>
            </a:r>
            <a:r>
              <a:rPr lang="zh-CN" altLang="en-US" dirty="0"/>
              <a:t>月：  完成机器人和软件可测试版，进行教学活动开发</a:t>
            </a:r>
          </a:p>
          <a:p>
            <a:r>
              <a:rPr lang="zh-CN" altLang="en-US" b="1" dirty="0"/>
              <a:t>里程碑</a:t>
            </a:r>
            <a:r>
              <a:rPr lang="en-US" altLang="zh-CN" b="1" dirty="0"/>
              <a:t>3</a:t>
            </a:r>
            <a:r>
              <a:rPr lang="zh-CN" altLang="en-US" b="1" dirty="0"/>
              <a:t>：</a:t>
            </a:r>
            <a:r>
              <a:rPr lang="en-US" altLang="zh-CN" b="1" dirty="0"/>
              <a:t>9-11</a:t>
            </a:r>
            <a:r>
              <a:rPr lang="zh-CN" altLang="en-US" b="1" dirty="0"/>
              <a:t>月：完成机器人和软件可试用版本，全部教学活动开发</a:t>
            </a:r>
          </a:p>
          <a:p>
            <a:r>
              <a:rPr lang="zh-CN" altLang="en-US" dirty="0"/>
              <a:t>	</a:t>
            </a:r>
            <a:r>
              <a:rPr lang="en-US" altLang="zh-CN" dirty="0"/>
              <a:t>9</a:t>
            </a:r>
            <a:r>
              <a:rPr lang="zh-CN" altLang="en-US" dirty="0"/>
              <a:t>月：  项目实施，迭代改进</a:t>
            </a:r>
          </a:p>
          <a:p>
            <a:r>
              <a:rPr lang="en-US" altLang="zh-CN" dirty="0"/>
              <a:t>                 10</a:t>
            </a:r>
            <a:r>
              <a:rPr lang="zh-CN" altLang="en-US" dirty="0"/>
              <a:t>月：项目实施与测试，完成全部教学活动开发</a:t>
            </a:r>
          </a:p>
          <a:p>
            <a:r>
              <a:rPr lang="en-US" altLang="zh-CN" dirty="0"/>
              <a:t>                 11</a:t>
            </a:r>
            <a:r>
              <a:rPr lang="zh-CN" altLang="en-US" dirty="0"/>
              <a:t>月：完成机器人和软件可试用版本。到三所学校进行试用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预算申请</a:t>
            </a:r>
            <a:endParaRPr lang="en-US" altLang="zh-CN" sz="2000" b="1" dirty="0">
              <a:solidFill>
                <a:schemeClr val="tx1">
                  <a:lumMod val="75000"/>
                  <a:lumOff val="25000"/>
                </a:schemeClr>
              </a:solidFill>
              <a:latin typeface="+mn-ea"/>
            </a:endParaRPr>
          </a:p>
        </p:txBody>
      </p:sp>
      <p:sp>
        <p:nvSpPr>
          <p:cNvPr id="3" name="矩形 2"/>
          <p:cNvSpPr/>
          <p:nvPr/>
        </p:nvSpPr>
        <p:spPr>
          <a:xfrm>
            <a:off x="625150" y="1466353"/>
            <a:ext cx="11096512" cy="3139321"/>
          </a:xfrm>
          <a:prstGeom prst="rect">
            <a:avLst/>
          </a:prstGeom>
        </p:spPr>
        <p:txBody>
          <a:bodyPr wrap="square">
            <a:spAutoFit/>
          </a:bodyPr>
          <a:lstStyle/>
          <a:p>
            <a:r>
              <a:rPr lang="zh-CN" altLang="en-US" dirty="0"/>
              <a:t>预算申请周期：</a:t>
            </a:r>
            <a:r>
              <a:rPr lang="en-US" altLang="zh-CN" dirty="0"/>
              <a:t>2019</a:t>
            </a:r>
            <a:r>
              <a:rPr lang="zh-CN" altLang="en-US" dirty="0"/>
              <a:t>年</a:t>
            </a:r>
            <a:r>
              <a:rPr lang="en-US" altLang="zh-CN"/>
              <a:t>5</a:t>
            </a:r>
            <a:r>
              <a:rPr lang="zh-CN" altLang="en-US"/>
              <a:t>月</a:t>
            </a:r>
            <a:r>
              <a:rPr lang="en-US" altLang="zh-CN" dirty="0"/>
              <a:t>-2019</a:t>
            </a:r>
            <a:r>
              <a:rPr lang="zh-CN" altLang="en-US" dirty="0"/>
              <a:t>年</a:t>
            </a:r>
            <a:r>
              <a:rPr lang="en-US" altLang="zh-CN" dirty="0"/>
              <a:t>11</a:t>
            </a:r>
            <a:r>
              <a:rPr lang="zh-CN" altLang="en-US" dirty="0"/>
              <a:t>月（涉及到教学活动、软硬件迭代研发，超过一个季度）</a:t>
            </a:r>
          </a:p>
          <a:p>
            <a:r>
              <a:rPr lang="zh-CN" altLang="en-US" dirty="0"/>
              <a:t>预算申请总数：</a:t>
            </a:r>
            <a:r>
              <a:rPr lang="en-US" altLang="zh-CN" dirty="0"/>
              <a:t>50.8</a:t>
            </a:r>
            <a:r>
              <a:rPr lang="zh-CN" altLang="en-US" dirty="0"/>
              <a:t>万</a:t>
            </a:r>
          </a:p>
          <a:p>
            <a:r>
              <a:rPr lang="zh-CN" altLang="en-US" dirty="0"/>
              <a:t>预算构成：</a:t>
            </a:r>
          </a:p>
          <a:p>
            <a:r>
              <a:rPr lang="en-US" altLang="zh-CN" dirty="0"/>
              <a:t>1. </a:t>
            </a:r>
            <a:r>
              <a:rPr lang="zh-CN" altLang="en-US" dirty="0"/>
              <a:t>人力成本：</a:t>
            </a:r>
            <a:r>
              <a:rPr lang="en-US" altLang="zh-CN" dirty="0"/>
              <a:t>45.6</a:t>
            </a:r>
            <a:r>
              <a:rPr lang="zh-CN" altLang="en-US" dirty="0"/>
              <a:t>万</a:t>
            </a:r>
          </a:p>
          <a:p>
            <a:r>
              <a:rPr lang="zh-CN" altLang="en-US" dirty="0"/>
              <a:t>         </a:t>
            </a:r>
            <a:r>
              <a:rPr lang="en-US" altLang="zh-CN" dirty="0"/>
              <a:t>P7</a:t>
            </a:r>
            <a:r>
              <a:rPr lang="zh-CN" altLang="en-US" dirty="0"/>
              <a:t>，</a:t>
            </a:r>
            <a:r>
              <a:rPr lang="en-US" altLang="zh-CN" dirty="0"/>
              <a:t>1</a:t>
            </a:r>
            <a:r>
              <a:rPr lang="zh-CN" altLang="en-US" dirty="0"/>
              <a:t>名   负责方向把控，资源调配</a:t>
            </a:r>
          </a:p>
          <a:p>
            <a:r>
              <a:rPr lang="zh-CN" altLang="en-US" dirty="0"/>
              <a:t>         </a:t>
            </a:r>
            <a:r>
              <a:rPr lang="en-US" altLang="zh-CN" dirty="0"/>
              <a:t>P6</a:t>
            </a:r>
            <a:r>
              <a:rPr lang="zh-CN" altLang="en-US" dirty="0"/>
              <a:t>，</a:t>
            </a:r>
            <a:r>
              <a:rPr lang="en-US" altLang="zh-CN" dirty="0"/>
              <a:t>1</a:t>
            </a:r>
            <a:r>
              <a:rPr lang="zh-CN" altLang="en-US" dirty="0"/>
              <a:t>名   负责教学活动及配套软硬件规划，进度把控</a:t>
            </a:r>
          </a:p>
          <a:p>
            <a:r>
              <a:rPr lang="zh-CN" altLang="en-US" dirty="0"/>
              <a:t>         </a:t>
            </a:r>
            <a:r>
              <a:rPr lang="en-US" altLang="zh-CN" dirty="0"/>
              <a:t>P5</a:t>
            </a:r>
            <a:r>
              <a:rPr lang="zh-CN" altLang="en-US" dirty="0"/>
              <a:t>，</a:t>
            </a:r>
            <a:r>
              <a:rPr lang="en-US" altLang="zh-CN" dirty="0"/>
              <a:t>2</a:t>
            </a:r>
            <a:r>
              <a:rPr lang="zh-CN" altLang="en-US" dirty="0"/>
              <a:t>名   负责软件和硬件的设计、开发</a:t>
            </a:r>
          </a:p>
          <a:p>
            <a:r>
              <a:rPr lang="zh-CN" altLang="en-US" dirty="0"/>
              <a:t>         </a:t>
            </a:r>
            <a:r>
              <a:rPr lang="en-US" altLang="zh-CN" dirty="0"/>
              <a:t>P5</a:t>
            </a:r>
            <a:r>
              <a:rPr lang="zh-CN" altLang="en-US" dirty="0"/>
              <a:t>，</a:t>
            </a:r>
            <a:r>
              <a:rPr lang="en-US" altLang="zh-CN" dirty="0"/>
              <a:t>1</a:t>
            </a:r>
            <a:r>
              <a:rPr lang="zh-CN" altLang="en-US" dirty="0"/>
              <a:t>名   负责软件功能设计</a:t>
            </a:r>
          </a:p>
          <a:p>
            <a:r>
              <a:rPr lang="zh-CN" altLang="en-US" dirty="0"/>
              <a:t>         实习生，</a:t>
            </a:r>
            <a:r>
              <a:rPr lang="en-US" altLang="zh-CN" dirty="0"/>
              <a:t>3</a:t>
            </a:r>
            <a:r>
              <a:rPr lang="zh-CN" altLang="en-US" dirty="0"/>
              <a:t>名  负责教学活动开发  </a:t>
            </a:r>
          </a:p>
          <a:p>
            <a:r>
              <a:rPr lang="en-US" altLang="zh-CN" dirty="0"/>
              <a:t>2. </a:t>
            </a:r>
            <a:r>
              <a:rPr lang="zh-CN" altLang="en-US" dirty="0"/>
              <a:t>费用：</a:t>
            </a:r>
            <a:r>
              <a:rPr lang="en-US" altLang="zh-CN" dirty="0"/>
              <a:t>5.2</a:t>
            </a:r>
            <a:r>
              <a:rPr lang="zh-CN" altLang="en-US" dirty="0"/>
              <a:t>万</a:t>
            </a:r>
          </a:p>
          <a:p>
            <a:r>
              <a:rPr lang="zh-CN" altLang="en-US" dirty="0"/>
              <a:t>         差旅、交通、会议费、低值易耗品等。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4" name="标题 3"/>
          <p:cNvSpPr>
            <a:spLocks noGrp="1"/>
          </p:cNvSpPr>
          <p:nvPr>
            <p:ph type="title"/>
          </p:nvPr>
        </p:nvSpPr>
        <p:spPr>
          <a:xfrm>
            <a:off x="1273809" y="178435"/>
            <a:ext cx="5341675"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已开发完成的图形化界面（演示）</a:t>
            </a:r>
            <a:endParaRPr lang="en-US" altLang="zh-CN" sz="2000" dirty="0">
              <a:solidFill>
                <a:schemeClr val="tx1">
                  <a:lumMod val="75000"/>
                  <a:lumOff val="25000"/>
                </a:schemeClr>
              </a:solidFill>
              <a:latin typeface="+mn-ea"/>
            </a:endParaRPr>
          </a:p>
        </p:txBody>
      </p:sp>
      <p:pic>
        <p:nvPicPr>
          <p:cNvPr id="7" name="图片 6"/>
          <p:cNvPicPr/>
          <p:nvPr/>
        </p:nvPicPr>
        <p:blipFill>
          <a:blip r:embed="rId2"/>
          <a:stretch>
            <a:fillRect/>
          </a:stretch>
        </p:blipFill>
        <p:spPr>
          <a:xfrm>
            <a:off x="937758" y="1486483"/>
            <a:ext cx="7768324" cy="4773701"/>
          </a:xfrm>
          <a:prstGeom prst="rect">
            <a:avLst/>
          </a:prstGeom>
        </p:spPr>
      </p:pic>
      <p:pic>
        <p:nvPicPr>
          <p:cNvPr id="5" name="图片 4"/>
          <p:cNvPicPr>
            <a:picLocks noChangeAspect="1"/>
          </p:cNvPicPr>
          <p:nvPr/>
        </p:nvPicPr>
        <p:blipFill>
          <a:blip r:embed="rId3"/>
          <a:stretch>
            <a:fillRect/>
          </a:stretch>
        </p:blipFill>
        <p:spPr>
          <a:xfrm>
            <a:off x="9118107" y="790575"/>
            <a:ext cx="3368098" cy="3148613"/>
          </a:xfrm>
          <a:prstGeom prst="rect">
            <a:avLst/>
          </a:prstGeom>
        </p:spPr>
      </p:pic>
      <p:pic>
        <p:nvPicPr>
          <p:cNvPr id="8" name="图片 7"/>
          <p:cNvPicPr>
            <a:picLocks noChangeAspect="1"/>
          </p:cNvPicPr>
          <p:nvPr/>
        </p:nvPicPr>
        <p:blipFill>
          <a:blip r:embed="rId4"/>
          <a:stretch>
            <a:fillRect/>
          </a:stretch>
        </p:blipFill>
        <p:spPr>
          <a:xfrm>
            <a:off x="9206824" y="4113167"/>
            <a:ext cx="2985176" cy="2398163"/>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1092</Words>
  <Application>Microsoft Office PowerPoint</Application>
  <PresentationFormat>宽屏</PresentationFormat>
  <Paragraphs>130</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Microsoft YaHei Light</vt:lpstr>
      <vt:lpstr>方正兰亭黑简体</vt:lpstr>
      <vt:lpstr>宋体</vt:lpstr>
      <vt:lpstr>微软雅黑</vt:lpstr>
      <vt:lpstr>Arial</vt:lpstr>
      <vt:lpstr>Calibri</vt:lpstr>
      <vt:lpstr>Calibri Light</vt:lpstr>
      <vt:lpstr>Office 主题</vt:lpstr>
      <vt:lpstr>PowerPoint 演示文稿</vt:lpstr>
      <vt:lpstr>人工智能教学活动设计及配套资源的研发</vt:lpstr>
      <vt:lpstr>PowerPoint 演示文稿</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niji sakai</cp:lastModifiedBy>
  <cp:revision>362</cp:revision>
  <dcterms:created xsi:type="dcterms:W3CDTF">2018-02-23T03:51:00Z</dcterms:created>
  <dcterms:modified xsi:type="dcterms:W3CDTF">2019-08-15T04:13:07Z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