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37" r:id="rId2"/>
    <p:sldId id="11435" r:id="rId3"/>
    <p:sldId id="11459" r:id="rId4"/>
    <p:sldId id="11436" r:id="rId5"/>
    <p:sldId id="11455" r:id="rId6"/>
    <p:sldId id="11456" r:id="rId7"/>
    <p:sldId id="339" r:id="rId8"/>
    <p:sldId id="11458" r:id="rId9"/>
    <p:sldId id="340" r:id="rId10"/>
    <p:sldId id="342" r:id="rId11"/>
    <p:sldId id="11454" r:id="rId12"/>
    <p:sldId id="11439" r:id="rId13"/>
    <p:sldId id="1142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4A9"/>
    <a:srgbClr val="F08300"/>
    <a:srgbClr val="1165A0"/>
    <a:srgbClr val="FDD826"/>
    <a:srgbClr val="FFCE37"/>
    <a:srgbClr val="CAE6F6"/>
    <a:srgbClr val="66B3E1"/>
    <a:srgbClr val="EEAF34"/>
    <a:srgbClr val="F18F19"/>
    <a:srgbClr val="42A8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02" autoAdjust="0"/>
    <p:restoredTop sz="94660"/>
  </p:normalViewPr>
  <p:slideViewPr>
    <p:cSldViewPr snapToGrid="0" showGuides="1">
      <p:cViewPr varScale="1">
        <p:scale>
          <a:sx n="55" d="100"/>
          <a:sy n="55" d="100"/>
        </p:scale>
        <p:origin x="1170" y="42"/>
      </p:cViewPr>
      <p:guideLst>
        <p:guide orient="horz" pos="3158"/>
        <p:guide pos="381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680873-68F2-4A39-A24B-A7D666BC4F5D}"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812F41D0-1F2B-41EC-8812-E4B31A111D17}">
      <dgm:prSet phldrT="[Text]" custT="1"/>
      <dgm:spPr/>
      <dgm:t>
        <a:bodyPr lIns="182880" tIns="182880" rIns="0"/>
        <a:lstStyle/>
        <a:p>
          <a:r>
            <a:rPr lang="zh-CN" altLang="zh-CN" sz="1800" b="1" dirty="0">
              <a:latin typeface="微软雅黑" panose="020B0503020204020204" pitchFamily="34" charset="-122"/>
              <a:ea typeface="微软雅黑" panose="020B0503020204020204" pitchFamily="34" charset="-122"/>
            </a:rPr>
            <a:t>智能车套件</a:t>
          </a:r>
          <a:endParaRPr lang="en-US" sz="1800" b="1" dirty="0">
            <a:latin typeface="微软雅黑" panose="020B0503020204020204" pitchFamily="34" charset="-122"/>
            <a:ea typeface="微软雅黑" panose="020B0503020204020204" pitchFamily="34" charset="-122"/>
          </a:endParaRPr>
        </a:p>
      </dgm:t>
    </dgm:pt>
    <dgm:pt modelId="{93459CD5-D8B7-4A23-B42A-6A7B964485DD}" type="parTrans" cxnId="{EF7DD659-0717-438E-985F-3BA7C954CF34}">
      <dgm:prSet/>
      <dgm:spPr/>
      <dgm:t>
        <a:bodyPr/>
        <a:lstStyle/>
        <a:p>
          <a:endParaRPr lang="en-US" sz="1100">
            <a:latin typeface="微软雅黑" panose="020B0503020204020204" pitchFamily="34" charset="-122"/>
            <a:ea typeface="微软雅黑" panose="020B0503020204020204" pitchFamily="34" charset="-122"/>
          </a:endParaRPr>
        </a:p>
      </dgm:t>
    </dgm:pt>
    <dgm:pt modelId="{28471656-CAE5-44C8-ACEF-DEE78CB5263B}" type="sibTrans" cxnId="{EF7DD659-0717-438E-985F-3BA7C954CF34}">
      <dgm:prSet custT="1"/>
      <dgm:spPr/>
      <dgm:t>
        <a:bodyPr/>
        <a:lstStyle/>
        <a:p>
          <a:endParaRPr lang="en-US" sz="1100">
            <a:latin typeface="微软雅黑" panose="020B0503020204020204" pitchFamily="34" charset="-122"/>
            <a:ea typeface="微软雅黑" panose="020B0503020204020204" pitchFamily="34" charset="-122"/>
          </a:endParaRPr>
        </a:p>
      </dgm:t>
    </dgm:pt>
    <dgm:pt modelId="{C3A66748-DA39-4C81-915F-F3CB354F4EFF}">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树莓派套件及电机扩展板</a:t>
          </a:r>
          <a:endParaRPr lang="en-US" sz="1800" b="1" dirty="0">
            <a:latin typeface="微软雅黑" panose="020B0503020204020204" pitchFamily="34" charset="-122"/>
            <a:ea typeface="微软雅黑" panose="020B0503020204020204" pitchFamily="34" charset="-122"/>
          </a:endParaRPr>
        </a:p>
      </dgm:t>
    </dgm:pt>
    <dgm:pt modelId="{51A19338-8F36-41F0-856C-3075008FCA3D}" type="parTrans" cxnId="{D53C82F0-7424-4674-AF95-3EB28A55C77E}">
      <dgm:prSet/>
      <dgm:spPr/>
      <dgm:t>
        <a:bodyPr/>
        <a:lstStyle/>
        <a:p>
          <a:endParaRPr lang="en-US" sz="1100">
            <a:latin typeface="微软雅黑" panose="020B0503020204020204" pitchFamily="34" charset="-122"/>
            <a:ea typeface="微软雅黑" panose="020B0503020204020204" pitchFamily="34" charset="-122"/>
          </a:endParaRPr>
        </a:p>
      </dgm:t>
    </dgm:pt>
    <dgm:pt modelId="{409D53DB-34C2-4C65-88B2-F22B4BFF72E6}" type="sibTrans" cxnId="{D53C82F0-7424-4674-AF95-3EB28A55C77E}">
      <dgm:prSet custT="1"/>
      <dgm:spPr/>
      <dgm:t>
        <a:bodyPr/>
        <a:lstStyle/>
        <a:p>
          <a:endParaRPr lang="en-US" sz="1100">
            <a:latin typeface="微软雅黑" panose="020B0503020204020204" pitchFamily="34" charset="-122"/>
            <a:ea typeface="微软雅黑" panose="020B0503020204020204" pitchFamily="34" charset="-122"/>
          </a:endParaRPr>
        </a:p>
      </dgm:t>
    </dgm:pt>
    <dgm:pt modelId="{5D1F307A-4FC4-4DCC-AFB5-6B7AAE741726}">
      <dgm:prSet phldrT="[Text]" custT="1"/>
      <dgm:spPr/>
      <dgm:t>
        <a:bodyPr lIns="182880" tIns="182880" rIns="0"/>
        <a:lstStyle/>
        <a:p>
          <a:r>
            <a:rPr lang="zh-CN" altLang="zh-CN" sz="1800" b="1" dirty="0">
              <a:latin typeface="微软雅黑" panose="020B0503020204020204" pitchFamily="34" charset="-122"/>
              <a:ea typeface="微软雅黑" panose="020B0503020204020204" pitchFamily="34" charset="-122"/>
            </a:rPr>
            <a:t>两自由度舵机云台</a:t>
          </a:r>
          <a:endParaRPr lang="en-US" sz="1800" b="1" dirty="0">
            <a:latin typeface="微软雅黑" panose="020B0503020204020204" pitchFamily="34" charset="-122"/>
            <a:ea typeface="微软雅黑" panose="020B0503020204020204" pitchFamily="34" charset="-122"/>
          </a:endParaRPr>
        </a:p>
      </dgm:t>
    </dgm:pt>
    <dgm:pt modelId="{53062DE9-2511-493E-8F1E-97B239729FBD}" type="parTrans" cxnId="{AE5D5F33-63F2-4020-AAFB-5ECB62954E73}">
      <dgm:prSet/>
      <dgm:spPr/>
      <dgm:t>
        <a:bodyPr/>
        <a:lstStyle/>
        <a:p>
          <a:endParaRPr lang="en-US" sz="1100">
            <a:latin typeface="微软雅黑" panose="020B0503020204020204" pitchFamily="34" charset="-122"/>
            <a:ea typeface="微软雅黑" panose="020B0503020204020204" pitchFamily="34" charset="-122"/>
          </a:endParaRPr>
        </a:p>
      </dgm:t>
    </dgm:pt>
    <dgm:pt modelId="{706FA712-BEEE-4EFB-B0FB-97A8B8981CE3}" type="sibTrans" cxnId="{AE5D5F33-63F2-4020-AAFB-5ECB62954E73}">
      <dgm:prSet custT="1"/>
      <dgm:spPr/>
      <dgm:t>
        <a:bodyPr/>
        <a:lstStyle/>
        <a:p>
          <a:endParaRPr lang="en-US" sz="1100">
            <a:latin typeface="微软雅黑" panose="020B0503020204020204" pitchFamily="34" charset="-122"/>
            <a:ea typeface="微软雅黑" panose="020B0503020204020204" pitchFamily="34" charset="-122"/>
          </a:endParaRPr>
        </a:p>
      </dgm:t>
    </dgm:pt>
    <dgm:pt modelId="{076BDB5C-5894-4EC6-9A4D-377B5DE46BE9}">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树莓派摄像头</a:t>
          </a:r>
          <a:endParaRPr lang="en-US" sz="1800" b="1" dirty="0">
            <a:latin typeface="微软雅黑" panose="020B0503020204020204" pitchFamily="34" charset="-122"/>
            <a:ea typeface="微软雅黑" panose="020B0503020204020204" pitchFamily="34" charset="-122"/>
          </a:endParaRPr>
        </a:p>
      </dgm:t>
    </dgm:pt>
    <dgm:pt modelId="{F1932EFA-3C02-4420-9545-604A7F787F72}" type="par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F523C894-85EE-4DCA-922A-A4495302321C}" type="sib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1DA79400-65A9-4C37-B554-194A2E657ACA}" type="pres">
      <dgm:prSet presAssocID="{FB680873-68F2-4A39-A24B-A7D666BC4F5D}" presName="rootnode" presStyleCnt="0">
        <dgm:presLayoutVars>
          <dgm:chMax/>
          <dgm:chPref/>
          <dgm:dir/>
          <dgm:animLvl val="lvl"/>
        </dgm:presLayoutVars>
      </dgm:prSet>
      <dgm:spPr/>
    </dgm:pt>
    <dgm:pt modelId="{08B89C73-B3BF-4252-882F-D6104FD43E12}" type="pres">
      <dgm:prSet presAssocID="{812F41D0-1F2B-41EC-8812-E4B31A111D17}" presName="composite" presStyleCnt="0"/>
      <dgm:spPr/>
    </dgm:pt>
    <dgm:pt modelId="{8B33A38A-1F26-47E0-AA70-67F9653006E4}" type="pres">
      <dgm:prSet presAssocID="{812F41D0-1F2B-41EC-8812-E4B31A111D17}" presName="LShape" presStyleLbl="alignNode1" presStyleIdx="0" presStyleCnt="7"/>
      <dgm:spPr>
        <a:solidFill>
          <a:schemeClr val="accent1"/>
        </a:solidFill>
        <a:ln>
          <a:noFill/>
        </a:ln>
      </dgm:spPr>
    </dgm:pt>
    <dgm:pt modelId="{7130075C-DAED-4D1D-AB37-763F1A262D9E}" type="pres">
      <dgm:prSet presAssocID="{812F41D0-1F2B-41EC-8812-E4B31A111D17}" presName="ParentText" presStyleLbl="revTx" presStyleIdx="0" presStyleCnt="4">
        <dgm:presLayoutVars>
          <dgm:chMax val="0"/>
          <dgm:chPref val="0"/>
          <dgm:bulletEnabled val="1"/>
        </dgm:presLayoutVars>
      </dgm:prSet>
      <dgm:spPr/>
    </dgm:pt>
    <dgm:pt modelId="{AE00A12C-A488-48B5-8196-9F097818204F}" type="pres">
      <dgm:prSet presAssocID="{812F41D0-1F2B-41EC-8812-E4B31A111D17}" presName="Triangle" presStyleLbl="alignNode1" presStyleIdx="1" presStyleCnt="7"/>
      <dgm:spPr>
        <a:solidFill>
          <a:schemeClr val="accent1"/>
        </a:solidFill>
        <a:ln>
          <a:noFill/>
        </a:ln>
      </dgm:spPr>
    </dgm:pt>
    <dgm:pt modelId="{23A247DF-6E25-4A68-B991-9207D7A1E735}" type="pres">
      <dgm:prSet presAssocID="{28471656-CAE5-44C8-ACEF-DEE78CB5263B}" presName="sibTrans" presStyleCnt="0"/>
      <dgm:spPr/>
    </dgm:pt>
    <dgm:pt modelId="{877EBC66-0B64-405D-8317-E7F5AB4C2ADF}" type="pres">
      <dgm:prSet presAssocID="{28471656-CAE5-44C8-ACEF-DEE78CB5263B}" presName="space" presStyleCnt="0"/>
      <dgm:spPr/>
    </dgm:pt>
    <dgm:pt modelId="{E30716D1-316E-4344-818C-7D5EC3FA2F6D}" type="pres">
      <dgm:prSet presAssocID="{C3A66748-DA39-4C81-915F-F3CB354F4EFF}" presName="composite" presStyleCnt="0"/>
      <dgm:spPr/>
    </dgm:pt>
    <dgm:pt modelId="{B0690B07-0F0A-4711-8D4B-3B5F7D4E2986}" type="pres">
      <dgm:prSet presAssocID="{C3A66748-DA39-4C81-915F-F3CB354F4EFF}" presName="LShape" presStyleLbl="alignNode1" presStyleIdx="2" presStyleCnt="7"/>
      <dgm:spPr>
        <a:solidFill>
          <a:schemeClr val="accent2"/>
        </a:solidFill>
        <a:ln>
          <a:noFill/>
        </a:ln>
      </dgm:spPr>
    </dgm:pt>
    <dgm:pt modelId="{32D9CF60-53A5-44B9-9097-60904E7CE431}" type="pres">
      <dgm:prSet presAssocID="{C3A66748-DA39-4C81-915F-F3CB354F4EFF}" presName="ParentText" presStyleLbl="revTx" presStyleIdx="1" presStyleCnt="4">
        <dgm:presLayoutVars>
          <dgm:chMax val="0"/>
          <dgm:chPref val="0"/>
          <dgm:bulletEnabled val="1"/>
        </dgm:presLayoutVars>
      </dgm:prSet>
      <dgm:spPr/>
    </dgm:pt>
    <dgm:pt modelId="{A20B5860-8224-4097-904D-B73672C9F839}" type="pres">
      <dgm:prSet presAssocID="{C3A66748-DA39-4C81-915F-F3CB354F4EFF}" presName="Triangle" presStyleLbl="alignNode1" presStyleIdx="3" presStyleCnt="7"/>
      <dgm:spPr>
        <a:solidFill>
          <a:schemeClr val="accent2"/>
        </a:solidFill>
        <a:ln>
          <a:noFill/>
        </a:ln>
      </dgm:spPr>
    </dgm:pt>
    <dgm:pt modelId="{26C28728-0B89-43D0-A531-C2B39B4EA0AB}" type="pres">
      <dgm:prSet presAssocID="{409D53DB-34C2-4C65-88B2-F22B4BFF72E6}" presName="sibTrans" presStyleCnt="0"/>
      <dgm:spPr/>
    </dgm:pt>
    <dgm:pt modelId="{69B3FE3C-4D84-42A7-BCEE-48E643EE3C1D}" type="pres">
      <dgm:prSet presAssocID="{409D53DB-34C2-4C65-88B2-F22B4BFF72E6}" presName="space" presStyleCnt="0"/>
      <dgm:spPr/>
    </dgm:pt>
    <dgm:pt modelId="{01989E35-CBA2-4ED3-9836-746744133E01}" type="pres">
      <dgm:prSet presAssocID="{5D1F307A-4FC4-4DCC-AFB5-6B7AAE741726}" presName="composite" presStyleCnt="0"/>
      <dgm:spPr/>
    </dgm:pt>
    <dgm:pt modelId="{3FB716FB-D28B-4017-9E73-424A704CD315}" type="pres">
      <dgm:prSet presAssocID="{5D1F307A-4FC4-4DCC-AFB5-6B7AAE741726}" presName="LShape" presStyleLbl="alignNode1" presStyleIdx="4" presStyleCnt="7"/>
      <dgm:spPr>
        <a:solidFill>
          <a:schemeClr val="accent3"/>
        </a:solidFill>
        <a:ln>
          <a:noFill/>
        </a:ln>
      </dgm:spPr>
    </dgm:pt>
    <dgm:pt modelId="{B972AA22-F389-426E-BCC4-61B96D35266C}" type="pres">
      <dgm:prSet presAssocID="{5D1F307A-4FC4-4DCC-AFB5-6B7AAE741726}" presName="ParentText" presStyleLbl="revTx" presStyleIdx="2" presStyleCnt="4">
        <dgm:presLayoutVars>
          <dgm:chMax val="0"/>
          <dgm:chPref val="0"/>
          <dgm:bulletEnabled val="1"/>
        </dgm:presLayoutVars>
      </dgm:prSet>
      <dgm:spPr/>
    </dgm:pt>
    <dgm:pt modelId="{03B67CC5-9C39-4C8D-A9D8-8C98AF000AF1}" type="pres">
      <dgm:prSet presAssocID="{5D1F307A-4FC4-4DCC-AFB5-6B7AAE741726}" presName="Triangle" presStyleLbl="alignNode1" presStyleIdx="5" presStyleCnt="7"/>
      <dgm:spPr>
        <a:solidFill>
          <a:schemeClr val="accent3"/>
        </a:solidFill>
        <a:ln>
          <a:noFill/>
        </a:ln>
      </dgm:spPr>
    </dgm:pt>
    <dgm:pt modelId="{2595269F-07D4-4FBB-8173-03BEF635E108}" type="pres">
      <dgm:prSet presAssocID="{706FA712-BEEE-4EFB-B0FB-97A8B8981CE3}" presName="sibTrans" presStyleCnt="0"/>
      <dgm:spPr/>
    </dgm:pt>
    <dgm:pt modelId="{B0E778B3-10A6-4E48-A9DD-127DACEB23DB}" type="pres">
      <dgm:prSet presAssocID="{706FA712-BEEE-4EFB-B0FB-97A8B8981CE3}" presName="space" presStyleCnt="0"/>
      <dgm:spPr/>
    </dgm:pt>
    <dgm:pt modelId="{4E877A7C-0D11-4BD0-906B-ED09E67BE23B}" type="pres">
      <dgm:prSet presAssocID="{076BDB5C-5894-4EC6-9A4D-377B5DE46BE9}" presName="composite" presStyleCnt="0"/>
      <dgm:spPr/>
    </dgm:pt>
    <dgm:pt modelId="{1B22D62F-62E9-4CE4-826B-10FD5511BE35}" type="pres">
      <dgm:prSet presAssocID="{076BDB5C-5894-4EC6-9A4D-377B5DE46BE9}" presName="LShape" presStyleLbl="alignNode1" presStyleIdx="6" presStyleCnt="7"/>
      <dgm:spPr>
        <a:ln>
          <a:noFill/>
        </a:ln>
      </dgm:spPr>
    </dgm:pt>
    <dgm:pt modelId="{084C1BCE-8DE3-4CD1-8840-4FB781042B41}" type="pres">
      <dgm:prSet presAssocID="{076BDB5C-5894-4EC6-9A4D-377B5DE46BE9}" presName="ParentText" presStyleLbl="revTx" presStyleIdx="3" presStyleCnt="4">
        <dgm:presLayoutVars>
          <dgm:chMax val="0"/>
          <dgm:chPref val="0"/>
          <dgm:bulletEnabled val="1"/>
        </dgm:presLayoutVars>
      </dgm:prSet>
      <dgm:spPr/>
    </dgm:pt>
  </dgm:ptLst>
  <dgm:cxnLst>
    <dgm:cxn modelId="{AE5D5F33-63F2-4020-AAFB-5ECB62954E73}" srcId="{FB680873-68F2-4A39-A24B-A7D666BC4F5D}" destId="{5D1F307A-4FC4-4DCC-AFB5-6B7AAE741726}" srcOrd="2" destOrd="0" parTransId="{53062DE9-2511-493E-8F1E-97B239729FBD}" sibTransId="{706FA712-BEEE-4EFB-B0FB-97A8B8981CE3}"/>
    <dgm:cxn modelId="{52908244-E42D-49DA-98C9-75D4C82205A9}" type="presOf" srcId="{FB680873-68F2-4A39-A24B-A7D666BC4F5D}" destId="{1DA79400-65A9-4C37-B554-194A2E657ACA}" srcOrd="0" destOrd="0" presId="urn:microsoft.com/office/officeart/2009/3/layout/StepUpProcess"/>
    <dgm:cxn modelId="{FBBE2370-6C50-406A-9663-C90C1579FFF1}" type="presOf" srcId="{812F41D0-1F2B-41EC-8812-E4B31A111D17}" destId="{7130075C-DAED-4D1D-AB37-763F1A262D9E}" srcOrd="0" destOrd="0" presId="urn:microsoft.com/office/officeart/2009/3/layout/StepUpProcess"/>
    <dgm:cxn modelId="{BD007D79-6850-439A-A910-4249FF37FA0B}" srcId="{FB680873-68F2-4A39-A24B-A7D666BC4F5D}" destId="{076BDB5C-5894-4EC6-9A4D-377B5DE46BE9}" srcOrd="3" destOrd="0" parTransId="{F1932EFA-3C02-4420-9545-604A7F787F72}" sibTransId="{F523C894-85EE-4DCA-922A-A4495302321C}"/>
    <dgm:cxn modelId="{EF7DD659-0717-438E-985F-3BA7C954CF34}" srcId="{FB680873-68F2-4A39-A24B-A7D666BC4F5D}" destId="{812F41D0-1F2B-41EC-8812-E4B31A111D17}" srcOrd="0" destOrd="0" parTransId="{93459CD5-D8B7-4A23-B42A-6A7B964485DD}" sibTransId="{28471656-CAE5-44C8-ACEF-DEE78CB5263B}"/>
    <dgm:cxn modelId="{7897AB9A-D264-4DA1-8F36-22F6890BD11A}" type="presOf" srcId="{C3A66748-DA39-4C81-915F-F3CB354F4EFF}" destId="{32D9CF60-53A5-44B9-9097-60904E7CE431}" srcOrd="0" destOrd="0" presId="urn:microsoft.com/office/officeart/2009/3/layout/StepUpProcess"/>
    <dgm:cxn modelId="{5EB614BB-9739-4A2D-883A-0B245F40E90E}" type="presOf" srcId="{5D1F307A-4FC4-4DCC-AFB5-6B7AAE741726}" destId="{B972AA22-F389-426E-BCC4-61B96D35266C}" srcOrd="0" destOrd="0" presId="urn:microsoft.com/office/officeart/2009/3/layout/StepUpProcess"/>
    <dgm:cxn modelId="{D53C82F0-7424-4674-AF95-3EB28A55C77E}" srcId="{FB680873-68F2-4A39-A24B-A7D666BC4F5D}" destId="{C3A66748-DA39-4C81-915F-F3CB354F4EFF}" srcOrd="1" destOrd="0" parTransId="{51A19338-8F36-41F0-856C-3075008FCA3D}" sibTransId="{409D53DB-34C2-4C65-88B2-F22B4BFF72E6}"/>
    <dgm:cxn modelId="{548CF5F8-9876-4C46-A42D-C02431C2F50F}" type="presOf" srcId="{076BDB5C-5894-4EC6-9A4D-377B5DE46BE9}" destId="{084C1BCE-8DE3-4CD1-8840-4FB781042B41}" srcOrd="0" destOrd="0" presId="urn:microsoft.com/office/officeart/2009/3/layout/StepUpProcess"/>
    <dgm:cxn modelId="{A2610378-F1EF-49FB-BE7D-CD3576A07F0F}" type="presParOf" srcId="{1DA79400-65A9-4C37-B554-194A2E657ACA}" destId="{08B89C73-B3BF-4252-882F-D6104FD43E12}" srcOrd="0" destOrd="0" presId="urn:microsoft.com/office/officeart/2009/3/layout/StepUpProcess"/>
    <dgm:cxn modelId="{B7EF5ED6-F240-42FB-B0CA-8933A2B5EBDF}" type="presParOf" srcId="{08B89C73-B3BF-4252-882F-D6104FD43E12}" destId="{8B33A38A-1F26-47E0-AA70-67F9653006E4}" srcOrd="0" destOrd="0" presId="urn:microsoft.com/office/officeart/2009/3/layout/StepUpProcess"/>
    <dgm:cxn modelId="{28BECB6A-C0FC-4971-A5C2-EC807802189B}" type="presParOf" srcId="{08B89C73-B3BF-4252-882F-D6104FD43E12}" destId="{7130075C-DAED-4D1D-AB37-763F1A262D9E}" srcOrd="1" destOrd="0" presId="urn:microsoft.com/office/officeart/2009/3/layout/StepUpProcess"/>
    <dgm:cxn modelId="{D129CCD6-F9A1-40F0-855C-7F8DFF69D628}" type="presParOf" srcId="{08B89C73-B3BF-4252-882F-D6104FD43E12}" destId="{AE00A12C-A488-48B5-8196-9F097818204F}" srcOrd="2" destOrd="0" presId="urn:microsoft.com/office/officeart/2009/3/layout/StepUpProcess"/>
    <dgm:cxn modelId="{8A21D989-2CF1-401A-BAA5-A2FD3D43E626}" type="presParOf" srcId="{1DA79400-65A9-4C37-B554-194A2E657ACA}" destId="{23A247DF-6E25-4A68-B991-9207D7A1E735}" srcOrd="1" destOrd="0" presId="urn:microsoft.com/office/officeart/2009/3/layout/StepUpProcess"/>
    <dgm:cxn modelId="{4BE55E3E-F55E-46FC-9326-C6B11AE90630}" type="presParOf" srcId="{23A247DF-6E25-4A68-B991-9207D7A1E735}" destId="{877EBC66-0B64-405D-8317-E7F5AB4C2ADF}" srcOrd="0" destOrd="0" presId="urn:microsoft.com/office/officeart/2009/3/layout/StepUpProcess"/>
    <dgm:cxn modelId="{2F516BC5-20FF-4C84-B463-176573A2C80C}" type="presParOf" srcId="{1DA79400-65A9-4C37-B554-194A2E657ACA}" destId="{E30716D1-316E-4344-818C-7D5EC3FA2F6D}" srcOrd="2" destOrd="0" presId="urn:microsoft.com/office/officeart/2009/3/layout/StepUpProcess"/>
    <dgm:cxn modelId="{B1ABA625-BE34-4EFC-AC51-2C27A0991C51}" type="presParOf" srcId="{E30716D1-316E-4344-818C-7D5EC3FA2F6D}" destId="{B0690B07-0F0A-4711-8D4B-3B5F7D4E2986}" srcOrd="0" destOrd="0" presId="urn:microsoft.com/office/officeart/2009/3/layout/StepUpProcess"/>
    <dgm:cxn modelId="{B3CBB53A-A266-411E-8CE8-D523DBFBBD05}" type="presParOf" srcId="{E30716D1-316E-4344-818C-7D5EC3FA2F6D}" destId="{32D9CF60-53A5-44B9-9097-60904E7CE431}" srcOrd="1" destOrd="0" presId="urn:microsoft.com/office/officeart/2009/3/layout/StepUpProcess"/>
    <dgm:cxn modelId="{1C288EC5-936B-40F0-A0C1-ADC00B8347B1}" type="presParOf" srcId="{E30716D1-316E-4344-818C-7D5EC3FA2F6D}" destId="{A20B5860-8224-4097-904D-B73672C9F839}" srcOrd="2" destOrd="0" presId="urn:microsoft.com/office/officeart/2009/3/layout/StepUpProcess"/>
    <dgm:cxn modelId="{B7FD2544-402F-4911-8BBB-7D6E53B26011}" type="presParOf" srcId="{1DA79400-65A9-4C37-B554-194A2E657ACA}" destId="{26C28728-0B89-43D0-A531-C2B39B4EA0AB}" srcOrd="3" destOrd="0" presId="urn:microsoft.com/office/officeart/2009/3/layout/StepUpProcess"/>
    <dgm:cxn modelId="{8DB5EB35-4166-4EC6-9759-A619A3FA5E59}" type="presParOf" srcId="{26C28728-0B89-43D0-A531-C2B39B4EA0AB}" destId="{69B3FE3C-4D84-42A7-BCEE-48E643EE3C1D}" srcOrd="0" destOrd="0" presId="urn:microsoft.com/office/officeart/2009/3/layout/StepUpProcess"/>
    <dgm:cxn modelId="{96541BB8-BF79-4E12-81B3-63FB7CE51C6F}" type="presParOf" srcId="{1DA79400-65A9-4C37-B554-194A2E657ACA}" destId="{01989E35-CBA2-4ED3-9836-746744133E01}" srcOrd="4" destOrd="0" presId="urn:microsoft.com/office/officeart/2009/3/layout/StepUpProcess"/>
    <dgm:cxn modelId="{D1A0ADD4-4C1C-47B9-8C8C-A9B564D5AB70}" type="presParOf" srcId="{01989E35-CBA2-4ED3-9836-746744133E01}" destId="{3FB716FB-D28B-4017-9E73-424A704CD315}" srcOrd="0" destOrd="0" presId="urn:microsoft.com/office/officeart/2009/3/layout/StepUpProcess"/>
    <dgm:cxn modelId="{E7A0E859-DBAC-4714-AE42-AEE4BEE901CD}" type="presParOf" srcId="{01989E35-CBA2-4ED3-9836-746744133E01}" destId="{B972AA22-F389-426E-BCC4-61B96D35266C}" srcOrd="1" destOrd="0" presId="urn:microsoft.com/office/officeart/2009/3/layout/StepUpProcess"/>
    <dgm:cxn modelId="{369A4801-CE7B-4620-AB4C-EEC89E641E9B}" type="presParOf" srcId="{01989E35-CBA2-4ED3-9836-746744133E01}" destId="{03B67CC5-9C39-4C8D-A9D8-8C98AF000AF1}" srcOrd="2" destOrd="0" presId="urn:microsoft.com/office/officeart/2009/3/layout/StepUpProcess"/>
    <dgm:cxn modelId="{0AF88EC9-3A87-42BA-9F78-860655327384}" type="presParOf" srcId="{1DA79400-65A9-4C37-B554-194A2E657ACA}" destId="{2595269F-07D4-4FBB-8173-03BEF635E108}" srcOrd="5" destOrd="0" presId="urn:microsoft.com/office/officeart/2009/3/layout/StepUpProcess"/>
    <dgm:cxn modelId="{EEC526EB-21D7-4EE4-B0F7-056A23FAD091}" type="presParOf" srcId="{2595269F-07D4-4FBB-8173-03BEF635E108}" destId="{B0E778B3-10A6-4E48-A9DD-127DACEB23DB}" srcOrd="0" destOrd="0" presId="urn:microsoft.com/office/officeart/2009/3/layout/StepUpProcess"/>
    <dgm:cxn modelId="{3B6E7B52-FCFF-4C37-919A-525D497935D9}" type="presParOf" srcId="{1DA79400-65A9-4C37-B554-194A2E657ACA}" destId="{4E877A7C-0D11-4BD0-906B-ED09E67BE23B}" srcOrd="6" destOrd="0" presId="urn:microsoft.com/office/officeart/2009/3/layout/StepUpProcess"/>
    <dgm:cxn modelId="{7EB24AD0-E96B-4AB5-B6B1-C0106D58E4E7}" type="presParOf" srcId="{4E877A7C-0D11-4BD0-906B-ED09E67BE23B}" destId="{1B22D62F-62E9-4CE4-826B-10FD5511BE35}" srcOrd="0" destOrd="0" presId="urn:microsoft.com/office/officeart/2009/3/layout/StepUpProcess"/>
    <dgm:cxn modelId="{061E53E8-26D6-486B-8833-865EBD51C0D1}" type="presParOf" srcId="{4E877A7C-0D11-4BD0-906B-ED09E67BE23B}" destId="{084C1BCE-8DE3-4CD1-8840-4FB781042B4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3A38A-1F26-47E0-AA70-67F9653006E4}">
      <dsp:nvSpPr>
        <dsp:cNvPr id="0" name=""/>
        <dsp:cNvSpPr/>
      </dsp:nvSpPr>
      <dsp:spPr>
        <a:xfrm rot="5400000">
          <a:off x="379953" y="1821699"/>
          <a:ext cx="1133910" cy="1886801"/>
        </a:xfrm>
        <a:prstGeom prst="corner">
          <a:avLst>
            <a:gd name="adj1" fmla="val 16120"/>
            <a:gd name="adj2" fmla="val 1611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0075C-DAED-4D1D-AB37-763F1A262D9E}">
      <dsp:nvSpPr>
        <dsp:cNvPr id="0" name=""/>
        <dsp:cNvSpPr/>
      </dsp:nvSpPr>
      <dsp:spPr>
        <a:xfrm>
          <a:off x="190675" y="2385446"/>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zh-CN" sz="1800" b="1" kern="1200" dirty="0">
              <a:latin typeface="微软雅黑" panose="020B0503020204020204" pitchFamily="34" charset="-122"/>
              <a:ea typeface="微软雅黑" panose="020B0503020204020204" pitchFamily="34" charset="-122"/>
            </a:rPr>
            <a:t>智能车套件</a:t>
          </a:r>
          <a:endParaRPr lang="en-US" sz="1800" b="1" kern="1200" dirty="0">
            <a:latin typeface="微软雅黑" panose="020B0503020204020204" pitchFamily="34" charset="-122"/>
            <a:ea typeface="微软雅黑" panose="020B0503020204020204" pitchFamily="34" charset="-122"/>
          </a:endParaRPr>
        </a:p>
      </dsp:txBody>
      <dsp:txXfrm>
        <a:off x="190675" y="2385446"/>
        <a:ext cx="1703415" cy="1493143"/>
      </dsp:txXfrm>
    </dsp:sp>
    <dsp:sp modelId="{AE00A12C-A488-48B5-8196-9F097818204F}">
      <dsp:nvSpPr>
        <dsp:cNvPr id="0" name=""/>
        <dsp:cNvSpPr/>
      </dsp:nvSpPr>
      <dsp:spPr>
        <a:xfrm>
          <a:off x="1572691" y="1682791"/>
          <a:ext cx="321399" cy="321399"/>
        </a:xfrm>
        <a:prstGeom prst="triangle">
          <a:avLst>
            <a:gd name="adj" fmla="val 10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90B07-0F0A-4711-8D4B-3B5F7D4E2986}">
      <dsp:nvSpPr>
        <dsp:cNvPr id="0" name=""/>
        <dsp:cNvSpPr/>
      </dsp:nvSpPr>
      <dsp:spPr>
        <a:xfrm rot="5400000">
          <a:off x="2465266" y="1305686"/>
          <a:ext cx="1133910" cy="1886801"/>
        </a:xfrm>
        <a:prstGeom prst="corner">
          <a:avLst>
            <a:gd name="adj1" fmla="val 16120"/>
            <a:gd name="adj2" fmla="val 1611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9CF60-53A5-44B9-9097-60904E7CE431}">
      <dsp:nvSpPr>
        <dsp:cNvPr id="0" name=""/>
        <dsp:cNvSpPr/>
      </dsp:nvSpPr>
      <dsp:spPr>
        <a:xfrm>
          <a:off x="2275988" y="1869434"/>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树莓派套件及电机扩展板</a:t>
          </a:r>
          <a:endParaRPr lang="en-US" sz="1800" b="1" kern="1200" dirty="0">
            <a:latin typeface="微软雅黑" panose="020B0503020204020204" pitchFamily="34" charset="-122"/>
            <a:ea typeface="微软雅黑" panose="020B0503020204020204" pitchFamily="34" charset="-122"/>
          </a:endParaRPr>
        </a:p>
      </dsp:txBody>
      <dsp:txXfrm>
        <a:off x="2275988" y="1869434"/>
        <a:ext cx="1703415" cy="1493143"/>
      </dsp:txXfrm>
    </dsp:sp>
    <dsp:sp modelId="{A20B5860-8224-4097-904D-B73672C9F839}">
      <dsp:nvSpPr>
        <dsp:cNvPr id="0" name=""/>
        <dsp:cNvSpPr/>
      </dsp:nvSpPr>
      <dsp:spPr>
        <a:xfrm>
          <a:off x="3658004" y="1166778"/>
          <a:ext cx="321399" cy="321399"/>
        </a:xfrm>
        <a:prstGeom prst="triangle">
          <a:avLst>
            <a:gd name="adj" fmla="val 10000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716FB-D28B-4017-9E73-424A704CD315}">
      <dsp:nvSpPr>
        <dsp:cNvPr id="0" name=""/>
        <dsp:cNvSpPr/>
      </dsp:nvSpPr>
      <dsp:spPr>
        <a:xfrm rot="5400000">
          <a:off x="4550579" y="789674"/>
          <a:ext cx="1133910" cy="1886801"/>
        </a:xfrm>
        <a:prstGeom prst="corner">
          <a:avLst>
            <a:gd name="adj1" fmla="val 16120"/>
            <a:gd name="adj2" fmla="val 1611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2AA22-F389-426E-BCC4-61B96D35266C}">
      <dsp:nvSpPr>
        <dsp:cNvPr id="0" name=""/>
        <dsp:cNvSpPr/>
      </dsp:nvSpPr>
      <dsp:spPr>
        <a:xfrm>
          <a:off x="4361301" y="1353421"/>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zh-CN" sz="1800" b="1" kern="1200" dirty="0">
              <a:latin typeface="微软雅黑" panose="020B0503020204020204" pitchFamily="34" charset="-122"/>
              <a:ea typeface="微软雅黑" panose="020B0503020204020204" pitchFamily="34" charset="-122"/>
            </a:rPr>
            <a:t>两自由度舵机云台</a:t>
          </a:r>
          <a:endParaRPr lang="en-US" sz="1800" b="1" kern="1200" dirty="0">
            <a:latin typeface="微软雅黑" panose="020B0503020204020204" pitchFamily="34" charset="-122"/>
            <a:ea typeface="微软雅黑" panose="020B0503020204020204" pitchFamily="34" charset="-122"/>
          </a:endParaRPr>
        </a:p>
      </dsp:txBody>
      <dsp:txXfrm>
        <a:off x="4361301" y="1353421"/>
        <a:ext cx="1703415" cy="1493143"/>
      </dsp:txXfrm>
    </dsp:sp>
    <dsp:sp modelId="{03B67CC5-9C39-4C8D-A9D8-8C98AF000AF1}">
      <dsp:nvSpPr>
        <dsp:cNvPr id="0" name=""/>
        <dsp:cNvSpPr/>
      </dsp:nvSpPr>
      <dsp:spPr>
        <a:xfrm>
          <a:off x="5743317" y="650765"/>
          <a:ext cx="321399" cy="321399"/>
        </a:xfrm>
        <a:prstGeom prst="triangle">
          <a:avLst>
            <a:gd name="adj" fmla="val 10000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22D62F-62E9-4CE4-826B-10FD5511BE35}">
      <dsp:nvSpPr>
        <dsp:cNvPr id="0" name=""/>
        <dsp:cNvSpPr/>
      </dsp:nvSpPr>
      <dsp:spPr>
        <a:xfrm rot="5400000">
          <a:off x="6635891" y="273661"/>
          <a:ext cx="1133910" cy="1886801"/>
        </a:xfrm>
        <a:prstGeom prst="corner">
          <a:avLst>
            <a:gd name="adj1" fmla="val 16120"/>
            <a:gd name="adj2" fmla="val 16110"/>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C1BCE-8DE3-4CD1-8840-4FB781042B41}">
      <dsp:nvSpPr>
        <dsp:cNvPr id="0" name=""/>
        <dsp:cNvSpPr/>
      </dsp:nvSpPr>
      <dsp:spPr>
        <a:xfrm>
          <a:off x="6446614" y="837408"/>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树莓派摄像头</a:t>
          </a:r>
          <a:endParaRPr lang="en-US" sz="1800" b="1" kern="1200" dirty="0">
            <a:latin typeface="微软雅黑" panose="020B0503020204020204" pitchFamily="34" charset="-122"/>
            <a:ea typeface="微软雅黑" panose="020B0503020204020204" pitchFamily="34" charset="-122"/>
          </a:endParaRPr>
        </a:p>
      </dsp:txBody>
      <dsp:txXfrm>
        <a:off x="6446614" y="837408"/>
        <a:ext cx="1703415" cy="149314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8C255-79C3-45A8-945E-2C61C3C6BAA9}" type="datetimeFigureOut">
              <a:rPr lang="zh-CN" altLang="en-US" smtClean="0"/>
              <a:t>2019/11/25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79852-FE9E-45B5-93CD-6D9F89316D6C}" type="slidenum">
              <a:rPr lang="zh-CN" altLang="en-US" smtClean="0"/>
              <a:t>‹#›</a:t>
            </a:fld>
            <a:endParaRPr lang="zh-CN" altLang="en-US"/>
          </a:p>
        </p:txBody>
      </p:sp>
    </p:spTree>
    <p:extLst>
      <p:ext uri="{BB962C8B-B14F-4D97-AF65-F5344CB8AC3E}">
        <p14:creationId xmlns:p14="http://schemas.microsoft.com/office/powerpoint/2010/main" val="39082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1</a:t>
            </a:fld>
            <a:endParaRPr lang="zh-CN" altLang="en-US"/>
          </a:p>
        </p:txBody>
      </p:sp>
    </p:spTree>
    <p:extLst>
      <p:ext uri="{BB962C8B-B14F-4D97-AF65-F5344CB8AC3E}">
        <p14:creationId xmlns:p14="http://schemas.microsoft.com/office/powerpoint/2010/main" val="3324180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10</a:t>
            </a:fld>
            <a:endParaRPr lang="zh-CN" altLang="en-US"/>
          </a:p>
        </p:txBody>
      </p:sp>
    </p:spTree>
    <p:extLst>
      <p:ext uri="{BB962C8B-B14F-4D97-AF65-F5344CB8AC3E}">
        <p14:creationId xmlns:p14="http://schemas.microsoft.com/office/powerpoint/2010/main" val="401558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11</a:t>
            </a:fld>
            <a:endParaRPr lang="zh-CN" altLang="en-US"/>
          </a:p>
        </p:txBody>
      </p:sp>
    </p:spTree>
    <p:extLst>
      <p:ext uri="{BB962C8B-B14F-4D97-AF65-F5344CB8AC3E}">
        <p14:creationId xmlns:p14="http://schemas.microsoft.com/office/powerpoint/2010/main" val="1253508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12</a:t>
            </a:fld>
            <a:endParaRPr lang="zh-CN" altLang="en-US"/>
          </a:p>
        </p:txBody>
      </p:sp>
    </p:spTree>
    <p:extLst>
      <p:ext uri="{BB962C8B-B14F-4D97-AF65-F5344CB8AC3E}">
        <p14:creationId xmlns:p14="http://schemas.microsoft.com/office/powerpoint/2010/main" val="346104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13</a:t>
            </a:fld>
            <a:endParaRPr lang="zh-CN" altLang="en-US"/>
          </a:p>
        </p:txBody>
      </p:sp>
    </p:spTree>
    <p:extLst>
      <p:ext uri="{BB962C8B-B14F-4D97-AF65-F5344CB8AC3E}">
        <p14:creationId xmlns:p14="http://schemas.microsoft.com/office/powerpoint/2010/main" val="55697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2</a:t>
            </a:fld>
            <a:endParaRPr lang="zh-CN" altLang="en-US"/>
          </a:p>
        </p:txBody>
      </p:sp>
    </p:spTree>
    <p:extLst>
      <p:ext uri="{BB962C8B-B14F-4D97-AF65-F5344CB8AC3E}">
        <p14:creationId xmlns:p14="http://schemas.microsoft.com/office/powerpoint/2010/main" val="159402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3</a:t>
            </a:fld>
            <a:endParaRPr lang="zh-CN" altLang="en-US"/>
          </a:p>
        </p:txBody>
      </p:sp>
    </p:spTree>
    <p:extLst>
      <p:ext uri="{BB962C8B-B14F-4D97-AF65-F5344CB8AC3E}">
        <p14:creationId xmlns:p14="http://schemas.microsoft.com/office/powerpoint/2010/main" val="226957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4</a:t>
            </a:fld>
            <a:endParaRPr lang="zh-CN" altLang="en-US"/>
          </a:p>
        </p:txBody>
      </p:sp>
    </p:spTree>
    <p:extLst>
      <p:ext uri="{BB962C8B-B14F-4D97-AF65-F5344CB8AC3E}">
        <p14:creationId xmlns:p14="http://schemas.microsoft.com/office/powerpoint/2010/main" val="824265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5</a:t>
            </a:fld>
            <a:endParaRPr lang="zh-CN" altLang="en-US"/>
          </a:p>
        </p:txBody>
      </p:sp>
    </p:spTree>
    <p:extLst>
      <p:ext uri="{BB962C8B-B14F-4D97-AF65-F5344CB8AC3E}">
        <p14:creationId xmlns:p14="http://schemas.microsoft.com/office/powerpoint/2010/main" val="402803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6</a:t>
            </a:fld>
            <a:endParaRPr lang="zh-CN" altLang="en-US"/>
          </a:p>
        </p:txBody>
      </p:sp>
    </p:spTree>
    <p:extLst>
      <p:ext uri="{BB962C8B-B14F-4D97-AF65-F5344CB8AC3E}">
        <p14:creationId xmlns:p14="http://schemas.microsoft.com/office/powerpoint/2010/main" val="131809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7</a:t>
            </a:fld>
            <a:endParaRPr lang="zh-CN" altLang="en-US"/>
          </a:p>
        </p:txBody>
      </p:sp>
    </p:spTree>
    <p:extLst>
      <p:ext uri="{BB962C8B-B14F-4D97-AF65-F5344CB8AC3E}">
        <p14:creationId xmlns:p14="http://schemas.microsoft.com/office/powerpoint/2010/main" val="52923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8</a:t>
            </a:fld>
            <a:endParaRPr lang="zh-CN" altLang="en-US"/>
          </a:p>
        </p:txBody>
      </p:sp>
    </p:spTree>
    <p:extLst>
      <p:ext uri="{BB962C8B-B14F-4D97-AF65-F5344CB8AC3E}">
        <p14:creationId xmlns:p14="http://schemas.microsoft.com/office/powerpoint/2010/main" val="357205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9</a:t>
            </a:fld>
            <a:endParaRPr lang="zh-CN" altLang="en-US"/>
          </a:p>
        </p:txBody>
      </p:sp>
    </p:spTree>
    <p:extLst>
      <p:ext uri="{BB962C8B-B14F-4D97-AF65-F5344CB8AC3E}">
        <p14:creationId xmlns:p14="http://schemas.microsoft.com/office/powerpoint/2010/main" val="3291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cxnSp>
        <p:nvCxnSpPr>
          <p:cNvPr id="2" name="Straight Connector 36">
            <a:extLst>
              <a:ext uri="{FF2B5EF4-FFF2-40B4-BE49-F238E27FC236}">
                <a16:creationId xmlns:a16="http://schemas.microsoft.com/office/drawing/2014/main" id="{22017110-91E4-4793-B325-E27CADAEF9B9}"/>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901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600" y="8333734"/>
            <a:ext cx="2844800" cy="365125"/>
          </a:xfrm>
          <a:prstGeom prst="rect">
            <a:avLst/>
          </a:prstGeom>
        </p:spPr>
        <p:txBody>
          <a:bodyPr/>
          <a:lstStyle/>
          <a:p>
            <a:r>
              <a:rPr lang="en-US" dirty="0"/>
              <a:t>www.bestppt.com</a:t>
            </a:r>
          </a:p>
        </p:txBody>
      </p:sp>
      <p:sp>
        <p:nvSpPr>
          <p:cNvPr id="9" name="Rectangle 8"/>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4" name="Straight Connector 36">
            <a:extLst>
              <a:ext uri="{FF2B5EF4-FFF2-40B4-BE49-F238E27FC236}">
                <a16:creationId xmlns:a16="http://schemas.microsoft.com/office/drawing/2014/main" id="{616F87F6-3461-404D-B291-59D415008E1B}"/>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1526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5FBF0-1B91-4EFA-82A6-682409C8F730}"/>
              </a:ext>
            </a:extLst>
          </p:cNvPr>
          <p:cNvSpPr>
            <a:spLocks noGrp="1"/>
          </p:cNvSpPr>
          <p:nvPr>
            <p:ph type="title"/>
          </p:nvPr>
        </p:nvSpPr>
        <p:spPr/>
        <p:txBody>
          <a:bodyPr/>
          <a:lstStyle/>
          <a:p>
            <a:r>
              <a:rPr lang="zh-CN" altLang="en-US"/>
              <a:t>单击此处编辑母版标题样式</a:t>
            </a:r>
          </a:p>
        </p:txBody>
      </p:sp>
      <p:cxnSp>
        <p:nvCxnSpPr>
          <p:cNvPr id="3" name="Straight Connector 36">
            <a:extLst>
              <a:ext uri="{FF2B5EF4-FFF2-40B4-BE49-F238E27FC236}">
                <a16:creationId xmlns:a16="http://schemas.microsoft.com/office/drawing/2014/main" id="{C2D16C06-512F-4B9A-A4C3-D9E8E67CBE6E}"/>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grpSp>
        <p:nvGrpSpPr>
          <p:cNvPr id="4" name="组合 3">
            <a:extLst>
              <a:ext uri="{FF2B5EF4-FFF2-40B4-BE49-F238E27FC236}">
                <a16:creationId xmlns:a16="http://schemas.microsoft.com/office/drawing/2014/main" id="{7CFCF10B-06DF-400B-B428-E60A4B54E6D9}"/>
              </a:ext>
            </a:extLst>
          </p:cNvPr>
          <p:cNvGrpSpPr/>
          <p:nvPr userDrawn="1"/>
        </p:nvGrpSpPr>
        <p:grpSpPr>
          <a:xfrm>
            <a:off x="326521" y="45103"/>
            <a:ext cx="782238" cy="577600"/>
            <a:chOff x="326521" y="45103"/>
            <a:chExt cx="782238" cy="577600"/>
          </a:xfrm>
        </p:grpSpPr>
        <p:sp>
          <p:nvSpPr>
            <p:cNvPr id="5" name="upload-to-cloud_87913">
              <a:extLst>
                <a:ext uri="{FF2B5EF4-FFF2-40B4-BE49-F238E27FC236}">
                  <a16:creationId xmlns:a16="http://schemas.microsoft.com/office/drawing/2014/main" id="{B0C2BB10-5263-467C-973F-599288C217D8}"/>
                </a:ext>
              </a:extLst>
            </p:cNvPr>
            <p:cNvSpPr>
              <a:spLocks noChangeAspect="1"/>
            </p:cNvSpPr>
            <p:nvPr/>
          </p:nvSpPr>
          <p:spPr bwMode="auto">
            <a:xfrm>
              <a:off x="326521" y="226062"/>
              <a:ext cx="531742" cy="396641"/>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6" name="图片 5">
              <a:extLst>
                <a:ext uri="{FF2B5EF4-FFF2-40B4-BE49-F238E27FC236}">
                  <a16:creationId xmlns:a16="http://schemas.microsoft.com/office/drawing/2014/main" id="{B3F91F7A-8201-46FF-B574-B3D73FD54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91599" y="45103"/>
              <a:ext cx="417160" cy="506092"/>
            </a:xfrm>
            <a:prstGeom prst="rect">
              <a:avLst/>
            </a:prstGeom>
          </p:spPr>
        </p:pic>
      </p:grpSp>
    </p:spTree>
    <p:extLst>
      <p:ext uri="{BB962C8B-B14F-4D97-AF65-F5344CB8AC3E}">
        <p14:creationId xmlns:p14="http://schemas.microsoft.com/office/powerpoint/2010/main" val="4727856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9332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p:txBody>
          <a:bodyPr/>
          <a:lstStyle/>
          <a:p>
            <a:fld id="{276664BA-FAEB-42F3-A8BE-09D6F18B1435}"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00854851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759" y="144421"/>
            <a:ext cx="8128000" cy="474780"/>
          </a:xfrm>
          <a:prstGeom prst="rect">
            <a:avLst/>
          </a:prstGeom>
        </p:spPr>
        <p:txBody>
          <a:bodyPr vert="horz" lIns="0" tIns="0" rIns="0" bIns="0" rtlCol="0" anchor="ctr">
            <a:normAutofit/>
          </a:bodyPr>
          <a:lstStyle/>
          <a:p>
            <a:r>
              <a:rPr lang="en-US" dirty="0"/>
              <a:t>CLICK TO EDIT MASTER TITLE STYLE</a:t>
            </a:r>
          </a:p>
        </p:txBody>
      </p:sp>
    </p:spTree>
    <p:extLst>
      <p:ext uri="{BB962C8B-B14F-4D97-AF65-F5344CB8AC3E}">
        <p14:creationId xmlns:p14="http://schemas.microsoft.com/office/powerpoint/2010/main" val="2628959476"/>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4" r:id="rId3"/>
    <p:sldLayoutId id="2147483676" r:id="rId4"/>
    <p:sldLayoutId id="2147483678" r:id="rId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609585" rtl="0" eaLnBrk="1" latinLnBrk="0" hangingPunct="1">
        <a:spcBef>
          <a:spcPct val="0"/>
        </a:spcBef>
        <a:buNone/>
        <a:defRPr sz="1867" b="1" kern="1200">
          <a:solidFill>
            <a:schemeClr val="tx1"/>
          </a:solidFill>
          <a:latin typeface="Raleway"/>
          <a:ea typeface="+mj-ea"/>
          <a:cs typeface="Raleway"/>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Raleway"/>
          <a:ea typeface="+mn-ea"/>
          <a:cs typeface="Raleway"/>
        </a:defRPr>
      </a:lvl1pPr>
      <a:lvl2pPr marL="990575" indent="-380990" algn="l" defTabSz="609585" rtl="0" eaLnBrk="1" latinLnBrk="0" hangingPunct="1">
        <a:spcBef>
          <a:spcPct val="20000"/>
        </a:spcBef>
        <a:buFont typeface="Arial"/>
        <a:buChar char="–"/>
        <a:defRPr sz="2667" kern="1200">
          <a:solidFill>
            <a:schemeClr val="tx1"/>
          </a:solidFill>
          <a:latin typeface="Raleway"/>
          <a:ea typeface="+mn-ea"/>
          <a:cs typeface="Raleway"/>
        </a:defRPr>
      </a:lvl2pPr>
      <a:lvl3pPr marL="1523962" indent="-304792" algn="l" defTabSz="609585" rtl="0" eaLnBrk="1" latinLnBrk="0" hangingPunct="1">
        <a:spcBef>
          <a:spcPct val="20000"/>
        </a:spcBef>
        <a:buFont typeface="Arial"/>
        <a:buChar char="•"/>
        <a:defRPr sz="2400" kern="1200">
          <a:solidFill>
            <a:schemeClr val="tx1"/>
          </a:solidFill>
          <a:latin typeface="Raleway"/>
          <a:ea typeface="+mn-ea"/>
          <a:cs typeface="Raleway"/>
        </a:defRPr>
      </a:lvl3pPr>
      <a:lvl4pPr marL="2133547" indent="-304792" algn="l" defTabSz="609585" rtl="0" eaLnBrk="1" latinLnBrk="0" hangingPunct="1">
        <a:spcBef>
          <a:spcPct val="20000"/>
        </a:spcBef>
        <a:buFont typeface="Arial"/>
        <a:buChar char="–"/>
        <a:defRPr sz="2133" kern="1200">
          <a:solidFill>
            <a:schemeClr val="tx1"/>
          </a:solidFill>
          <a:latin typeface="Raleway"/>
          <a:ea typeface="+mn-ea"/>
          <a:cs typeface="Raleway"/>
        </a:defRPr>
      </a:lvl4pPr>
      <a:lvl5pPr marL="2743131" indent="-304792" algn="l" defTabSz="609585" rtl="0" eaLnBrk="1" latinLnBrk="0" hangingPunct="1">
        <a:spcBef>
          <a:spcPct val="20000"/>
        </a:spcBef>
        <a:buFont typeface="Arial"/>
        <a:buChar char="»"/>
        <a:defRPr sz="2133" kern="1200">
          <a:solidFill>
            <a:schemeClr val="tx1"/>
          </a:solidFill>
          <a:latin typeface="Raleway"/>
          <a:ea typeface="+mn-ea"/>
          <a:cs typeface="Raleway"/>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14.pn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8000" b="-108000"/>
          </a:stretch>
        </a:blipFill>
        <a:effectLst/>
      </p:bgPr>
    </p:bg>
    <p:spTree>
      <p:nvGrpSpPr>
        <p:cNvPr id="1" name=""/>
        <p:cNvGrpSpPr/>
        <p:nvPr/>
      </p:nvGrpSpPr>
      <p:grpSpPr>
        <a:xfrm>
          <a:off x="0" y="0"/>
          <a:ext cx="0" cy="0"/>
          <a:chOff x="0" y="0"/>
          <a:chExt cx="0" cy="0"/>
        </a:xfrm>
      </p:grpSpPr>
      <p:sp>
        <p:nvSpPr>
          <p:cNvPr id="31" name="文本框 30"/>
          <p:cNvSpPr txBox="1"/>
          <p:nvPr/>
        </p:nvSpPr>
        <p:spPr>
          <a:xfrm>
            <a:off x="3567154" y="3550600"/>
            <a:ext cx="4773209" cy="769441"/>
          </a:xfrm>
          <a:prstGeom prst="rect">
            <a:avLst/>
          </a:prstGeom>
          <a:noFill/>
        </p:spPr>
        <p:txBody>
          <a:bodyPr wrap="square" rtlCol="0">
            <a:spAutoFit/>
          </a:bodyPr>
          <a:lstStyle/>
          <a:p>
            <a:pPr algn="ctr"/>
            <a:r>
              <a:rPr lang="zh-CN" altLang="en-US" sz="4400" b="1" dirty="0">
                <a:solidFill>
                  <a:schemeClr val="accent1"/>
                </a:solidFill>
                <a:latin typeface="微软雅黑" panose="020B0503020204020204" pitchFamily="34" charset="-122"/>
                <a:ea typeface="微软雅黑" panose="020B0503020204020204" pitchFamily="34" charset="-122"/>
              </a:rPr>
              <a:t>借我一双慧眼吧</a:t>
            </a:r>
            <a:endParaRPr lang="zh-CN" altLang="en-US" sz="4400" b="1" dirty="0">
              <a:solidFill>
                <a:schemeClr val="accent3"/>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6EFF2AC5-7B9D-4F59-8133-3DFBF2B59639}"/>
              </a:ext>
            </a:extLst>
          </p:cNvPr>
          <p:cNvGrpSpPr/>
          <p:nvPr/>
        </p:nvGrpSpPr>
        <p:grpSpPr>
          <a:xfrm>
            <a:off x="4664559" y="800100"/>
            <a:ext cx="3793051" cy="2312329"/>
            <a:chOff x="4806799" y="1410809"/>
            <a:chExt cx="3793051" cy="2312329"/>
          </a:xfrm>
        </p:grpSpPr>
        <p:sp>
          <p:nvSpPr>
            <p:cNvPr id="21" name="upload-to-cloud_87913">
              <a:extLst>
                <a:ext uri="{FF2B5EF4-FFF2-40B4-BE49-F238E27FC236}">
                  <a16:creationId xmlns:a16="http://schemas.microsoft.com/office/drawing/2014/main" id="{0D26DBDD-E40E-46B9-9FAF-AF9D43A4BF9C}"/>
                </a:ext>
              </a:extLst>
            </p:cNvPr>
            <p:cNvSpPr>
              <a:spLocks noChangeAspect="1"/>
            </p:cNvSpPr>
            <p:nvPr/>
          </p:nvSpPr>
          <p:spPr bwMode="auto">
            <a:xfrm>
              <a:off x="4806799" y="2135249"/>
              <a:ext cx="2578401" cy="1587889"/>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5" name="图片 4">
              <a:extLst>
                <a:ext uri="{FF2B5EF4-FFF2-40B4-BE49-F238E27FC236}">
                  <a16:creationId xmlns:a16="http://schemas.microsoft.com/office/drawing/2014/main" id="{B495209C-8AA3-4386-8AEE-A0F92EA9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577052" y="1410809"/>
              <a:ext cx="2022798" cy="2026060"/>
            </a:xfrm>
            <a:prstGeom prst="rect">
              <a:avLst/>
            </a:prstGeom>
          </p:spPr>
        </p:pic>
      </p:grpSp>
      <p:pic>
        <p:nvPicPr>
          <p:cNvPr id="22" name="图片 21">
            <a:extLst>
              <a:ext uri="{FF2B5EF4-FFF2-40B4-BE49-F238E27FC236}">
                <a16:creationId xmlns:a16="http://schemas.microsoft.com/office/drawing/2014/main" id="{20EEC6F7-AB5D-4037-A98D-81AB883461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284">
            <a:off x="1852563" y="3586971"/>
            <a:ext cx="564981" cy="1142274"/>
          </a:xfrm>
          <a:prstGeom prst="rect">
            <a:avLst/>
          </a:prstGeom>
        </p:spPr>
      </p:pic>
    </p:spTree>
    <p:extLst>
      <p:ext uri="{BB962C8B-B14F-4D97-AF65-F5344CB8AC3E}">
        <p14:creationId xmlns:p14="http://schemas.microsoft.com/office/powerpoint/2010/main" val="927845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29">
            <a:extLst>
              <a:ext uri="{FF2B5EF4-FFF2-40B4-BE49-F238E27FC236}">
                <a16:creationId xmlns:a16="http://schemas.microsoft.com/office/drawing/2014/main" id="{A887E04C-D6A6-4060-AB04-9DEA6C415D10}"/>
              </a:ext>
            </a:extLst>
          </p:cNvPr>
          <p:cNvGraphicFramePr/>
          <p:nvPr>
            <p:extLst>
              <p:ext uri="{D42A27DB-BD31-4B8C-83A1-F6EECF244321}">
                <p14:modId xmlns:p14="http://schemas.microsoft.com/office/powerpoint/2010/main" val="337982066"/>
              </p:ext>
            </p:extLst>
          </p:nvPr>
        </p:nvGraphicFramePr>
        <p:xfrm>
          <a:off x="803959" y="2748976"/>
          <a:ext cx="8153537" cy="4528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图片 12">
            <a:extLst>
              <a:ext uri="{FF2B5EF4-FFF2-40B4-BE49-F238E27FC236}">
                <a16:creationId xmlns:a16="http://schemas.microsoft.com/office/drawing/2014/main" id="{FC574232-914F-4D39-996B-BD244B17B352}"/>
              </a:ext>
            </a:extLst>
          </p:cNvPr>
          <p:cNvPicPr>
            <a:picLocks noChangeAspect="1"/>
          </p:cNvPicPr>
          <p:nvPr/>
        </p:nvPicPr>
        <p:blipFill>
          <a:blip r:embed="rId8"/>
          <a:stretch>
            <a:fillRect/>
          </a:stretch>
        </p:blipFill>
        <p:spPr>
          <a:xfrm>
            <a:off x="3204133" y="5660466"/>
            <a:ext cx="1619250" cy="1304925"/>
          </a:xfrm>
          <a:prstGeom prst="rect">
            <a:avLst/>
          </a:prstGeom>
        </p:spPr>
      </p:pic>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需要哪些硬件？</a:t>
            </a:r>
          </a:p>
        </p:txBody>
      </p:sp>
      <p:sp>
        <p:nvSpPr>
          <p:cNvPr id="4" name="矩形 3">
            <a:extLst>
              <a:ext uri="{FF2B5EF4-FFF2-40B4-BE49-F238E27FC236}">
                <a16:creationId xmlns:a16="http://schemas.microsoft.com/office/drawing/2014/main" id="{E8EA1602-372F-46B0-A3A0-3A00C35C5314}"/>
              </a:ext>
            </a:extLst>
          </p:cNvPr>
          <p:cNvSpPr/>
          <p:nvPr/>
        </p:nvSpPr>
        <p:spPr>
          <a:xfrm>
            <a:off x="803959" y="1061654"/>
            <a:ext cx="9321117" cy="967957"/>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000" b="1" dirty="0">
                <a:solidFill>
                  <a:srgbClr val="EEAF34"/>
                </a:solidFill>
              </a:rPr>
              <a:t>目标：为小白实现视觉模块。</a:t>
            </a:r>
            <a:endParaRPr lang="en-US" altLang="zh-CN" sz="2000" b="1" dirty="0">
              <a:solidFill>
                <a:srgbClr val="EEAF34"/>
              </a:solidFill>
            </a:endParaRPr>
          </a:p>
          <a:p>
            <a:pPr marL="285750" indent="-285750">
              <a:lnSpc>
                <a:spcPct val="150000"/>
              </a:lnSpc>
              <a:buFont typeface="Wingdings" panose="05000000000000000000" pitchFamily="2" charset="2"/>
              <a:buChar char="n"/>
            </a:pPr>
            <a:r>
              <a:rPr lang="zh-CN" altLang="en-US" sz="2000" b="1" dirty="0">
                <a:solidFill>
                  <a:srgbClr val="1165A0"/>
                </a:solidFill>
              </a:rPr>
              <a:t>请同学们检查一下手里的材料是否齐全？</a:t>
            </a:r>
            <a:endParaRPr lang="en-US" altLang="zh-CN" sz="2000" b="1" dirty="0">
              <a:solidFill>
                <a:srgbClr val="1165A0"/>
              </a:solidFill>
            </a:endParaRPr>
          </a:p>
        </p:txBody>
      </p:sp>
      <p:sp>
        <p:nvSpPr>
          <p:cNvPr id="5" name="等腰三角形 4">
            <a:extLst>
              <a:ext uri="{FF2B5EF4-FFF2-40B4-BE49-F238E27FC236}">
                <a16:creationId xmlns:a16="http://schemas.microsoft.com/office/drawing/2014/main" id="{4BC54AA8-0A19-4174-B334-9AC3C3D51C4E}"/>
              </a:ext>
            </a:extLst>
          </p:cNvPr>
          <p:cNvSpPr/>
          <p:nvPr/>
        </p:nvSpPr>
        <p:spPr>
          <a:xfrm>
            <a:off x="8665547" y="2862704"/>
            <a:ext cx="321399" cy="321399"/>
          </a:xfrm>
          <a:prstGeom prst="triangle">
            <a:avLst>
              <a:gd name="adj" fmla="val 100000"/>
            </a:avLst>
          </a:prstGeom>
          <a:solidFill>
            <a:schemeClr val="accent3"/>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L 形 5">
            <a:extLst>
              <a:ext uri="{FF2B5EF4-FFF2-40B4-BE49-F238E27FC236}">
                <a16:creationId xmlns:a16="http://schemas.microsoft.com/office/drawing/2014/main" id="{22AE386B-522C-48D2-950C-91FB967AA305}"/>
              </a:ext>
            </a:extLst>
          </p:cNvPr>
          <p:cNvSpPr/>
          <p:nvPr/>
        </p:nvSpPr>
        <p:spPr>
          <a:xfrm rot="5400000">
            <a:off x="9558121" y="2485600"/>
            <a:ext cx="1133910" cy="1886801"/>
          </a:xfrm>
          <a:prstGeom prst="corner">
            <a:avLst>
              <a:gd name="adj1" fmla="val 16120"/>
              <a:gd name="adj2" fmla="val 16110"/>
            </a:avLst>
          </a:prstGeom>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pSp>
        <p:nvGrpSpPr>
          <p:cNvPr id="7" name="组合 6">
            <a:extLst>
              <a:ext uri="{FF2B5EF4-FFF2-40B4-BE49-F238E27FC236}">
                <a16:creationId xmlns:a16="http://schemas.microsoft.com/office/drawing/2014/main" id="{AEB6080E-76FE-42FB-9B3A-D554A9CA8E41}"/>
              </a:ext>
            </a:extLst>
          </p:cNvPr>
          <p:cNvGrpSpPr/>
          <p:nvPr/>
        </p:nvGrpSpPr>
        <p:grpSpPr>
          <a:xfrm>
            <a:off x="9368844" y="3049347"/>
            <a:ext cx="1703415" cy="1493143"/>
            <a:chOff x="6446614" y="837408"/>
            <a:chExt cx="1703415" cy="1493143"/>
          </a:xfrm>
        </p:grpSpPr>
        <p:sp>
          <p:nvSpPr>
            <p:cNvPr id="8" name="矩形 7">
              <a:extLst>
                <a:ext uri="{FF2B5EF4-FFF2-40B4-BE49-F238E27FC236}">
                  <a16:creationId xmlns:a16="http://schemas.microsoft.com/office/drawing/2014/main" id="{8C6B704A-0377-4ED2-846C-3C437BACFEDC}"/>
                </a:ext>
              </a:extLst>
            </p:cNvPr>
            <p:cNvSpPr/>
            <p:nvPr/>
          </p:nvSpPr>
          <p:spPr>
            <a:xfrm>
              <a:off x="6446614" y="837408"/>
              <a:ext cx="1703415" cy="1493143"/>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文本框 8">
              <a:extLst>
                <a:ext uri="{FF2B5EF4-FFF2-40B4-BE49-F238E27FC236}">
                  <a16:creationId xmlns:a16="http://schemas.microsoft.com/office/drawing/2014/main" id="{92D3E994-22FC-4732-9C59-CD388E88FC67}"/>
                </a:ext>
              </a:extLst>
            </p:cNvPr>
            <p:cNvSpPr txBox="1"/>
            <p:nvPr/>
          </p:nvSpPr>
          <p:spPr>
            <a:xfrm>
              <a:off x="6446614" y="837408"/>
              <a:ext cx="1703415" cy="14931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880" tIns="182880" rIns="0" bIns="68580" numCol="1" spcCol="1270" anchor="t" anchorCtr="0">
              <a:noAutofit/>
            </a:bodyPr>
            <a:lstStyle/>
            <a:p>
              <a:pPr lvl="0" defTabSz="800100">
                <a:lnSpc>
                  <a:spcPct val="90000"/>
                </a:lnSpc>
                <a:spcBef>
                  <a:spcPct val="0"/>
                </a:spcBef>
                <a:spcAft>
                  <a:spcPct val="35000"/>
                </a:spcAft>
              </a:pPr>
              <a:r>
                <a:rPr lang="zh-CN" altLang="en-US" b="1" dirty="0">
                  <a:latin typeface="微软雅黑" panose="020B0503020204020204" pitchFamily="34" charset="-122"/>
                  <a:ea typeface="微软雅黑" panose="020B0503020204020204" pitchFamily="34" charset="-122"/>
                </a:rPr>
                <a:t>热熔胶枪</a:t>
              </a:r>
              <a:endParaRPr lang="en-US" sz="1800" b="1" kern="1200" dirty="0">
                <a:latin typeface="微软雅黑" panose="020B0503020204020204" pitchFamily="34" charset="-122"/>
                <a:ea typeface="微软雅黑" panose="020B0503020204020204" pitchFamily="34" charset="-122"/>
              </a:endParaRPr>
            </a:p>
          </p:txBody>
        </p:sp>
      </p:grpSp>
      <p:pic>
        <p:nvPicPr>
          <p:cNvPr id="12" name="图片 11">
            <a:extLst>
              <a:ext uri="{FF2B5EF4-FFF2-40B4-BE49-F238E27FC236}">
                <a16:creationId xmlns:a16="http://schemas.microsoft.com/office/drawing/2014/main" id="{61F691A3-FD7F-4373-B7EB-30A6D1D59209}"/>
              </a:ext>
            </a:extLst>
          </p:cNvPr>
          <p:cNvPicPr>
            <a:picLocks noChangeAspect="1"/>
          </p:cNvPicPr>
          <p:nvPr/>
        </p:nvPicPr>
        <p:blipFill>
          <a:blip r:embed="rId9"/>
          <a:stretch>
            <a:fillRect/>
          </a:stretch>
        </p:blipFill>
        <p:spPr>
          <a:xfrm>
            <a:off x="5284381" y="4980708"/>
            <a:ext cx="1762034" cy="1741604"/>
          </a:xfrm>
          <a:prstGeom prst="rect">
            <a:avLst/>
          </a:prstGeom>
        </p:spPr>
      </p:pic>
      <p:pic>
        <p:nvPicPr>
          <p:cNvPr id="2" name="图片 1">
            <a:extLst>
              <a:ext uri="{FF2B5EF4-FFF2-40B4-BE49-F238E27FC236}">
                <a16:creationId xmlns:a16="http://schemas.microsoft.com/office/drawing/2014/main" id="{C1E8FEDF-9800-447C-85AD-E7E71916AA86}"/>
              </a:ext>
            </a:extLst>
          </p:cNvPr>
          <p:cNvPicPr>
            <a:picLocks noChangeAspect="1"/>
          </p:cNvPicPr>
          <p:nvPr/>
        </p:nvPicPr>
        <p:blipFill>
          <a:blip r:embed="rId10"/>
          <a:stretch>
            <a:fillRect/>
          </a:stretch>
        </p:blipFill>
        <p:spPr>
          <a:xfrm>
            <a:off x="9513967" y="3636660"/>
            <a:ext cx="1749239" cy="1498685"/>
          </a:xfrm>
          <a:prstGeom prst="rect">
            <a:avLst/>
          </a:prstGeom>
        </p:spPr>
      </p:pic>
      <p:pic>
        <p:nvPicPr>
          <p:cNvPr id="3" name="图片 2">
            <a:extLst>
              <a:ext uri="{FF2B5EF4-FFF2-40B4-BE49-F238E27FC236}">
                <a16:creationId xmlns:a16="http://schemas.microsoft.com/office/drawing/2014/main" id="{B4020C9D-52E5-40D4-B732-E64D190F7C8E}"/>
              </a:ext>
            </a:extLst>
          </p:cNvPr>
          <p:cNvPicPr>
            <a:picLocks noChangeAspect="1"/>
          </p:cNvPicPr>
          <p:nvPr/>
        </p:nvPicPr>
        <p:blipFill>
          <a:blip r:embed="rId11"/>
          <a:stretch>
            <a:fillRect/>
          </a:stretch>
        </p:blipFill>
        <p:spPr>
          <a:xfrm>
            <a:off x="7276272" y="4300949"/>
            <a:ext cx="1776697" cy="1359517"/>
          </a:xfrm>
          <a:prstGeom prst="rect">
            <a:avLst/>
          </a:prstGeom>
        </p:spPr>
      </p:pic>
    </p:spTree>
    <p:extLst>
      <p:ext uri="{BB962C8B-B14F-4D97-AF65-F5344CB8AC3E}">
        <p14:creationId xmlns:p14="http://schemas.microsoft.com/office/powerpoint/2010/main" val="22017585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ḻïḓé">
            <a:extLst>
              <a:ext uri="{FF2B5EF4-FFF2-40B4-BE49-F238E27FC236}">
                <a16:creationId xmlns:a16="http://schemas.microsoft.com/office/drawing/2014/main" id="{ACD2A956-AFE2-44BB-9FD6-70F369DF000B}"/>
              </a:ext>
            </a:extLst>
          </p:cNvPr>
          <p:cNvSpPr>
            <a:spLocks/>
          </p:cNvSpPr>
          <p:nvPr/>
        </p:nvSpPr>
        <p:spPr bwMode="auto">
          <a:xfrm>
            <a:off x="-1" y="2062716"/>
            <a:ext cx="10935469" cy="4363128"/>
          </a:xfrm>
          <a:custGeom>
            <a:avLst/>
            <a:gdLst>
              <a:gd name="T0" fmla="*/ 0 w 5671"/>
              <a:gd name="T1" fmla="*/ 2098 h 2233"/>
              <a:gd name="T2" fmla="*/ 1067 w 5671"/>
              <a:gd name="T3" fmla="*/ 1187 h 2233"/>
              <a:gd name="T4" fmla="*/ 1091 w 5671"/>
              <a:gd name="T5" fmla="*/ 1166 h 2233"/>
              <a:gd name="T6" fmla="*/ 1123 w 5671"/>
              <a:gd name="T7" fmla="*/ 1178 h 2233"/>
              <a:gd name="T8" fmla="*/ 2035 w 5671"/>
              <a:gd name="T9" fmla="*/ 1736 h 2233"/>
              <a:gd name="T10" fmla="*/ 3141 w 5671"/>
              <a:gd name="T11" fmla="*/ 674 h 2233"/>
              <a:gd name="T12" fmla="*/ 3175 w 5671"/>
              <a:gd name="T13" fmla="*/ 622 h 2233"/>
              <a:gd name="T14" fmla="*/ 3223 w 5671"/>
              <a:gd name="T15" fmla="*/ 664 h 2233"/>
              <a:gd name="T16" fmla="*/ 4454 w 5671"/>
              <a:gd name="T17" fmla="*/ 880 h 2233"/>
              <a:gd name="T18" fmla="*/ 5606 w 5671"/>
              <a:gd name="T19" fmla="*/ 0 h 2233"/>
              <a:gd name="T20" fmla="*/ 5671 w 5671"/>
              <a:gd name="T21" fmla="*/ 78 h 2233"/>
              <a:gd name="T22" fmla="*/ 4481 w 5671"/>
              <a:gd name="T23" fmla="*/ 986 h 2233"/>
              <a:gd name="T24" fmla="*/ 4447 w 5671"/>
              <a:gd name="T25" fmla="*/ 1012 h 2233"/>
              <a:gd name="T26" fmla="*/ 4413 w 5671"/>
              <a:gd name="T27" fmla="*/ 984 h 2233"/>
              <a:gd name="T28" fmla="*/ 3196 w 5671"/>
              <a:gd name="T29" fmla="*/ 780 h 2233"/>
              <a:gd name="T30" fmla="*/ 2098 w 5671"/>
              <a:gd name="T31" fmla="*/ 1829 h 2233"/>
              <a:gd name="T32" fmla="*/ 2076 w 5671"/>
              <a:gd name="T33" fmla="*/ 1864 h 2233"/>
              <a:gd name="T34" fmla="*/ 2035 w 5671"/>
              <a:gd name="T35" fmla="*/ 1848 h 2233"/>
              <a:gd name="T36" fmla="*/ 1111 w 5671"/>
              <a:gd name="T37" fmla="*/ 1284 h 2233"/>
              <a:gd name="T38" fmla="*/ 0 w 5671"/>
              <a:gd name="T39" fmla="*/ 2233 h 2233"/>
              <a:gd name="T40" fmla="*/ 0 w 5671"/>
              <a:gd name="T41" fmla="*/ 2098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71" h="2233">
                <a:moveTo>
                  <a:pt x="0" y="2098"/>
                </a:moveTo>
                <a:lnTo>
                  <a:pt x="1067" y="1187"/>
                </a:lnTo>
                <a:lnTo>
                  <a:pt x="1091" y="1166"/>
                </a:lnTo>
                <a:lnTo>
                  <a:pt x="1123" y="1178"/>
                </a:lnTo>
                <a:lnTo>
                  <a:pt x="2035" y="1736"/>
                </a:lnTo>
                <a:lnTo>
                  <a:pt x="3141" y="674"/>
                </a:lnTo>
                <a:lnTo>
                  <a:pt x="3175" y="622"/>
                </a:lnTo>
                <a:lnTo>
                  <a:pt x="3223" y="664"/>
                </a:lnTo>
                <a:lnTo>
                  <a:pt x="4454" y="880"/>
                </a:lnTo>
                <a:lnTo>
                  <a:pt x="5606" y="0"/>
                </a:lnTo>
                <a:lnTo>
                  <a:pt x="5671" y="78"/>
                </a:lnTo>
                <a:lnTo>
                  <a:pt x="4481" y="986"/>
                </a:lnTo>
                <a:lnTo>
                  <a:pt x="4447" y="1012"/>
                </a:lnTo>
                <a:lnTo>
                  <a:pt x="4413" y="984"/>
                </a:lnTo>
                <a:lnTo>
                  <a:pt x="3196" y="780"/>
                </a:lnTo>
                <a:lnTo>
                  <a:pt x="2098" y="1829"/>
                </a:lnTo>
                <a:lnTo>
                  <a:pt x="2076" y="1864"/>
                </a:lnTo>
                <a:lnTo>
                  <a:pt x="2035" y="1848"/>
                </a:lnTo>
                <a:lnTo>
                  <a:pt x="1111" y="1284"/>
                </a:lnTo>
                <a:lnTo>
                  <a:pt x="0" y="2233"/>
                </a:lnTo>
                <a:lnTo>
                  <a:pt x="0" y="2098"/>
                </a:lnTo>
                <a:close/>
              </a:path>
            </a:pathLst>
          </a:custGeom>
          <a:solidFill>
            <a:schemeClr val="tx1">
              <a:lumMod val="50000"/>
              <a:lumOff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E86232E-EA82-437C-8587-A88AB5F24942}"/>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硬件连接方法</a:t>
            </a:r>
          </a:p>
        </p:txBody>
      </p:sp>
      <p:cxnSp>
        <p:nvCxnSpPr>
          <p:cNvPr id="5" name="直接连接符 4">
            <a:extLst>
              <a:ext uri="{FF2B5EF4-FFF2-40B4-BE49-F238E27FC236}">
                <a16:creationId xmlns:a16="http://schemas.microsoft.com/office/drawing/2014/main" id="{1FDC569E-A638-4952-AB6E-05D27D0EB8CF}"/>
              </a:ext>
            </a:extLst>
          </p:cNvPr>
          <p:cNvCxnSpPr/>
          <p:nvPr/>
        </p:nvCxnSpPr>
        <p:spPr>
          <a:xfrm flipH="1" flipV="1">
            <a:off x="1545963" y="4322791"/>
            <a:ext cx="667066" cy="402184"/>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C7591FD-EEA1-490C-B1A9-E2C4790A28E8}"/>
              </a:ext>
            </a:extLst>
          </p:cNvPr>
          <p:cNvCxnSpPr>
            <a:cxnSpLocks/>
          </p:cNvCxnSpPr>
          <p:nvPr/>
        </p:nvCxnSpPr>
        <p:spPr>
          <a:xfrm>
            <a:off x="5303591" y="4168270"/>
            <a:ext cx="1237771" cy="846922"/>
          </a:xfrm>
          <a:prstGeom prst="line">
            <a:avLst/>
          </a:prstGeom>
          <a:ln w="34925">
            <a:solidFill>
              <a:schemeClr val="bg1">
                <a:alpha val="48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îṡlíde">
            <a:extLst>
              <a:ext uri="{FF2B5EF4-FFF2-40B4-BE49-F238E27FC236}">
                <a16:creationId xmlns:a16="http://schemas.microsoft.com/office/drawing/2014/main" id="{CBC36F2C-ED42-46B4-8119-C22E635CC983}"/>
              </a:ext>
            </a:extLst>
          </p:cNvPr>
          <p:cNvSpPr>
            <a:spLocks/>
          </p:cNvSpPr>
          <p:nvPr/>
        </p:nvSpPr>
        <p:spPr bwMode="auto">
          <a:xfrm>
            <a:off x="7997141" y="3564661"/>
            <a:ext cx="1032889" cy="758130"/>
          </a:xfrm>
          <a:prstGeom prst="ellipse">
            <a:avLst/>
          </a:prstGeom>
          <a:solidFill>
            <a:schemeClr val="bg1"/>
          </a:solidFill>
          <a:ln w="50800">
            <a:solidFill>
              <a:schemeClr val="accent4"/>
            </a:solidFill>
          </a:ln>
        </p:spPr>
        <p:txBody>
          <a:bodyPr wrap="none" tIns="46800" bIns="46800" anchor="ctr">
            <a:normAutofit/>
          </a:bodyPr>
          <a:lstStyle/>
          <a:p>
            <a:pPr algn="ctr"/>
            <a:r>
              <a:rPr lang="en-US" altLang="zh-CN" sz="2800" dirty="0">
                <a:solidFill>
                  <a:schemeClr val="accent4"/>
                </a:solidFill>
                <a:latin typeface="微软雅黑" panose="020B0503020204020204" pitchFamily="34" charset="-122"/>
                <a:ea typeface="微软雅黑" panose="020B0503020204020204" pitchFamily="34" charset="-122"/>
              </a:rPr>
              <a:t>4</a:t>
            </a:r>
          </a:p>
        </p:txBody>
      </p:sp>
      <p:sp>
        <p:nvSpPr>
          <p:cNvPr id="11" name="ïślíḑe">
            <a:extLst>
              <a:ext uri="{FF2B5EF4-FFF2-40B4-BE49-F238E27FC236}">
                <a16:creationId xmlns:a16="http://schemas.microsoft.com/office/drawing/2014/main" id="{7194F79B-D9F3-4DB0-B378-67F9A0F324A6}"/>
              </a:ext>
            </a:extLst>
          </p:cNvPr>
          <p:cNvSpPr>
            <a:spLocks/>
          </p:cNvSpPr>
          <p:nvPr/>
        </p:nvSpPr>
        <p:spPr bwMode="auto">
          <a:xfrm>
            <a:off x="5611925" y="3086498"/>
            <a:ext cx="1014328" cy="758130"/>
          </a:xfrm>
          <a:prstGeom prst="ellipse">
            <a:avLst/>
          </a:prstGeom>
          <a:solidFill>
            <a:schemeClr val="bg1"/>
          </a:solidFill>
          <a:ln w="50800">
            <a:solidFill>
              <a:schemeClr val="accent3"/>
            </a:solidFill>
          </a:ln>
        </p:spPr>
        <p:txBody>
          <a:bodyPr wrap="none" tIns="46800" bIns="46800" anchor="ctr">
            <a:normAutofit/>
          </a:bodyPr>
          <a:lstStyle/>
          <a:p>
            <a:pPr algn="ctr"/>
            <a:r>
              <a:rPr lang="en-US" altLang="zh-CN" sz="2800" b="1" dirty="0">
                <a:solidFill>
                  <a:schemeClr val="accent3"/>
                </a:solidFill>
                <a:latin typeface="微软雅黑" panose="020B0503020204020204" pitchFamily="34" charset="-122"/>
                <a:ea typeface="微软雅黑" panose="020B0503020204020204" pitchFamily="34" charset="-122"/>
              </a:rPr>
              <a:t>3</a:t>
            </a:r>
          </a:p>
        </p:txBody>
      </p:sp>
      <p:sp>
        <p:nvSpPr>
          <p:cNvPr id="12" name="îşļîḓê">
            <a:extLst>
              <a:ext uri="{FF2B5EF4-FFF2-40B4-BE49-F238E27FC236}">
                <a16:creationId xmlns:a16="http://schemas.microsoft.com/office/drawing/2014/main" id="{0C454A34-0EDB-49CA-8AB9-A9BA59B4519B}"/>
              </a:ext>
            </a:extLst>
          </p:cNvPr>
          <p:cNvSpPr>
            <a:spLocks/>
          </p:cNvSpPr>
          <p:nvPr/>
        </p:nvSpPr>
        <p:spPr bwMode="auto">
          <a:xfrm>
            <a:off x="3392268" y="5187418"/>
            <a:ext cx="932388" cy="720023"/>
          </a:xfrm>
          <a:prstGeom prst="ellipse">
            <a:avLst/>
          </a:prstGeom>
          <a:solidFill>
            <a:schemeClr val="bg1"/>
          </a:solidFill>
          <a:ln w="50800">
            <a:solidFill>
              <a:schemeClr val="accent2"/>
            </a:solidFill>
          </a:ln>
        </p:spPr>
        <p:txBody>
          <a:bodyPr wrap="none" tIns="46800" bIns="46800" anchor="ctr">
            <a:normAutofit lnSpcReduction="10000"/>
          </a:bodyPr>
          <a:lstStyle/>
          <a:p>
            <a:pPr algn="ctr"/>
            <a:r>
              <a:rPr lang="en-US" altLang="zh-CN" sz="2800" dirty="0">
                <a:solidFill>
                  <a:schemeClr val="accent2"/>
                </a:solidFill>
                <a:latin typeface="微软雅黑" panose="020B0503020204020204" pitchFamily="34" charset="-122"/>
                <a:ea typeface="微软雅黑" panose="020B0503020204020204" pitchFamily="34" charset="-122"/>
              </a:rPr>
              <a:t>2</a:t>
            </a:r>
          </a:p>
        </p:txBody>
      </p:sp>
      <p:sp>
        <p:nvSpPr>
          <p:cNvPr id="13" name="ïşlîḍê">
            <a:extLst>
              <a:ext uri="{FF2B5EF4-FFF2-40B4-BE49-F238E27FC236}">
                <a16:creationId xmlns:a16="http://schemas.microsoft.com/office/drawing/2014/main" id="{78729F0B-A74E-41EC-97B3-B0584006CBFA}"/>
              </a:ext>
            </a:extLst>
          </p:cNvPr>
          <p:cNvSpPr>
            <a:spLocks/>
          </p:cNvSpPr>
          <p:nvPr/>
        </p:nvSpPr>
        <p:spPr bwMode="auto">
          <a:xfrm>
            <a:off x="1636778" y="4140492"/>
            <a:ext cx="976598" cy="850831"/>
          </a:xfrm>
          <a:prstGeom prst="ellipse">
            <a:avLst/>
          </a:prstGeom>
          <a:solidFill>
            <a:schemeClr val="bg1"/>
          </a:solidFill>
          <a:ln w="50800">
            <a:solidFill>
              <a:schemeClr val="accent1"/>
            </a:solidFill>
          </a:ln>
        </p:spPr>
        <p:txBody>
          <a:bodyPr wrap="none" tIns="46800" bIns="46800" anchor="ctr">
            <a:normAutofit/>
          </a:bodyPr>
          <a:lstStyle/>
          <a:p>
            <a:pPr algn="ctr"/>
            <a:r>
              <a:rPr lang="en-US" altLang="zh-CN" sz="2800" dirty="0">
                <a:solidFill>
                  <a:schemeClr val="accent1"/>
                </a:solidFill>
                <a:latin typeface="微软雅黑" panose="020B0503020204020204" pitchFamily="34" charset="-122"/>
                <a:ea typeface="微软雅黑" panose="020B0503020204020204" pitchFamily="34" charset="-122"/>
              </a:rPr>
              <a:t>1</a:t>
            </a:r>
          </a:p>
        </p:txBody>
      </p:sp>
      <p:sp>
        <p:nvSpPr>
          <p:cNvPr id="14" name="íṥ1îḓé">
            <a:extLst>
              <a:ext uri="{FF2B5EF4-FFF2-40B4-BE49-F238E27FC236}">
                <a16:creationId xmlns:a16="http://schemas.microsoft.com/office/drawing/2014/main" id="{7F2BE4EE-3016-453E-BE19-AF1DC5DF2BFA}"/>
              </a:ext>
            </a:extLst>
          </p:cNvPr>
          <p:cNvSpPr>
            <a:spLocks/>
          </p:cNvSpPr>
          <p:nvPr/>
        </p:nvSpPr>
        <p:spPr bwMode="auto">
          <a:xfrm>
            <a:off x="10683250" y="1709606"/>
            <a:ext cx="759268" cy="706219"/>
          </a:xfrm>
          <a:custGeom>
            <a:avLst/>
            <a:gdLst>
              <a:gd name="T0" fmla="*/ 458 w 458"/>
              <a:gd name="T1" fmla="*/ 0 h 426"/>
              <a:gd name="T2" fmla="*/ 0 w 458"/>
              <a:gd name="T3" fmla="*/ 127 h 426"/>
              <a:gd name="T4" fmla="*/ 115 w 458"/>
              <a:gd name="T5" fmla="*/ 276 h 426"/>
              <a:gd name="T6" fmla="*/ 233 w 458"/>
              <a:gd name="T7" fmla="*/ 426 h 426"/>
              <a:gd name="T8" fmla="*/ 458 w 458"/>
              <a:gd name="T9" fmla="*/ 0 h 426"/>
            </a:gdLst>
            <a:ahLst/>
            <a:cxnLst>
              <a:cxn ang="0">
                <a:pos x="T0" y="T1"/>
              </a:cxn>
              <a:cxn ang="0">
                <a:pos x="T2" y="T3"/>
              </a:cxn>
              <a:cxn ang="0">
                <a:pos x="T4" y="T5"/>
              </a:cxn>
              <a:cxn ang="0">
                <a:pos x="T6" y="T7"/>
              </a:cxn>
              <a:cxn ang="0">
                <a:pos x="T8" y="T9"/>
              </a:cxn>
            </a:cxnLst>
            <a:rect l="0" t="0" r="r" b="b"/>
            <a:pathLst>
              <a:path w="458" h="426">
                <a:moveTo>
                  <a:pt x="458" y="0"/>
                </a:moveTo>
                <a:lnTo>
                  <a:pt x="0" y="127"/>
                </a:lnTo>
                <a:lnTo>
                  <a:pt x="115" y="276"/>
                </a:lnTo>
                <a:lnTo>
                  <a:pt x="233" y="426"/>
                </a:lnTo>
                <a:lnTo>
                  <a:pt x="458" y="0"/>
                </a:lnTo>
                <a:close/>
              </a:path>
            </a:pathLst>
          </a:custGeom>
          <a:solidFill>
            <a:schemeClr val="tx1">
              <a:lumMod val="50000"/>
              <a:lumOff val="50000"/>
            </a:schemeClr>
          </a:solidFill>
          <a:ln>
            <a:noFill/>
          </a:ln>
        </p:spPr>
        <p:txBody>
          <a:bodyPr anchor="ctr"/>
          <a:lstStyle/>
          <a:p>
            <a:pPr algn="ctr"/>
            <a:endParaRPr>
              <a:latin typeface="微软雅黑" panose="020B0503020204020204" pitchFamily="34" charset="-122"/>
              <a:ea typeface="微软雅黑" panose="020B0503020204020204" pitchFamily="34" charset="-122"/>
            </a:endParaRPr>
          </a:p>
        </p:txBody>
      </p:sp>
      <p:sp>
        <p:nvSpPr>
          <p:cNvPr id="30" name="ïṡḷïḋè">
            <a:extLst>
              <a:ext uri="{FF2B5EF4-FFF2-40B4-BE49-F238E27FC236}">
                <a16:creationId xmlns:a16="http://schemas.microsoft.com/office/drawing/2014/main" id="{775FA645-DCA0-47E1-B4CE-325310F78C72}"/>
              </a:ext>
            </a:extLst>
          </p:cNvPr>
          <p:cNvSpPr txBox="1">
            <a:spLocks/>
          </p:cNvSpPr>
          <p:nvPr/>
        </p:nvSpPr>
        <p:spPr bwMode="auto">
          <a:xfrm>
            <a:off x="804715" y="3526916"/>
            <a:ext cx="274784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lgn="ctr">
              <a:spcBef>
                <a:spcPct val="0"/>
              </a:spcBef>
            </a:pPr>
            <a:r>
              <a:rPr lang="zh-CN" altLang="en-US" sz="2000" dirty="0">
                <a:solidFill>
                  <a:schemeClr val="accent1"/>
                </a:solidFill>
                <a:latin typeface="微软雅黑" panose="020B0503020204020204" pitchFamily="34" charset="-122"/>
                <a:ea typeface="微软雅黑" panose="020B0503020204020204" pitchFamily="34" charset="-122"/>
              </a:rPr>
              <a:t>组装小车</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28" name="ïṥliďè">
            <a:extLst>
              <a:ext uri="{FF2B5EF4-FFF2-40B4-BE49-F238E27FC236}">
                <a16:creationId xmlns:a16="http://schemas.microsoft.com/office/drawing/2014/main" id="{75DF02C1-D556-4A57-8190-C1F049F4AA86}"/>
              </a:ext>
            </a:extLst>
          </p:cNvPr>
          <p:cNvSpPr txBox="1">
            <a:spLocks/>
          </p:cNvSpPr>
          <p:nvPr/>
        </p:nvSpPr>
        <p:spPr bwMode="auto">
          <a:xfrm>
            <a:off x="3498143" y="6062511"/>
            <a:ext cx="4227563" cy="72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2"/>
                </a:solidFill>
                <a:latin typeface="微软雅黑" panose="020B0503020204020204" pitchFamily="34" charset="-122"/>
                <a:ea typeface="微软雅黑" panose="020B0503020204020204" pitchFamily="34" charset="-122"/>
              </a:rPr>
              <a:t>将树莓派及电机扩展板固定到小车上</a:t>
            </a:r>
            <a:endParaRPr lang="en-US" altLang="zh-CN" sz="2000" dirty="0">
              <a:solidFill>
                <a:schemeClr val="accent2"/>
              </a:solidFill>
              <a:latin typeface="微软雅黑" panose="020B0503020204020204" pitchFamily="34" charset="-122"/>
              <a:ea typeface="微软雅黑" panose="020B0503020204020204" pitchFamily="34" charset="-122"/>
            </a:endParaRPr>
          </a:p>
        </p:txBody>
      </p:sp>
      <p:sp>
        <p:nvSpPr>
          <p:cNvPr id="26" name="ïS1íḋê">
            <a:extLst>
              <a:ext uri="{FF2B5EF4-FFF2-40B4-BE49-F238E27FC236}">
                <a16:creationId xmlns:a16="http://schemas.microsoft.com/office/drawing/2014/main" id="{DE138037-60B2-42B5-9B21-AD2EA706B676}"/>
              </a:ext>
            </a:extLst>
          </p:cNvPr>
          <p:cNvSpPr txBox="1">
            <a:spLocks/>
          </p:cNvSpPr>
          <p:nvPr/>
        </p:nvSpPr>
        <p:spPr bwMode="auto">
          <a:xfrm>
            <a:off x="4969013" y="2118629"/>
            <a:ext cx="3314479" cy="85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3"/>
                </a:solidFill>
                <a:latin typeface="微软雅黑" panose="020B0503020204020204" pitchFamily="34" charset="-122"/>
                <a:ea typeface="微软雅黑" panose="020B0503020204020204" pitchFamily="34" charset="-122"/>
              </a:rPr>
              <a:t>将摄像头固定到舵机云台上，</a:t>
            </a:r>
            <a:endParaRPr lang="en-US" altLang="zh-CN" sz="2000" dirty="0">
              <a:solidFill>
                <a:schemeClr val="accent3"/>
              </a:solidFill>
              <a:latin typeface="微软雅黑" panose="020B0503020204020204" pitchFamily="34" charset="-122"/>
              <a:ea typeface="微软雅黑" panose="020B0503020204020204" pitchFamily="34" charset="-122"/>
            </a:endParaRPr>
          </a:p>
          <a:p>
            <a:pPr>
              <a:spcBef>
                <a:spcPct val="0"/>
              </a:spcBef>
            </a:pPr>
            <a:r>
              <a:rPr lang="zh-CN" altLang="en-US" sz="2000" dirty="0">
                <a:solidFill>
                  <a:schemeClr val="accent3"/>
                </a:solidFill>
                <a:latin typeface="微软雅黑" panose="020B0503020204020204" pitchFamily="34" charset="-122"/>
                <a:ea typeface="微软雅黑" panose="020B0503020204020204" pitchFamily="34" charset="-122"/>
              </a:rPr>
              <a:t>并将云台固定到小车上</a:t>
            </a:r>
            <a:endParaRPr lang="en-US" altLang="zh-CN" sz="2000" dirty="0">
              <a:solidFill>
                <a:schemeClr val="accent3"/>
              </a:solidFill>
              <a:latin typeface="微软雅黑" panose="020B0503020204020204" pitchFamily="34" charset="-122"/>
              <a:ea typeface="微软雅黑" panose="020B0503020204020204" pitchFamily="34" charset="-122"/>
            </a:endParaRPr>
          </a:p>
        </p:txBody>
      </p:sp>
      <p:sp>
        <p:nvSpPr>
          <p:cNvPr id="24" name="íŝḷîḋê">
            <a:extLst>
              <a:ext uri="{FF2B5EF4-FFF2-40B4-BE49-F238E27FC236}">
                <a16:creationId xmlns:a16="http://schemas.microsoft.com/office/drawing/2014/main" id="{C533B501-6036-4386-B971-8DD065A70BC2}"/>
              </a:ext>
            </a:extLst>
          </p:cNvPr>
          <p:cNvSpPr txBox="1">
            <a:spLocks/>
          </p:cNvSpPr>
          <p:nvPr/>
        </p:nvSpPr>
        <p:spPr bwMode="auto">
          <a:xfrm>
            <a:off x="7793865" y="4699050"/>
            <a:ext cx="2747844"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p>
            <a:pPr>
              <a:spcBef>
                <a:spcPct val="0"/>
              </a:spcBef>
            </a:pPr>
            <a:r>
              <a:rPr lang="zh-CN" altLang="en-US" sz="2000" dirty="0">
                <a:solidFill>
                  <a:schemeClr val="accent4"/>
                </a:solidFill>
                <a:latin typeface="微软雅黑" panose="020B0503020204020204" pitchFamily="34" charset="-122"/>
                <a:ea typeface="微软雅黑" panose="020B0503020204020204" pitchFamily="34" charset="-122"/>
              </a:rPr>
              <a:t>将树莓派连接到移动电源，通电</a:t>
            </a:r>
          </a:p>
          <a:p>
            <a:pPr>
              <a:spcBef>
                <a:spcPct val="0"/>
              </a:spcBef>
            </a:pPr>
            <a:endParaRPr lang="zh-CN" altLang="en-US" sz="20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8816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操作步骤</a:t>
            </a:r>
          </a:p>
        </p:txBody>
      </p:sp>
      <p:sp>
        <p:nvSpPr>
          <p:cNvPr id="8" name="矩形 7">
            <a:extLst>
              <a:ext uri="{FF2B5EF4-FFF2-40B4-BE49-F238E27FC236}">
                <a16:creationId xmlns:a16="http://schemas.microsoft.com/office/drawing/2014/main" id="{CFCE0EDB-5D25-4E4B-B259-E0E1E6F25BD4}"/>
              </a:ext>
            </a:extLst>
          </p:cNvPr>
          <p:cNvSpPr/>
          <p:nvPr/>
        </p:nvSpPr>
        <p:spPr>
          <a:xfrm>
            <a:off x="1284646" y="1198342"/>
            <a:ext cx="9613726" cy="4568943"/>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800" b="1" dirty="0">
                <a:solidFill>
                  <a:srgbClr val="EEAF34"/>
                </a:solidFill>
              </a:rPr>
              <a:t>为小白增添光明</a:t>
            </a:r>
            <a:endParaRPr lang="en-US" altLang="zh-CN" sz="2800" b="1" dirty="0">
              <a:solidFill>
                <a:srgbClr val="EEAF34"/>
              </a:solidFill>
            </a:endParaRPr>
          </a:p>
          <a:p>
            <a:pPr>
              <a:lnSpc>
                <a:spcPct val="150000"/>
              </a:lnSpc>
            </a:pPr>
            <a:endParaRPr lang="en-US" altLang="zh-CN" sz="2000" dirty="0"/>
          </a:p>
          <a:p>
            <a:pPr marL="285750" indent="-285750">
              <a:lnSpc>
                <a:spcPct val="150000"/>
              </a:lnSpc>
              <a:buFont typeface="Wingdings" panose="05000000000000000000" pitchFamily="2" charset="2"/>
              <a:buChar char="Ø"/>
            </a:pPr>
            <a:r>
              <a:rPr lang="en-US" altLang="zh-CN" sz="2000" dirty="0"/>
              <a:t>1.</a:t>
            </a:r>
            <a:r>
              <a:rPr lang="zh-CN" altLang="en-US" sz="2000" dirty="0"/>
              <a:t>使用远程桌面连接到树莓派</a:t>
            </a:r>
          </a:p>
          <a:p>
            <a:pPr>
              <a:lnSpc>
                <a:spcPct val="150000"/>
              </a:lnSpc>
            </a:pPr>
            <a:r>
              <a:rPr lang="en-US" altLang="zh-CN" sz="1600" dirty="0"/>
              <a:t>Windows</a:t>
            </a:r>
            <a:r>
              <a:rPr lang="zh-CN" altLang="en-US" sz="1600" dirty="0"/>
              <a:t>；按开始</a:t>
            </a:r>
            <a:r>
              <a:rPr lang="en-US" altLang="zh-CN" sz="1600" dirty="0"/>
              <a:t>+R</a:t>
            </a:r>
            <a:r>
              <a:rPr lang="zh-CN" altLang="en-US" sz="1600" dirty="0"/>
              <a:t>，输入</a:t>
            </a:r>
            <a:r>
              <a:rPr lang="en-US" altLang="zh-CN" sz="1600" dirty="0" err="1"/>
              <a:t>mstsc</a:t>
            </a:r>
            <a:r>
              <a:rPr lang="zh-CN" altLang="en-US" sz="1600" dirty="0"/>
              <a:t>，回车。在新的窗口中输入树莓派的</a:t>
            </a:r>
            <a:r>
              <a:rPr lang="en-US" altLang="zh-CN" sz="1600" dirty="0"/>
              <a:t>IP</a:t>
            </a:r>
            <a:r>
              <a:rPr lang="zh-CN" altLang="en-US" sz="1600" dirty="0"/>
              <a:t>地址。在新的窗口中输入树莓派的用户名</a:t>
            </a:r>
            <a:r>
              <a:rPr lang="en-US" altLang="zh-CN" sz="1600" dirty="0"/>
              <a:t>pi</a:t>
            </a:r>
            <a:r>
              <a:rPr lang="zh-CN" altLang="en-US" sz="1600" dirty="0"/>
              <a:t>和密码</a:t>
            </a:r>
            <a:r>
              <a:rPr lang="en-US" altLang="zh-CN" sz="1600" dirty="0"/>
              <a:t>raspberry</a:t>
            </a:r>
          </a:p>
          <a:p>
            <a:pPr>
              <a:lnSpc>
                <a:spcPct val="150000"/>
              </a:lnSpc>
            </a:pPr>
            <a:r>
              <a:rPr lang="en-US" altLang="zh-CN" sz="1600" dirty="0"/>
              <a:t>macOS:</a:t>
            </a:r>
            <a:r>
              <a:rPr lang="zh-CN" altLang="en-US" sz="1600" dirty="0"/>
              <a:t>打开</a:t>
            </a:r>
            <a:r>
              <a:rPr lang="en-US" altLang="zh-CN" sz="1600" dirty="0"/>
              <a:t>VNC viewer</a:t>
            </a:r>
            <a:r>
              <a:rPr lang="zh-CN" altLang="en-US" sz="1600" dirty="0"/>
              <a:t>，输入树莓派的</a:t>
            </a:r>
            <a:r>
              <a:rPr lang="en-US" altLang="zh-CN" sz="1600" dirty="0"/>
              <a:t>IP</a:t>
            </a:r>
            <a:r>
              <a:rPr lang="zh-CN" altLang="en-US" sz="1600" dirty="0"/>
              <a:t>地址。在新的窗口中输入树莓派的用户名</a:t>
            </a:r>
            <a:r>
              <a:rPr lang="en-US" altLang="zh-CN" sz="1600" dirty="0"/>
              <a:t>pi</a:t>
            </a:r>
            <a:r>
              <a:rPr lang="zh-CN" altLang="en-US" sz="1600" dirty="0"/>
              <a:t>和密码</a:t>
            </a:r>
            <a:r>
              <a:rPr lang="en-US" altLang="zh-CN" sz="1600" dirty="0"/>
              <a:t>raspberry</a:t>
            </a:r>
            <a:endParaRPr lang="en-US" altLang="zh-CN" sz="2000" dirty="0"/>
          </a:p>
          <a:p>
            <a:pPr marL="285750" indent="-285750">
              <a:lnSpc>
                <a:spcPct val="150000"/>
              </a:lnSpc>
              <a:buFont typeface="Wingdings" panose="05000000000000000000" pitchFamily="2" charset="2"/>
              <a:buChar char="Ø"/>
            </a:pPr>
            <a:r>
              <a:rPr lang="en-US" altLang="zh-CN" sz="2000" dirty="0"/>
              <a:t>2.</a:t>
            </a:r>
            <a:r>
              <a:rPr lang="zh-CN" altLang="en-US" sz="2000" dirty="0"/>
              <a:t>打开终端，输入</a:t>
            </a:r>
            <a:r>
              <a:rPr lang="en-US" altLang="zh-CN" sz="2000" dirty="0"/>
              <a:t>cd ~/learn-ai/codes/chapter4/automatic-obstacle-avoidance-car</a:t>
            </a:r>
          </a:p>
          <a:p>
            <a:pPr marL="285750" indent="-285750">
              <a:lnSpc>
                <a:spcPct val="150000"/>
              </a:lnSpc>
              <a:buFont typeface="Wingdings" panose="05000000000000000000" pitchFamily="2" charset="2"/>
              <a:buChar char="Ø"/>
            </a:pPr>
            <a:r>
              <a:rPr lang="en-US" altLang="zh-CN" sz="2000" dirty="0"/>
              <a:t>3.</a:t>
            </a:r>
            <a:r>
              <a:rPr lang="zh-CN" altLang="en-US" sz="2000" dirty="0"/>
              <a:t>输入</a:t>
            </a:r>
            <a:r>
              <a:rPr lang="en-US" altLang="zh-CN" sz="2000" dirty="0"/>
              <a:t>python run.py</a:t>
            </a:r>
          </a:p>
          <a:p>
            <a:pPr marL="285750" indent="-285750">
              <a:lnSpc>
                <a:spcPct val="150000"/>
              </a:lnSpc>
              <a:buFont typeface="Wingdings" panose="05000000000000000000" pitchFamily="2" charset="2"/>
              <a:buChar char="Ø"/>
            </a:pPr>
            <a:r>
              <a:rPr lang="en-US" altLang="zh-CN" sz="2000" dirty="0"/>
              <a:t>4.</a:t>
            </a:r>
            <a:r>
              <a:rPr lang="zh-CN" altLang="en-US" sz="2000" dirty="0"/>
              <a:t>在浏览器中输入树莓派</a:t>
            </a:r>
            <a:r>
              <a:rPr lang="en-US" altLang="zh-CN" sz="2000" dirty="0"/>
              <a:t>IP </a:t>
            </a:r>
          </a:p>
          <a:p>
            <a:pPr marL="285750" indent="-285750">
              <a:lnSpc>
                <a:spcPct val="150000"/>
              </a:lnSpc>
              <a:buFont typeface="Wingdings" panose="05000000000000000000" pitchFamily="2" charset="2"/>
              <a:buChar char="Ø"/>
            </a:pPr>
            <a:r>
              <a:rPr lang="en-US" altLang="zh-CN" sz="2000" dirty="0"/>
              <a:t>5.</a:t>
            </a:r>
            <a:r>
              <a:rPr lang="zh-CN" altLang="en-US" sz="2000" dirty="0"/>
              <a:t>可以选择自动驾驶（超声波避障）</a:t>
            </a:r>
            <a:endParaRPr lang="en-US" altLang="zh-CN" sz="2000" dirty="0"/>
          </a:p>
        </p:txBody>
      </p:sp>
    </p:spTree>
    <p:extLst>
      <p:ext uri="{BB962C8B-B14F-4D97-AF65-F5344CB8AC3E}">
        <p14:creationId xmlns:p14="http://schemas.microsoft.com/office/powerpoint/2010/main" val="9568525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0519E09-DD5E-4A74-885F-ACB2F798151B}"/>
              </a:ext>
            </a:extLst>
          </p:cNvPr>
          <p:cNvGrpSpPr/>
          <p:nvPr/>
        </p:nvGrpSpPr>
        <p:grpSpPr>
          <a:xfrm rot="20932037" flipH="1">
            <a:off x="10437887" y="5321909"/>
            <a:ext cx="1804027" cy="1603342"/>
            <a:chOff x="176073" y="436443"/>
            <a:chExt cx="3814267" cy="3954252"/>
          </a:xfrm>
        </p:grpSpPr>
        <p:sp>
          <p:nvSpPr>
            <p:cNvPr id="5" name="等腰三角形 4">
              <a:extLst>
                <a:ext uri="{FF2B5EF4-FFF2-40B4-BE49-F238E27FC236}">
                  <a16:creationId xmlns:a16="http://schemas.microsoft.com/office/drawing/2014/main" id="{4988CA5D-2D29-432A-834F-55DD08F5A84E}"/>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39B21E12-20DD-4BFB-9947-97CA8C3A5F91}"/>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681BB07-B9DB-48D0-92E6-AB946D53AF8D}"/>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34CBF5B8-D776-4DB0-A16C-547C8C0609E8}"/>
              </a:ext>
            </a:extLst>
          </p:cNvPr>
          <p:cNvGrpSpPr/>
          <p:nvPr/>
        </p:nvGrpSpPr>
        <p:grpSpPr>
          <a:xfrm rot="667963">
            <a:off x="-27072" y="19996"/>
            <a:ext cx="1804027" cy="1603342"/>
            <a:chOff x="176073" y="436443"/>
            <a:chExt cx="3814267" cy="3954252"/>
          </a:xfrm>
        </p:grpSpPr>
        <p:sp>
          <p:nvSpPr>
            <p:cNvPr id="9" name="等腰三角形 8">
              <a:extLst>
                <a:ext uri="{FF2B5EF4-FFF2-40B4-BE49-F238E27FC236}">
                  <a16:creationId xmlns:a16="http://schemas.microsoft.com/office/drawing/2014/main" id="{3E6CC0E7-E3BB-44EF-A2C7-B9F7AD0BB14C}"/>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92F329D2-98C8-44C8-917C-90393F1CBB2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id="{48688777-EF90-4539-8F3E-89E433CE36E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 Placeholder 2">
            <a:extLst>
              <a:ext uri="{FF2B5EF4-FFF2-40B4-BE49-F238E27FC236}">
                <a16:creationId xmlns:a16="http://schemas.microsoft.com/office/drawing/2014/main" id="{8E0F57DD-303D-456E-B27E-45E969ADAF42}"/>
              </a:ext>
            </a:extLst>
          </p:cNvPr>
          <p:cNvSpPr txBox="1">
            <a:spLocks/>
          </p:cNvSpPr>
          <p:nvPr/>
        </p:nvSpPr>
        <p:spPr bwMode="auto">
          <a:xfrm>
            <a:off x="3591648" y="839928"/>
            <a:ext cx="4446096" cy="663923"/>
          </a:xfrm>
          <a:prstGeom prst="rect">
            <a:avLst/>
          </a:prstGeom>
          <a:noFill/>
          <a:ln w="9525">
            <a:noFill/>
            <a:miter lim="800000"/>
            <a:headEnd/>
            <a:tailEnd/>
          </a:ln>
        </p:spPr>
        <p:txBody>
          <a:bodyPr vert="horz" wrap="square" lIns="0" tIns="53217" rIns="0" bIns="53217" numCol="1" anchor="t" anchorCtr="0" compatLnSpc="1">
            <a:prstTxWarp prst="textNoShape">
              <a:avLst/>
            </a:prstTxWarp>
          </a:bodyPr>
          <a:lstStyle/>
          <a:p>
            <a:pPr algn="ctr" defTabSz="1201430" eaLnBrk="0" fontAlgn="base" hangingPunct="0">
              <a:spcAft>
                <a:spcPct val="0"/>
              </a:spcAft>
              <a:defRPr/>
            </a:pPr>
            <a:endParaRPr lang="en-US" sz="4400" dirty="0">
              <a:latin typeface="庞门正道标题体" panose="02010600030101010101" pitchFamily="2" charset="-122"/>
              <a:ea typeface="庞门正道标题体" panose="02010600030101010101" pitchFamily="2" charset="-122"/>
              <a:cs typeface="+mn-ea"/>
              <a:sym typeface="+mn-lt"/>
            </a:endParaRPr>
          </a:p>
        </p:txBody>
      </p:sp>
      <p:sp>
        <p:nvSpPr>
          <p:cNvPr id="13" name="TextBox 8">
            <a:extLst>
              <a:ext uri="{FF2B5EF4-FFF2-40B4-BE49-F238E27FC236}">
                <a16:creationId xmlns:a16="http://schemas.microsoft.com/office/drawing/2014/main" id="{632C3165-FCB0-4914-978D-806E142952DE}"/>
              </a:ext>
            </a:extLst>
          </p:cNvPr>
          <p:cNvSpPr txBox="1"/>
          <p:nvPr/>
        </p:nvSpPr>
        <p:spPr>
          <a:xfrm>
            <a:off x="2514599" y="650690"/>
            <a:ext cx="7162802"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cs typeface="+mn-ea"/>
                <a:sym typeface="+mn-lt"/>
              </a:rPr>
              <a:t>总结与反思</a:t>
            </a:r>
            <a:endParaRPr lang="zh-CN" altLang="en-US" sz="3200" spc="60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6CD32E68-AA50-48BC-A277-C2FC394EE972}"/>
              </a:ext>
            </a:extLst>
          </p:cNvPr>
          <p:cNvGrpSpPr/>
          <p:nvPr/>
        </p:nvGrpSpPr>
        <p:grpSpPr>
          <a:xfrm>
            <a:off x="1754278" y="1454961"/>
            <a:ext cx="8647859" cy="2537321"/>
            <a:chOff x="1703943" y="2324178"/>
            <a:chExt cx="2644656" cy="2930370"/>
          </a:xfrm>
        </p:grpSpPr>
        <p:grpSp>
          <p:nvGrpSpPr>
            <p:cNvPr id="16" name="组合 15">
              <a:extLst>
                <a:ext uri="{FF2B5EF4-FFF2-40B4-BE49-F238E27FC236}">
                  <a16:creationId xmlns:a16="http://schemas.microsoft.com/office/drawing/2014/main" id="{25B9CFD2-35C0-4B64-9D28-200BADB9C510}"/>
                </a:ext>
              </a:extLst>
            </p:cNvPr>
            <p:cNvGrpSpPr/>
            <p:nvPr/>
          </p:nvGrpSpPr>
          <p:grpSpPr>
            <a:xfrm>
              <a:off x="1703943" y="2324178"/>
              <a:ext cx="2644656" cy="2930370"/>
              <a:chOff x="1703943" y="2324178"/>
              <a:chExt cx="2644656" cy="2930370"/>
            </a:xfrm>
          </p:grpSpPr>
          <p:sp>
            <p:nvSpPr>
              <p:cNvPr id="19" name="矩形: 剪去单角 437">
                <a:extLst>
                  <a:ext uri="{FF2B5EF4-FFF2-40B4-BE49-F238E27FC236}">
                    <a16:creationId xmlns:a16="http://schemas.microsoft.com/office/drawing/2014/main" id="{3E1FEEF3-0AB6-44D0-BA5C-28182D9A341D}"/>
                  </a:ext>
                </a:extLst>
              </p:cNvPr>
              <p:cNvSpPr/>
              <p:nvPr/>
            </p:nvSpPr>
            <p:spPr>
              <a:xfrm>
                <a:off x="1703943" y="2324178"/>
                <a:ext cx="2644655" cy="2930370"/>
              </a:xfrm>
              <a:prstGeom prst="snip1Rect">
                <a:avLst>
                  <a:gd name="adj" fmla="val 40007"/>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a:extLst>
                  <a:ext uri="{FF2B5EF4-FFF2-40B4-BE49-F238E27FC236}">
                    <a16:creationId xmlns:a16="http://schemas.microsoft.com/office/drawing/2014/main" id="{A9E34992-2438-442C-A79B-AB46C8212C76}"/>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cs typeface="+mn-ea"/>
                  <a:sym typeface="+mn-lt"/>
                </a:endParaRPr>
              </a:p>
            </p:txBody>
          </p:sp>
        </p:grpSp>
        <p:sp>
          <p:nvSpPr>
            <p:cNvPr id="17" name="TextBox 23">
              <a:extLst>
                <a:ext uri="{FF2B5EF4-FFF2-40B4-BE49-F238E27FC236}">
                  <a16:creationId xmlns:a16="http://schemas.microsoft.com/office/drawing/2014/main" id="{CC9F8B4A-00A1-4332-9223-067E894E96E1}"/>
                </a:ext>
              </a:extLst>
            </p:cNvPr>
            <p:cNvSpPr txBox="1"/>
            <p:nvPr/>
          </p:nvSpPr>
          <p:spPr>
            <a:xfrm>
              <a:off x="1793647" y="3052360"/>
              <a:ext cx="2375432" cy="1762456"/>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同学们，这节课你都学会了哪些知识或操作呢？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18" name="TextBox 24">
              <a:extLst>
                <a:ext uri="{FF2B5EF4-FFF2-40B4-BE49-F238E27FC236}">
                  <a16:creationId xmlns:a16="http://schemas.microsoft.com/office/drawing/2014/main" id="{0FCC0141-EF3D-48FB-A295-E42037AB665A}"/>
                </a:ext>
              </a:extLst>
            </p:cNvPr>
            <p:cNvSpPr txBox="1"/>
            <p:nvPr/>
          </p:nvSpPr>
          <p:spPr>
            <a:xfrm>
              <a:off x="1793647" y="2441670"/>
              <a:ext cx="1529411" cy="390998"/>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总结</a:t>
              </a:r>
            </a:p>
          </p:txBody>
        </p:sp>
      </p:grpSp>
      <p:sp>
        <p:nvSpPr>
          <p:cNvPr id="2" name="矩形 1">
            <a:extLst>
              <a:ext uri="{FF2B5EF4-FFF2-40B4-BE49-F238E27FC236}">
                <a16:creationId xmlns:a16="http://schemas.microsoft.com/office/drawing/2014/main" id="{03E8DBA3-7EF8-4024-AB7B-2D1B875ED642}"/>
              </a:ext>
            </a:extLst>
          </p:cNvPr>
          <p:cNvSpPr/>
          <p:nvPr/>
        </p:nvSpPr>
        <p:spPr>
          <a:xfrm>
            <a:off x="3502518" y="5767043"/>
            <a:ext cx="3546164" cy="369332"/>
          </a:xfrm>
          <a:prstGeom prst="rect">
            <a:avLst/>
          </a:prstGeom>
        </p:spPr>
        <p:txBody>
          <a:bodyPr wrap="none">
            <a:spAutoFit/>
          </a:bodyPr>
          <a:lstStyle/>
          <a:p>
            <a:r>
              <a:rPr lang="zh-CN" altLang="en-US" dirty="0"/>
              <a:t>" +"空气的流 动是风形成的 原因'</a:t>
            </a:r>
          </a:p>
        </p:txBody>
      </p:sp>
      <p:grpSp>
        <p:nvGrpSpPr>
          <p:cNvPr id="22" name="组合 21">
            <a:extLst>
              <a:ext uri="{FF2B5EF4-FFF2-40B4-BE49-F238E27FC236}">
                <a16:creationId xmlns:a16="http://schemas.microsoft.com/office/drawing/2014/main" id="{467926B3-1E34-431D-92C5-1C8274FD4313}"/>
              </a:ext>
            </a:extLst>
          </p:cNvPr>
          <p:cNvGrpSpPr/>
          <p:nvPr/>
        </p:nvGrpSpPr>
        <p:grpSpPr>
          <a:xfrm>
            <a:off x="1754275" y="4094015"/>
            <a:ext cx="8647855" cy="2616500"/>
            <a:chOff x="4773672" y="2324178"/>
            <a:chExt cx="2644657" cy="2930370"/>
          </a:xfrm>
        </p:grpSpPr>
        <p:grpSp>
          <p:nvGrpSpPr>
            <p:cNvPr id="23" name="组合 22">
              <a:extLst>
                <a:ext uri="{FF2B5EF4-FFF2-40B4-BE49-F238E27FC236}">
                  <a16:creationId xmlns:a16="http://schemas.microsoft.com/office/drawing/2014/main" id="{7C7F4DDF-1223-40A7-A845-524D2E37DC34}"/>
                </a:ext>
              </a:extLst>
            </p:cNvPr>
            <p:cNvGrpSpPr/>
            <p:nvPr/>
          </p:nvGrpSpPr>
          <p:grpSpPr>
            <a:xfrm>
              <a:off x="4773672" y="2324178"/>
              <a:ext cx="2644657" cy="2930370"/>
              <a:chOff x="4669152" y="2204864"/>
              <a:chExt cx="2853697" cy="3161994"/>
            </a:xfrm>
          </p:grpSpPr>
          <p:sp>
            <p:nvSpPr>
              <p:cNvPr id="26" name="矩形: 剪去单角 444">
                <a:extLst>
                  <a:ext uri="{FF2B5EF4-FFF2-40B4-BE49-F238E27FC236}">
                    <a16:creationId xmlns:a16="http://schemas.microsoft.com/office/drawing/2014/main" id="{6F517DA1-01B8-4DEE-A80E-5AAC09A2A0A1}"/>
                  </a:ext>
                </a:extLst>
              </p:cNvPr>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a:extLst>
                  <a:ext uri="{FF2B5EF4-FFF2-40B4-BE49-F238E27FC236}">
                    <a16:creationId xmlns:a16="http://schemas.microsoft.com/office/drawing/2014/main" id="{7E77E237-B2A0-453E-B0B0-D5C8B2FC0813}"/>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cs typeface="+mn-ea"/>
                  <a:sym typeface="+mn-lt"/>
                </a:endParaRPr>
              </a:p>
            </p:txBody>
          </p:sp>
          <p:sp>
            <p:nvSpPr>
              <p:cNvPr id="28" name="任意多边形: 形状 445">
                <a:extLst>
                  <a:ext uri="{FF2B5EF4-FFF2-40B4-BE49-F238E27FC236}">
                    <a16:creationId xmlns:a16="http://schemas.microsoft.com/office/drawing/2014/main" id="{5DF698CE-9EDE-4D3A-86F4-AF8EC1D80693}"/>
                  </a:ext>
                </a:extLst>
              </p:cNvPr>
              <p:cNvSpPr>
                <a:spLocks/>
              </p:cNvSpPr>
              <p:nvPr/>
            </p:nvSpPr>
            <p:spPr bwMode="auto">
              <a:xfrm>
                <a:off x="7304227" y="2204864"/>
                <a:ext cx="218622"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cs typeface="+mn-ea"/>
                    <a:sym typeface="+mn-lt"/>
                  </a:rPr>
                  <a:t>2</a:t>
                </a:r>
                <a:endParaRPr lang="en-US" altLang="zh-CN" sz="2000" b="1" dirty="0">
                  <a:solidFill>
                    <a:schemeClr val="bg1"/>
                  </a:solidFill>
                  <a:cs typeface="+mn-ea"/>
                  <a:sym typeface="+mn-lt"/>
                </a:endParaRPr>
              </a:p>
            </p:txBody>
          </p:sp>
        </p:grpSp>
        <p:sp>
          <p:nvSpPr>
            <p:cNvPr id="25" name="TextBox 24">
              <a:extLst>
                <a:ext uri="{FF2B5EF4-FFF2-40B4-BE49-F238E27FC236}">
                  <a16:creationId xmlns:a16="http://schemas.microsoft.com/office/drawing/2014/main" id="{45F8DB7E-E4AB-4285-83DD-4DECF1D5C527}"/>
                </a:ext>
              </a:extLst>
            </p:cNvPr>
            <p:cNvSpPr txBox="1"/>
            <p:nvPr/>
          </p:nvSpPr>
          <p:spPr>
            <a:xfrm>
              <a:off x="4863378" y="2467940"/>
              <a:ext cx="1529411" cy="379166"/>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反思</a:t>
              </a:r>
            </a:p>
          </p:txBody>
        </p:sp>
      </p:grpSp>
      <p:sp>
        <p:nvSpPr>
          <p:cNvPr id="29" name="TextBox 23">
            <a:extLst>
              <a:ext uri="{FF2B5EF4-FFF2-40B4-BE49-F238E27FC236}">
                <a16:creationId xmlns:a16="http://schemas.microsoft.com/office/drawing/2014/main" id="{74E89BD5-C310-4671-A6FD-3D33FEEC2164}"/>
              </a:ext>
            </a:extLst>
          </p:cNvPr>
          <p:cNvSpPr txBox="1"/>
          <p:nvPr/>
        </p:nvSpPr>
        <p:spPr>
          <a:xfrm>
            <a:off x="2047604" y="4738874"/>
            <a:ext cx="7767513" cy="1526059"/>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本课程中你觉得哪部分较难，或者没有掌握呢？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30" name="任意多边形: 形状 445">
            <a:extLst>
              <a:ext uri="{FF2B5EF4-FFF2-40B4-BE49-F238E27FC236}">
                <a16:creationId xmlns:a16="http://schemas.microsoft.com/office/drawing/2014/main" id="{4EE1F135-E7FA-4B44-B5CA-3705EB9CA4E5}"/>
              </a:ext>
            </a:extLst>
          </p:cNvPr>
          <p:cNvSpPr>
            <a:spLocks/>
          </p:cNvSpPr>
          <p:nvPr/>
        </p:nvSpPr>
        <p:spPr bwMode="auto">
          <a:xfrm>
            <a:off x="9739617" y="1454961"/>
            <a:ext cx="662507" cy="663923"/>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44546A"/>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cs typeface="+mn-ea"/>
                <a:sym typeface="+mn-lt"/>
              </a:rPr>
              <a:t>1</a:t>
            </a:r>
          </a:p>
        </p:txBody>
      </p:sp>
    </p:spTree>
    <p:extLst>
      <p:ext uri="{BB962C8B-B14F-4D97-AF65-F5344CB8AC3E}">
        <p14:creationId xmlns:p14="http://schemas.microsoft.com/office/powerpoint/2010/main" val="253739492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你了解自己的眼睛吗？</a:t>
            </a:r>
          </a:p>
        </p:txBody>
      </p:sp>
      <p:pic>
        <p:nvPicPr>
          <p:cNvPr id="3" name="图片 2">
            <a:extLst>
              <a:ext uri="{FF2B5EF4-FFF2-40B4-BE49-F238E27FC236}">
                <a16:creationId xmlns:a16="http://schemas.microsoft.com/office/drawing/2014/main" id="{AAD36CF3-7DE7-4F8A-9A02-49A72C8D420C}"/>
              </a:ext>
            </a:extLst>
          </p:cNvPr>
          <p:cNvPicPr>
            <a:picLocks noChangeAspect="1"/>
          </p:cNvPicPr>
          <p:nvPr/>
        </p:nvPicPr>
        <p:blipFill>
          <a:blip r:embed="rId3"/>
          <a:stretch>
            <a:fillRect/>
          </a:stretch>
        </p:blipFill>
        <p:spPr>
          <a:xfrm>
            <a:off x="1466408" y="1532331"/>
            <a:ext cx="3581400" cy="3448050"/>
          </a:xfrm>
          <a:prstGeom prst="rect">
            <a:avLst/>
          </a:prstGeom>
        </p:spPr>
      </p:pic>
      <p:sp>
        <p:nvSpPr>
          <p:cNvPr id="8" name="矩形 7">
            <a:extLst>
              <a:ext uri="{FF2B5EF4-FFF2-40B4-BE49-F238E27FC236}">
                <a16:creationId xmlns:a16="http://schemas.microsoft.com/office/drawing/2014/main" id="{63CE0A30-F8FF-42CD-97A3-6BC7E3674F7B}"/>
              </a:ext>
            </a:extLst>
          </p:cNvPr>
          <p:cNvSpPr/>
          <p:nvPr/>
        </p:nvSpPr>
        <p:spPr>
          <a:xfrm>
            <a:off x="1994038" y="5759717"/>
            <a:ext cx="8393971" cy="323165"/>
          </a:xfrm>
          <a:prstGeom prst="rect">
            <a:avLst/>
          </a:prstGeom>
        </p:spPr>
        <p:txBody>
          <a:bodyPr wrap="square">
            <a:spAutoFit/>
          </a:bodyPr>
          <a:lstStyle/>
          <a:p>
            <a:pPr lvl="0">
              <a:lnSpc>
                <a:spcPts val="1800"/>
              </a:lnSpc>
            </a:pPr>
            <a:r>
              <a:rPr lang="zh-CN" altLang="en-US"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如果有人朝你扔过来一个球，通常你会怎么办？</a:t>
            </a:r>
            <a:endPar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p:txBody>
      </p:sp>
      <p:pic>
        <p:nvPicPr>
          <p:cNvPr id="2" name="图片 1">
            <a:extLst>
              <a:ext uri="{FF2B5EF4-FFF2-40B4-BE49-F238E27FC236}">
                <a16:creationId xmlns:a16="http://schemas.microsoft.com/office/drawing/2014/main" id="{A02A251F-E23A-4AA7-89D3-681D5D1B24F3}"/>
              </a:ext>
            </a:extLst>
          </p:cNvPr>
          <p:cNvPicPr>
            <a:picLocks noChangeAspect="1"/>
          </p:cNvPicPr>
          <p:nvPr/>
        </p:nvPicPr>
        <p:blipFill>
          <a:blip r:embed="rId4"/>
          <a:stretch>
            <a:fillRect/>
          </a:stretch>
        </p:blipFill>
        <p:spPr>
          <a:xfrm>
            <a:off x="5711269" y="1531581"/>
            <a:ext cx="5014323" cy="3448800"/>
          </a:xfrm>
          <a:prstGeom prst="rect">
            <a:avLst/>
          </a:prstGeom>
        </p:spPr>
      </p:pic>
    </p:spTree>
    <p:extLst>
      <p:ext uri="{BB962C8B-B14F-4D97-AF65-F5344CB8AC3E}">
        <p14:creationId xmlns:p14="http://schemas.microsoft.com/office/powerpoint/2010/main" val="201017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你了解自己的眼睛吗？</a:t>
            </a:r>
          </a:p>
        </p:txBody>
      </p:sp>
      <p:sp>
        <p:nvSpPr>
          <p:cNvPr id="6" name="矩形 5">
            <a:extLst>
              <a:ext uri="{FF2B5EF4-FFF2-40B4-BE49-F238E27FC236}">
                <a16:creationId xmlns:a16="http://schemas.microsoft.com/office/drawing/2014/main" id="{AFDF4849-4F01-40FA-9D28-1F5DD37170B7}"/>
              </a:ext>
            </a:extLst>
          </p:cNvPr>
          <p:cNvSpPr/>
          <p:nvPr/>
        </p:nvSpPr>
        <p:spPr>
          <a:xfrm>
            <a:off x="1108759" y="1123921"/>
            <a:ext cx="8393971" cy="323165"/>
          </a:xfrm>
          <a:prstGeom prst="rect">
            <a:avLst/>
          </a:prstGeom>
        </p:spPr>
        <p:txBody>
          <a:bodyPr wrap="square">
            <a:spAutoFit/>
          </a:bodyPr>
          <a:lstStyle/>
          <a:p>
            <a:pPr lvl="0">
              <a:lnSpc>
                <a:spcPts val="1800"/>
              </a:lnSpc>
            </a:pPr>
            <a:r>
              <a:rPr lang="zh-CN" altLang="en-US"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如果有人朝你扔过来一个球，通常你会怎么办？</a:t>
            </a:r>
            <a:endPar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p:txBody>
      </p:sp>
      <p:sp>
        <p:nvSpPr>
          <p:cNvPr id="4" name="矩形 3">
            <a:extLst>
              <a:ext uri="{FF2B5EF4-FFF2-40B4-BE49-F238E27FC236}">
                <a16:creationId xmlns:a16="http://schemas.microsoft.com/office/drawing/2014/main" id="{90110184-3D81-47F3-9087-50926BCE17E0}"/>
              </a:ext>
            </a:extLst>
          </p:cNvPr>
          <p:cNvSpPr/>
          <p:nvPr/>
        </p:nvSpPr>
        <p:spPr>
          <a:xfrm>
            <a:off x="1499191" y="1775637"/>
            <a:ext cx="2700669" cy="56352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chemeClr val="tx1"/>
                </a:solidFill>
                <a:latin typeface="+mn-ea"/>
              </a:rPr>
              <a:t>球进入人类的视网膜</a:t>
            </a:r>
          </a:p>
        </p:txBody>
      </p:sp>
      <p:sp>
        <p:nvSpPr>
          <p:cNvPr id="10" name="箭头: 下 9">
            <a:extLst>
              <a:ext uri="{FF2B5EF4-FFF2-40B4-BE49-F238E27FC236}">
                <a16:creationId xmlns:a16="http://schemas.microsoft.com/office/drawing/2014/main" id="{B982CF01-BD69-4B21-A1DC-247851164FD6}"/>
              </a:ext>
            </a:extLst>
          </p:cNvPr>
          <p:cNvSpPr/>
          <p:nvPr/>
        </p:nvSpPr>
        <p:spPr>
          <a:xfrm>
            <a:off x="2711302" y="2424223"/>
            <a:ext cx="233917" cy="7549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EBD2D1B-E9F3-46EB-B327-A94AE63DF6FA}"/>
              </a:ext>
            </a:extLst>
          </p:cNvPr>
          <p:cNvSpPr/>
          <p:nvPr/>
        </p:nvSpPr>
        <p:spPr>
          <a:xfrm>
            <a:off x="1499191" y="3264195"/>
            <a:ext cx="2775097" cy="11695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一番元素分析后，发送到大脑，视觉皮层会更加彻底地去分析图像</a:t>
            </a:r>
            <a:endParaRPr lang="zh-CN" altLang="en-US" sz="2000" dirty="0">
              <a:solidFill>
                <a:schemeClr val="tx1"/>
              </a:solidFill>
              <a:latin typeface="+mn-ea"/>
            </a:endParaRPr>
          </a:p>
        </p:txBody>
      </p:sp>
      <p:sp>
        <p:nvSpPr>
          <p:cNvPr id="11" name="箭头: 右 10">
            <a:extLst>
              <a:ext uri="{FF2B5EF4-FFF2-40B4-BE49-F238E27FC236}">
                <a16:creationId xmlns:a16="http://schemas.microsoft.com/office/drawing/2014/main" id="{E500E80B-9014-4350-8825-410B0377B05F}"/>
              </a:ext>
            </a:extLst>
          </p:cNvPr>
          <p:cNvSpPr/>
          <p:nvPr/>
        </p:nvSpPr>
        <p:spPr>
          <a:xfrm>
            <a:off x="4444409" y="3774559"/>
            <a:ext cx="946298" cy="2232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D21C2D74-C970-488A-8DEA-48393EBEB9E0}"/>
              </a:ext>
            </a:extLst>
          </p:cNvPr>
          <p:cNvSpPr/>
          <p:nvPr/>
        </p:nvSpPr>
        <p:spPr>
          <a:xfrm>
            <a:off x="5709683" y="3224082"/>
            <a:ext cx="3381154" cy="12498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solidFill>
                  <a:schemeClr val="tx1"/>
                </a:solidFill>
              </a:rPr>
              <a:t>把它发送到剩余的皮质，与已知的任何物体相比较，进行物体和纬度的归类</a:t>
            </a:r>
            <a:endParaRPr lang="zh-CN" altLang="en-US" sz="2000" dirty="0">
              <a:solidFill>
                <a:schemeClr val="tx1"/>
              </a:solidFill>
              <a:latin typeface="+mn-ea"/>
            </a:endParaRPr>
          </a:p>
        </p:txBody>
      </p:sp>
      <p:sp>
        <p:nvSpPr>
          <p:cNvPr id="13" name="箭头: 下 12">
            <a:extLst>
              <a:ext uri="{FF2B5EF4-FFF2-40B4-BE49-F238E27FC236}">
                <a16:creationId xmlns:a16="http://schemas.microsoft.com/office/drawing/2014/main" id="{2309EB79-16DD-4811-93FE-802A174D115F}"/>
              </a:ext>
            </a:extLst>
          </p:cNvPr>
          <p:cNvSpPr/>
          <p:nvPr/>
        </p:nvSpPr>
        <p:spPr>
          <a:xfrm>
            <a:off x="7442791" y="4572000"/>
            <a:ext cx="180753" cy="7549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453B9068-2F19-47F4-A5AF-1A401B6DBEDF}"/>
              </a:ext>
            </a:extLst>
          </p:cNvPr>
          <p:cNvSpPr/>
          <p:nvPr/>
        </p:nvSpPr>
        <p:spPr>
          <a:xfrm>
            <a:off x="5572697" y="5452393"/>
            <a:ext cx="3741424" cy="75491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dirty="0">
                <a:solidFill>
                  <a:schemeClr val="tx1"/>
                </a:solidFill>
                <a:latin typeface="+mn-ea"/>
              </a:rPr>
              <a:t>行动：举起双手、拿起球（之前已经预测到它的行进轨迹）。 </a:t>
            </a:r>
          </a:p>
        </p:txBody>
      </p:sp>
    </p:spTree>
    <p:extLst>
      <p:ext uri="{BB962C8B-B14F-4D97-AF65-F5344CB8AC3E}">
        <p14:creationId xmlns:p14="http://schemas.microsoft.com/office/powerpoint/2010/main" val="1252463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不“简单”的眼睛</a:t>
            </a:r>
          </a:p>
        </p:txBody>
      </p:sp>
      <p:pic>
        <p:nvPicPr>
          <p:cNvPr id="11" name="图片 10">
            <a:extLst>
              <a:ext uri="{FF2B5EF4-FFF2-40B4-BE49-F238E27FC236}">
                <a16:creationId xmlns:a16="http://schemas.microsoft.com/office/drawing/2014/main" id="{6B21CE15-7EAD-464A-8A27-1952C5EE7F4E}"/>
              </a:ext>
            </a:extLst>
          </p:cNvPr>
          <p:cNvPicPr>
            <a:picLocks noChangeAspect="1"/>
          </p:cNvPicPr>
          <p:nvPr/>
        </p:nvPicPr>
        <p:blipFill>
          <a:blip r:embed="rId3"/>
          <a:stretch>
            <a:fillRect/>
          </a:stretch>
        </p:blipFill>
        <p:spPr>
          <a:xfrm>
            <a:off x="6402870" y="4055007"/>
            <a:ext cx="2645059" cy="2546573"/>
          </a:xfrm>
          <a:prstGeom prst="rect">
            <a:avLst/>
          </a:prstGeom>
        </p:spPr>
      </p:pic>
      <p:sp>
        <p:nvSpPr>
          <p:cNvPr id="17" name="object 6">
            <a:extLst>
              <a:ext uri="{FF2B5EF4-FFF2-40B4-BE49-F238E27FC236}">
                <a16:creationId xmlns:a16="http://schemas.microsoft.com/office/drawing/2014/main" id="{2F2203C7-7CEB-45D2-87BC-07B8A0BC00ED}"/>
              </a:ext>
            </a:extLst>
          </p:cNvPr>
          <p:cNvSpPr/>
          <p:nvPr/>
        </p:nvSpPr>
        <p:spPr>
          <a:xfrm>
            <a:off x="10199246" y="4665802"/>
            <a:ext cx="1414810" cy="1220252"/>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18" name="object 12">
            <a:extLst>
              <a:ext uri="{FF2B5EF4-FFF2-40B4-BE49-F238E27FC236}">
                <a16:creationId xmlns:a16="http://schemas.microsoft.com/office/drawing/2014/main" id="{A0F5F48B-8E81-4F12-BF6A-B4CE008401C7}"/>
              </a:ext>
            </a:extLst>
          </p:cNvPr>
          <p:cNvSpPr/>
          <p:nvPr/>
        </p:nvSpPr>
        <p:spPr>
          <a:xfrm>
            <a:off x="885921" y="3633282"/>
            <a:ext cx="2705973" cy="2402780"/>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19" name="object 18">
            <a:extLst>
              <a:ext uri="{FF2B5EF4-FFF2-40B4-BE49-F238E27FC236}">
                <a16:creationId xmlns:a16="http://schemas.microsoft.com/office/drawing/2014/main" id="{F25A5955-CA74-45BA-9808-5514E1581BD1}"/>
              </a:ext>
            </a:extLst>
          </p:cNvPr>
          <p:cNvSpPr/>
          <p:nvPr/>
        </p:nvSpPr>
        <p:spPr>
          <a:xfrm>
            <a:off x="4979876" y="3304200"/>
            <a:ext cx="2430946" cy="2070194"/>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0" name="object 24">
            <a:extLst>
              <a:ext uri="{FF2B5EF4-FFF2-40B4-BE49-F238E27FC236}">
                <a16:creationId xmlns:a16="http://schemas.microsoft.com/office/drawing/2014/main" id="{97A0A119-B9AF-4DBD-A0BD-ED7F62489A5C}"/>
              </a:ext>
            </a:extLst>
          </p:cNvPr>
          <p:cNvSpPr/>
          <p:nvPr/>
        </p:nvSpPr>
        <p:spPr>
          <a:xfrm>
            <a:off x="3222030" y="2894482"/>
            <a:ext cx="1852773" cy="1600955"/>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1" name="object 24">
            <a:extLst>
              <a:ext uri="{FF2B5EF4-FFF2-40B4-BE49-F238E27FC236}">
                <a16:creationId xmlns:a16="http://schemas.microsoft.com/office/drawing/2014/main" id="{C1D43E62-2C58-41DD-8A5D-E1DF12197E66}"/>
              </a:ext>
            </a:extLst>
          </p:cNvPr>
          <p:cNvSpPr/>
          <p:nvPr/>
        </p:nvSpPr>
        <p:spPr>
          <a:xfrm>
            <a:off x="3503712" y="4725513"/>
            <a:ext cx="1852773" cy="1600955"/>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2" name="object 15">
            <a:extLst>
              <a:ext uri="{FF2B5EF4-FFF2-40B4-BE49-F238E27FC236}">
                <a16:creationId xmlns:a16="http://schemas.microsoft.com/office/drawing/2014/main" id="{54A1C45C-A52E-47D6-B9C5-7ED8A8E95660}"/>
              </a:ext>
            </a:extLst>
          </p:cNvPr>
          <p:cNvSpPr/>
          <p:nvPr/>
        </p:nvSpPr>
        <p:spPr>
          <a:xfrm>
            <a:off x="7290571" y="2031847"/>
            <a:ext cx="3596151" cy="3107216"/>
          </a:xfrm>
          <a:prstGeom prst="hexagon">
            <a:avLst/>
          </a:prstGeom>
          <a:solidFill>
            <a:schemeClr val="accent2"/>
          </a:solidFill>
          <a:ln w="31428">
            <a:solidFill>
              <a:srgbClr val="FFE500"/>
            </a:solidFill>
          </a:ln>
        </p:spPr>
        <p:txBody>
          <a:bodyPr wrap="square" lIns="0" tIns="0" rIns="0" bIns="0" rtlCol="0"/>
          <a:lstStyle/>
          <a:p>
            <a:pPr defTabSz="554492"/>
            <a:endParaRPr sz="1100"/>
          </a:p>
        </p:txBody>
      </p:sp>
      <p:sp>
        <p:nvSpPr>
          <p:cNvPr id="23" name="Rechteck 19">
            <a:extLst>
              <a:ext uri="{FF2B5EF4-FFF2-40B4-BE49-F238E27FC236}">
                <a16:creationId xmlns:a16="http://schemas.microsoft.com/office/drawing/2014/main" id="{D55D70A6-A9FB-4A51-9D2B-6F1DB790001B}"/>
              </a:ext>
            </a:extLst>
          </p:cNvPr>
          <p:cNvSpPr/>
          <p:nvPr/>
        </p:nvSpPr>
        <p:spPr>
          <a:xfrm>
            <a:off x="2243138" y="2024844"/>
            <a:ext cx="3852862" cy="1620180"/>
          </a:xfrm>
          <a:custGeom>
            <a:avLst/>
            <a:gdLst>
              <a:gd name="connsiteX0" fmla="*/ 0 w 3852862"/>
              <a:gd name="connsiteY0" fmla="*/ 0 h 1620180"/>
              <a:gd name="connsiteX1" fmla="*/ 3852862 w 3852862"/>
              <a:gd name="connsiteY1" fmla="*/ 0 h 1620180"/>
              <a:gd name="connsiteX2" fmla="*/ 3852862 w 3852862"/>
              <a:gd name="connsiteY2" fmla="*/ 1620180 h 1620180"/>
              <a:gd name="connsiteX3" fmla="*/ 0 w 3852862"/>
              <a:gd name="connsiteY3" fmla="*/ 1620180 h 1620180"/>
              <a:gd name="connsiteX4" fmla="*/ 0 w 3852862"/>
              <a:gd name="connsiteY4" fmla="*/ 0 h 1620180"/>
              <a:gd name="connsiteX0" fmla="*/ 3852862 w 3944302"/>
              <a:gd name="connsiteY0" fmla="*/ 1620180 h 1711620"/>
              <a:gd name="connsiteX1" fmla="*/ 0 w 3944302"/>
              <a:gd name="connsiteY1" fmla="*/ 1620180 h 1711620"/>
              <a:gd name="connsiteX2" fmla="*/ 0 w 3944302"/>
              <a:gd name="connsiteY2" fmla="*/ 0 h 1711620"/>
              <a:gd name="connsiteX3" fmla="*/ 3852862 w 3944302"/>
              <a:gd name="connsiteY3" fmla="*/ 0 h 1711620"/>
              <a:gd name="connsiteX4" fmla="*/ 3944302 w 3944302"/>
              <a:gd name="connsiteY4" fmla="*/ 1711620 h 1711620"/>
              <a:gd name="connsiteX0" fmla="*/ 3852862 w 3852862"/>
              <a:gd name="connsiteY0" fmla="*/ 1620180 h 1620180"/>
              <a:gd name="connsiteX1" fmla="*/ 0 w 3852862"/>
              <a:gd name="connsiteY1" fmla="*/ 1620180 h 1620180"/>
              <a:gd name="connsiteX2" fmla="*/ 0 w 3852862"/>
              <a:gd name="connsiteY2" fmla="*/ 0 h 1620180"/>
              <a:gd name="connsiteX3" fmla="*/ 3852862 w 3852862"/>
              <a:gd name="connsiteY3" fmla="*/ 0 h 1620180"/>
              <a:gd name="connsiteX0" fmla="*/ 0 w 3852862"/>
              <a:gd name="connsiteY0" fmla="*/ 1620180 h 1620180"/>
              <a:gd name="connsiteX1" fmla="*/ 0 w 3852862"/>
              <a:gd name="connsiteY1" fmla="*/ 0 h 1620180"/>
              <a:gd name="connsiteX2" fmla="*/ 3852862 w 3852862"/>
              <a:gd name="connsiteY2" fmla="*/ 0 h 1620180"/>
            </a:gdLst>
            <a:ahLst/>
            <a:cxnLst>
              <a:cxn ang="0">
                <a:pos x="connsiteX0" y="connsiteY0"/>
              </a:cxn>
              <a:cxn ang="0">
                <a:pos x="connsiteX1" y="connsiteY1"/>
              </a:cxn>
              <a:cxn ang="0">
                <a:pos x="connsiteX2" y="connsiteY2"/>
              </a:cxn>
            </a:cxnLst>
            <a:rect l="l" t="t" r="r" b="b"/>
            <a:pathLst>
              <a:path w="3852862" h="1620180">
                <a:moveTo>
                  <a:pt x="0" y="1620180"/>
                </a:moveTo>
                <a:lnTo>
                  <a:pt x="0" y="0"/>
                </a:lnTo>
                <a:lnTo>
                  <a:pt x="3852862" y="0"/>
                </a:lnTo>
              </a:path>
            </a:pathLst>
          </a:custGeom>
          <a:ln w="10476">
            <a:solidFill>
              <a:srgbClr val="FFE500"/>
            </a:solidFill>
            <a:prstDash val="sysDash"/>
          </a:ln>
        </p:spPr>
        <p:txBody>
          <a:bodyPr wrap="square" lIns="0" tIns="0" rIns="0" bIns="0" rtlCol="0"/>
          <a:lstStyle/>
          <a:p>
            <a:endParaRPr lang="de-DE" dirty="0">
              <a:solidFill>
                <a:schemeClr val="tx1"/>
              </a:solidFill>
            </a:endParaRPr>
          </a:p>
        </p:txBody>
      </p:sp>
      <p:sp>
        <p:nvSpPr>
          <p:cNvPr id="24" name="Rechteck 15">
            <a:extLst>
              <a:ext uri="{FF2B5EF4-FFF2-40B4-BE49-F238E27FC236}">
                <a16:creationId xmlns:a16="http://schemas.microsoft.com/office/drawing/2014/main" id="{13983D24-AC09-4DA9-A209-891731935F00}"/>
              </a:ext>
            </a:extLst>
          </p:cNvPr>
          <p:cNvSpPr/>
          <p:nvPr/>
        </p:nvSpPr>
        <p:spPr>
          <a:xfrm>
            <a:off x="6023992" y="1952836"/>
            <a:ext cx="144016" cy="1440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26" name="Freihandform 26">
            <a:extLst>
              <a:ext uri="{FF2B5EF4-FFF2-40B4-BE49-F238E27FC236}">
                <a16:creationId xmlns:a16="http://schemas.microsoft.com/office/drawing/2014/main" id="{5860378F-4F8A-4FF1-B5C7-06736F21DC03}"/>
              </a:ext>
            </a:extLst>
          </p:cNvPr>
          <p:cNvSpPr/>
          <p:nvPr/>
        </p:nvSpPr>
        <p:spPr>
          <a:xfrm>
            <a:off x="4151314" y="4508499"/>
            <a:ext cx="288924" cy="216645"/>
          </a:xfrm>
          <a:custGeom>
            <a:avLst/>
            <a:gdLst>
              <a:gd name="connsiteX0" fmla="*/ 0 w 295275"/>
              <a:gd name="connsiteY0" fmla="*/ 0 h 809625"/>
              <a:gd name="connsiteX1" fmla="*/ 0 w 295275"/>
              <a:gd name="connsiteY1" fmla="*/ 347662 h 809625"/>
              <a:gd name="connsiteX2" fmla="*/ 295275 w 295275"/>
              <a:gd name="connsiteY2" fmla="*/ 347662 h 809625"/>
              <a:gd name="connsiteX3" fmla="*/ 295275 w 295275"/>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295275" h="809625">
                <a:moveTo>
                  <a:pt x="0" y="0"/>
                </a:moveTo>
                <a:lnTo>
                  <a:pt x="0" y="347662"/>
                </a:lnTo>
                <a:lnTo>
                  <a:pt x="295275" y="347662"/>
                </a:lnTo>
                <a:lnTo>
                  <a:pt x="295275" y="809625"/>
                </a:lnTo>
              </a:path>
            </a:pathLst>
          </a:custGeom>
          <a:ln w="10476">
            <a:solidFill>
              <a:srgbClr val="FFE500"/>
            </a:solidFill>
            <a:prstDash val="sysDash"/>
          </a:ln>
        </p:spPr>
        <p:txBody>
          <a:bodyPr wrap="square" lIns="0" tIns="0" rIns="0" bIns="0" rtlCol="0"/>
          <a:lstStyle/>
          <a:p>
            <a:endParaRPr lang="de-DE">
              <a:solidFill>
                <a:schemeClr val="tx1"/>
              </a:solidFill>
            </a:endParaRPr>
          </a:p>
        </p:txBody>
      </p:sp>
      <p:sp>
        <p:nvSpPr>
          <p:cNvPr id="27" name="Freihandform 27">
            <a:extLst>
              <a:ext uri="{FF2B5EF4-FFF2-40B4-BE49-F238E27FC236}">
                <a16:creationId xmlns:a16="http://schemas.microsoft.com/office/drawing/2014/main" id="{5C631BAB-0541-4D1F-A312-C68D0C7391F9}"/>
              </a:ext>
            </a:extLst>
          </p:cNvPr>
          <p:cNvSpPr/>
          <p:nvPr/>
        </p:nvSpPr>
        <p:spPr>
          <a:xfrm>
            <a:off x="4146550" y="2559050"/>
            <a:ext cx="2057400" cy="755650"/>
          </a:xfrm>
          <a:custGeom>
            <a:avLst/>
            <a:gdLst>
              <a:gd name="connsiteX0" fmla="*/ 0 w 2057400"/>
              <a:gd name="connsiteY0" fmla="*/ 336550 h 755650"/>
              <a:gd name="connsiteX1" fmla="*/ 0 w 2057400"/>
              <a:gd name="connsiteY1" fmla="*/ 0 h 755650"/>
              <a:gd name="connsiteX2" fmla="*/ 2057400 w 2057400"/>
              <a:gd name="connsiteY2" fmla="*/ 0 h 755650"/>
              <a:gd name="connsiteX3" fmla="*/ 2057400 w 2057400"/>
              <a:gd name="connsiteY3" fmla="*/ 755650 h 755650"/>
            </a:gdLst>
            <a:ahLst/>
            <a:cxnLst>
              <a:cxn ang="0">
                <a:pos x="connsiteX0" y="connsiteY0"/>
              </a:cxn>
              <a:cxn ang="0">
                <a:pos x="connsiteX1" y="connsiteY1"/>
              </a:cxn>
              <a:cxn ang="0">
                <a:pos x="connsiteX2" y="connsiteY2"/>
              </a:cxn>
              <a:cxn ang="0">
                <a:pos x="connsiteX3" y="connsiteY3"/>
              </a:cxn>
            </a:cxnLst>
            <a:rect l="l" t="t" r="r" b="b"/>
            <a:pathLst>
              <a:path w="2057400" h="755650">
                <a:moveTo>
                  <a:pt x="0" y="336550"/>
                </a:moveTo>
                <a:lnTo>
                  <a:pt x="0" y="0"/>
                </a:lnTo>
                <a:lnTo>
                  <a:pt x="2057400" y="0"/>
                </a:lnTo>
                <a:lnTo>
                  <a:pt x="2057400" y="755650"/>
                </a:lnTo>
              </a:path>
            </a:pathLst>
          </a:custGeom>
          <a:ln w="10476">
            <a:solidFill>
              <a:srgbClr val="FFE500"/>
            </a:solidFill>
            <a:prstDash val="sysDash"/>
          </a:ln>
        </p:spPr>
        <p:txBody>
          <a:bodyPr wrap="square" lIns="0" tIns="0" rIns="0" bIns="0" rtlCol="0"/>
          <a:lstStyle/>
          <a:p>
            <a:endParaRPr lang="de-DE">
              <a:solidFill>
                <a:schemeClr val="tx1"/>
              </a:solidFill>
            </a:endParaRPr>
          </a:p>
        </p:txBody>
      </p:sp>
      <p:sp>
        <p:nvSpPr>
          <p:cNvPr id="28" name="Freihandform 29">
            <a:extLst>
              <a:ext uri="{FF2B5EF4-FFF2-40B4-BE49-F238E27FC236}">
                <a16:creationId xmlns:a16="http://schemas.microsoft.com/office/drawing/2014/main" id="{CEE9A488-5296-4C1A-B55D-3CFE6307CA23}"/>
              </a:ext>
            </a:extLst>
          </p:cNvPr>
          <p:cNvSpPr/>
          <p:nvPr/>
        </p:nvSpPr>
        <p:spPr>
          <a:xfrm>
            <a:off x="6088380" y="1645920"/>
            <a:ext cx="5204460" cy="3025140"/>
          </a:xfrm>
          <a:custGeom>
            <a:avLst/>
            <a:gdLst>
              <a:gd name="connsiteX0" fmla="*/ 0 w 5204460"/>
              <a:gd name="connsiteY0" fmla="*/ 381000 h 3025140"/>
              <a:gd name="connsiteX1" fmla="*/ 960120 w 5204460"/>
              <a:gd name="connsiteY1" fmla="*/ 381000 h 3025140"/>
              <a:gd name="connsiteX2" fmla="*/ 960120 w 5204460"/>
              <a:gd name="connsiteY2" fmla="*/ 0 h 3025140"/>
              <a:gd name="connsiteX3" fmla="*/ 5204460 w 5204460"/>
              <a:gd name="connsiteY3" fmla="*/ 0 h 3025140"/>
              <a:gd name="connsiteX4" fmla="*/ 5204460 w 5204460"/>
              <a:gd name="connsiteY4" fmla="*/ 2560320 h 3025140"/>
              <a:gd name="connsiteX5" fmla="*/ 4823460 w 5204460"/>
              <a:gd name="connsiteY5" fmla="*/ 2560320 h 3025140"/>
              <a:gd name="connsiteX6" fmla="*/ 4823460 w 5204460"/>
              <a:gd name="connsiteY6" fmla="*/ 3025140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4460" h="3025140">
                <a:moveTo>
                  <a:pt x="0" y="381000"/>
                </a:moveTo>
                <a:lnTo>
                  <a:pt x="960120" y="381000"/>
                </a:lnTo>
                <a:lnTo>
                  <a:pt x="960120" y="0"/>
                </a:lnTo>
                <a:lnTo>
                  <a:pt x="5204460" y="0"/>
                </a:lnTo>
                <a:lnTo>
                  <a:pt x="5204460" y="2560320"/>
                </a:lnTo>
                <a:lnTo>
                  <a:pt x="4823460" y="2560320"/>
                </a:lnTo>
                <a:lnTo>
                  <a:pt x="4823460" y="3025140"/>
                </a:lnTo>
              </a:path>
            </a:pathLst>
          </a:custGeom>
          <a:ln w="10476">
            <a:solidFill>
              <a:srgbClr val="FFE500"/>
            </a:solidFill>
            <a:prstDash val="sysDash"/>
          </a:ln>
        </p:spPr>
        <p:txBody>
          <a:bodyPr wrap="square" lIns="0" tIns="0" rIns="0" bIns="0" rtlCol="0"/>
          <a:lstStyle/>
          <a:p>
            <a:endParaRPr lang="de-DE">
              <a:solidFill>
                <a:schemeClr val="tx1"/>
              </a:solidFill>
            </a:endParaRPr>
          </a:p>
        </p:txBody>
      </p:sp>
      <p:cxnSp>
        <p:nvCxnSpPr>
          <p:cNvPr id="29" name="Gerade Verbindung 33">
            <a:extLst>
              <a:ext uri="{FF2B5EF4-FFF2-40B4-BE49-F238E27FC236}">
                <a16:creationId xmlns:a16="http://schemas.microsoft.com/office/drawing/2014/main" id="{D4AEC33D-C7B7-4D4F-8237-5B6D52DED161}"/>
              </a:ext>
            </a:extLst>
          </p:cNvPr>
          <p:cNvCxnSpPr/>
          <p:nvPr/>
        </p:nvCxnSpPr>
        <p:spPr>
          <a:xfrm>
            <a:off x="9083675" y="1640705"/>
            <a:ext cx="0" cy="396044"/>
          </a:xfrm>
          <a:prstGeom prst="line">
            <a:avLst/>
          </a:prstGeom>
          <a:ln w="10476">
            <a:solidFill>
              <a:srgbClr val="FFE500"/>
            </a:solidFill>
            <a:prstDash val="sysDash"/>
          </a:ln>
        </p:spPr>
      </p:cxnSp>
      <p:sp>
        <p:nvSpPr>
          <p:cNvPr id="31" name="object 35">
            <a:extLst>
              <a:ext uri="{FF2B5EF4-FFF2-40B4-BE49-F238E27FC236}">
                <a16:creationId xmlns:a16="http://schemas.microsoft.com/office/drawing/2014/main" id="{7F1398C0-684C-4564-9454-B27EEFCB337A}"/>
              </a:ext>
            </a:extLst>
          </p:cNvPr>
          <p:cNvSpPr txBox="1"/>
          <p:nvPr/>
        </p:nvSpPr>
        <p:spPr>
          <a:xfrm>
            <a:off x="10424391" y="4861573"/>
            <a:ext cx="964520" cy="933439"/>
          </a:xfrm>
          <a:prstGeom prst="rect">
            <a:avLst/>
          </a:prstGeom>
        </p:spPr>
        <p:txBody>
          <a:bodyPr vert="horz" wrap="square" lIns="0" tIns="10012" rIns="0" bIns="0" rtlCol="0">
            <a:spAutoFit/>
          </a:bodyPr>
          <a:lstStyle/>
          <a:p>
            <a:pPr marL="7701" algn="ctr">
              <a:spcBef>
                <a:spcPts val="79"/>
              </a:spcBef>
            </a:pPr>
            <a:r>
              <a:rPr lang="zh-CN" altLang="en-US" sz="3000" b="1" spc="6" dirty="0">
                <a:solidFill>
                  <a:srgbClr val="FFFFFF"/>
                </a:solidFill>
                <a:latin typeface="Daimler CEPro"/>
                <a:cs typeface="Daimler CEPro"/>
              </a:rPr>
              <a:t>自动追踪</a:t>
            </a:r>
            <a:endParaRPr sz="3000" dirty="0">
              <a:latin typeface="Daimler CEPro"/>
              <a:cs typeface="Daimler CEPro"/>
            </a:endParaRPr>
          </a:p>
        </p:txBody>
      </p:sp>
      <p:sp>
        <p:nvSpPr>
          <p:cNvPr id="32" name="object 37">
            <a:extLst>
              <a:ext uri="{FF2B5EF4-FFF2-40B4-BE49-F238E27FC236}">
                <a16:creationId xmlns:a16="http://schemas.microsoft.com/office/drawing/2014/main" id="{5B9E38FB-25BB-4064-9CC8-82A06B89ED23}"/>
              </a:ext>
            </a:extLst>
          </p:cNvPr>
          <p:cNvSpPr txBox="1"/>
          <p:nvPr/>
        </p:nvSpPr>
        <p:spPr>
          <a:xfrm>
            <a:off x="7905159" y="3314700"/>
            <a:ext cx="2462734" cy="702382"/>
          </a:xfrm>
          <a:prstGeom prst="rect">
            <a:avLst/>
          </a:prstGeom>
        </p:spPr>
        <p:txBody>
          <a:bodyPr vert="horz" wrap="square" lIns="0" tIns="25029" rIns="0" bIns="0" rtlCol="0">
            <a:spAutoFit/>
          </a:bodyPr>
          <a:lstStyle/>
          <a:p>
            <a:pPr algn="ctr">
              <a:spcBef>
                <a:spcPts val="197"/>
              </a:spcBef>
            </a:pPr>
            <a:r>
              <a:rPr lang="zh-CN" altLang="en-US" sz="4400" b="1" dirty="0">
                <a:solidFill>
                  <a:srgbClr val="FFFFFF"/>
                </a:solidFill>
                <a:latin typeface="Daimler CEPro"/>
                <a:cs typeface="Daimler CEPro"/>
              </a:rPr>
              <a:t>识别物体</a:t>
            </a:r>
            <a:endParaRPr sz="4400" dirty="0">
              <a:latin typeface="Daimler CEPro"/>
              <a:cs typeface="Daimler CEPro"/>
            </a:endParaRPr>
          </a:p>
        </p:txBody>
      </p:sp>
      <p:sp>
        <p:nvSpPr>
          <p:cNvPr id="33" name="object 38">
            <a:extLst>
              <a:ext uri="{FF2B5EF4-FFF2-40B4-BE49-F238E27FC236}">
                <a16:creationId xmlns:a16="http://schemas.microsoft.com/office/drawing/2014/main" id="{491223AD-C684-4156-82EC-DB50ACBD1012}"/>
              </a:ext>
            </a:extLst>
          </p:cNvPr>
          <p:cNvSpPr txBox="1"/>
          <p:nvPr/>
        </p:nvSpPr>
        <p:spPr>
          <a:xfrm>
            <a:off x="5634223" y="3835966"/>
            <a:ext cx="1073530" cy="1054994"/>
          </a:xfrm>
          <a:prstGeom prst="rect">
            <a:avLst/>
          </a:prstGeom>
        </p:spPr>
        <p:txBody>
          <a:bodyPr vert="horz" wrap="square" lIns="0" tIns="8471" rIns="0" bIns="0" rtlCol="0">
            <a:spAutoFit/>
          </a:bodyPr>
          <a:lstStyle/>
          <a:p>
            <a:pPr marL="7701" algn="ctr">
              <a:spcBef>
                <a:spcPts val="67"/>
              </a:spcBef>
            </a:pPr>
            <a:r>
              <a:rPr lang="zh-CN" altLang="en-US" sz="3400" b="1" dirty="0">
                <a:solidFill>
                  <a:srgbClr val="FFFFFF"/>
                </a:solidFill>
                <a:latin typeface="Daimler CEPro"/>
                <a:cs typeface="Daimler CEPro"/>
              </a:rPr>
              <a:t>天生防抖</a:t>
            </a:r>
            <a:endParaRPr sz="3400" dirty="0">
              <a:latin typeface="Daimler CEPro"/>
              <a:cs typeface="Daimler CEPro"/>
            </a:endParaRPr>
          </a:p>
        </p:txBody>
      </p:sp>
      <p:sp>
        <p:nvSpPr>
          <p:cNvPr id="34" name="object 39">
            <a:extLst>
              <a:ext uri="{FF2B5EF4-FFF2-40B4-BE49-F238E27FC236}">
                <a16:creationId xmlns:a16="http://schemas.microsoft.com/office/drawing/2014/main" id="{98E36DFA-95F0-4778-AD66-AD241C73091D}"/>
              </a:ext>
            </a:extLst>
          </p:cNvPr>
          <p:cNvSpPr txBox="1"/>
          <p:nvPr/>
        </p:nvSpPr>
        <p:spPr>
          <a:xfrm>
            <a:off x="1301550" y="4365023"/>
            <a:ext cx="1745822" cy="1118494"/>
          </a:xfrm>
          <a:prstGeom prst="rect">
            <a:avLst/>
          </a:prstGeom>
        </p:spPr>
        <p:txBody>
          <a:bodyPr vert="horz" wrap="square" lIns="0" tIns="10397" rIns="0" bIns="0" rtlCol="0">
            <a:spAutoFit/>
          </a:bodyPr>
          <a:lstStyle/>
          <a:p>
            <a:pPr marL="7701" algn="ctr">
              <a:spcBef>
                <a:spcPts val="82"/>
              </a:spcBef>
            </a:pPr>
            <a:r>
              <a:rPr lang="zh-CN" altLang="en-US" dirty="0">
                <a:solidFill>
                  <a:schemeClr val="bg1"/>
                </a:solidFill>
              </a:rPr>
              <a:t>人眼看到的画面要比目前的相机高几十倍甚至上百倍。</a:t>
            </a:r>
            <a:endParaRPr sz="3900" dirty="0">
              <a:solidFill>
                <a:schemeClr val="bg1"/>
              </a:solidFill>
              <a:latin typeface="Daimler CEPro"/>
              <a:cs typeface="Daimler CEPro"/>
            </a:endParaRPr>
          </a:p>
        </p:txBody>
      </p:sp>
      <p:sp>
        <p:nvSpPr>
          <p:cNvPr id="35" name="object 33">
            <a:extLst>
              <a:ext uri="{FF2B5EF4-FFF2-40B4-BE49-F238E27FC236}">
                <a16:creationId xmlns:a16="http://schemas.microsoft.com/office/drawing/2014/main" id="{2D43BA74-BAD8-445B-A043-112EDA416225}"/>
              </a:ext>
            </a:extLst>
          </p:cNvPr>
          <p:cNvSpPr txBox="1"/>
          <p:nvPr/>
        </p:nvSpPr>
        <p:spPr>
          <a:xfrm>
            <a:off x="3659733" y="3782635"/>
            <a:ext cx="964520" cy="564108"/>
          </a:xfrm>
          <a:prstGeom prst="rect">
            <a:avLst/>
          </a:prstGeom>
        </p:spPr>
        <p:txBody>
          <a:bodyPr vert="horz" wrap="square" lIns="0" tIns="10012" rIns="0" bIns="0" rtlCol="0">
            <a:spAutoFit/>
          </a:bodyPr>
          <a:lstStyle/>
          <a:p>
            <a:pPr marL="7701" algn="ctr">
              <a:spcBef>
                <a:spcPts val="79"/>
              </a:spcBef>
            </a:pPr>
            <a:r>
              <a:rPr lang="zh-CN" altLang="en-US" spc="6" dirty="0">
                <a:solidFill>
                  <a:srgbClr val="FFFFFF"/>
                </a:solidFill>
                <a:latin typeface="Daimler CEPro"/>
                <a:cs typeface="Daimler CEPro"/>
              </a:rPr>
              <a:t>感光性能强悍</a:t>
            </a:r>
            <a:endParaRPr dirty="0">
              <a:latin typeface="Daimler CEPro"/>
              <a:cs typeface="Daimler CEPro"/>
            </a:endParaRPr>
          </a:p>
        </p:txBody>
      </p:sp>
      <p:pic>
        <p:nvPicPr>
          <p:cNvPr id="38" name="Picture 39" descr="C:\Users\Josefine\Desktop\4877_Lab_Slidedeck_Charts_Kreation_20180112.jpg">
            <a:extLst>
              <a:ext uri="{FF2B5EF4-FFF2-40B4-BE49-F238E27FC236}">
                <a16:creationId xmlns:a16="http://schemas.microsoft.com/office/drawing/2014/main" id="{13A60486-52FF-4918-8790-DE98C82DE3E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810000" y="3073400"/>
            <a:ext cx="630238" cy="77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3" name="object 33">
            <a:extLst>
              <a:ext uri="{FF2B5EF4-FFF2-40B4-BE49-F238E27FC236}">
                <a16:creationId xmlns:a16="http://schemas.microsoft.com/office/drawing/2014/main" id="{BE5730EA-7907-4EA4-8A2D-8761E407F657}"/>
              </a:ext>
            </a:extLst>
          </p:cNvPr>
          <p:cNvSpPr txBox="1"/>
          <p:nvPr/>
        </p:nvSpPr>
        <p:spPr>
          <a:xfrm>
            <a:off x="3988624" y="5016873"/>
            <a:ext cx="964520" cy="1118105"/>
          </a:xfrm>
          <a:prstGeom prst="rect">
            <a:avLst/>
          </a:prstGeom>
        </p:spPr>
        <p:txBody>
          <a:bodyPr vert="horz" wrap="square" lIns="0" tIns="10012" rIns="0" bIns="0" rtlCol="0">
            <a:spAutoFit/>
          </a:bodyPr>
          <a:lstStyle/>
          <a:p>
            <a:pPr marL="7701" algn="ctr">
              <a:spcBef>
                <a:spcPts val="79"/>
              </a:spcBef>
            </a:pPr>
            <a:r>
              <a:rPr lang="zh-CN" altLang="en-US" spc="6" dirty="0">
                <a:solidFill>
                  <a:srgbClr val="FFFFFF"/>
                </a:solidFill>
                <a:latin typeface="Daimler CEPro"/>
                <a:cs typeface="Daimler CEPro"/>
              </a:rPr>
              <a:t>动态范围是高档相机的</a:t>
            </a:r>
            <a:r>
              <a:rPr lang="en-US" altLang="zh-CN" spc="6" dirty="0">
                <a:solidFill>
                  <a:srgbClr val="FFFFFF"/>
                </a:solidFill>
                <a:latin typeface="Daimler CEPro"/>
                <a:cs typeface="Daimler CEPro"/>
              </a:rPr>
              <a:t>10</a:t>
            </a:r>
            <a:r>
              <a:rPr lang="zh-CN" altLang="en-US" spc="6" dirty="0">
                <a:solidFill>
                  <a:srgbClr val="FFFFFF"/>
                </a:solidFill>
                <a:latin typeface="Daimler CEPro"/>
                <a:cs typeface="Daimler CEPro"/>
              </a:rPr>
              <a:t>倍以上</a:t>
            </a:r>
            <a:endParaRPr dirty="0">
              <a:latin typeface="Daimler CEPro"/>
              <a:cs typeface="Daimler CEPro"/>
            </a:endParaRPr>
          </a:p>
        </p:txBody>
      </p:sp>
    </p:spTree>
    <p:extLst>
      <p:ext uri="{BB962C8B-B14F-4D97-AF65-F5344CB8AC3E}">
        <p14:creationId xmlns:p14="http://schemas.microsoft.com/office/powerpoint/2010/main" val="3121434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世界如何在我们眼中形成？</a:t>
            </a:r>
          </a:p>
        </p:txBody>
      </p:sp>
      <p:pic>
        <p:nvPicPr>
          <p:cNvPr id="2" name="图片 1">
            <a:extLst>
              <a:ext uri="{FF2B5EF4-FFF2-40B4-BE49-F238E27FC236}">
                <a16:creationId xmlns:a16="http://schemas.microsoft.com/office/drawing/2014/main" id="{7406DB2B-7950-4FBC-9D38-20AF1F98E703}"/>
              </a:ext>
            </a:extLst>
          </p:cNvPr>
          <p:cNvPicPr>
            <a:picLocks noChangeAspect="1"/>
          </p:cNvPicPr>
          <p:nvPr/>
        </p:nvPicPr>
        <p:blipFill>
          <a:blip r:embed="rId3"/>
          <a:stretch>
            <a:fillRect/>
          </a:stretch>
        </p:blipFill>
        <p:spPr>
          <a:xfrm>
            <a:off x="7547680" y="3134403"/>
            <a:ext cx="2998660" cy="2844422"/>
          </a:xfrm>
          <a:prstGeom prst="rect">
            <a:avLst/>
          </a:prstGeom>
        </p:spPr>
      </p:pic>
      <p:sp>
        <p:nvSpPr>
          <p:cNvPr id="3" name="矩形 2">
            <a:extLst>
              <a:ext uri="{FF2B5EF4-FFF2-40B4-BE49-F238E27FC236}">
                <a16:creationId xmlns:a16="http://schemas.microsoft.com/office/drawing/2014/main" id="{FD1062C6-48D8-46DD-8952-954E9EE00AEF}"/>
              </a:ext>
            </a:extLst>
          </p:cNvPr>
          <p:cNvSpPr/>
          <p:nvPr/>
        </p:nvSpPr>
        <p:spPr>
          <a:xfrm>
            <a:off x="6544950" y="2175195"/>
            <a:ext cx="5093069" cy="707886"/>
          </a:xfrm>
          <a:prstGeom prst="rect">
            <a:avLst/>
          </a:prstGeom>
        </p:spPr>
        <p:txBody>
          <a:bodyPr wrap="square">
            <a:spAutoFit/>
          </a:bodyPr>
          <a:lstStyle/>
          <a:p>
            <a:r>
              <a:rPr lang="zh-CN" altLang="en-US" sz="2000" kern="0" dirty="0">
                <a:latin typeface="黑体" panose="02010609060101010101" pitchFamily="49" charset="-122"/>
                <a:ea typeface="黑体" panose="02010609060101010101" pitchFamily="49" charset="-122"/>
                <a:cs typeface="Arial" panose="020B0604020202020204" pitchFamily="34" charset="0"/>
              </a:rPr>
              <a:t>科学家发现，当我们观察物体时，每秒大约扫视</a:t>
            </a:r>
            <a:r>
              <a:rPr lang="en-US" altLang="zh-CN" sz="2000" kern="0" dirty="0">
                <a:latin typeface="黑体" panose="02010609060101010101" pitchFamily="49" charset="-122"/>
                <a:ea typeface="黑体" panose="02010609060101010101" pitchFamily="49" charset="-122"/>
                <a:cs typeface="Arial" panose="020B0604020202020204" pitchFamily="34" charset="0"/>
              </a:rPr>
              <a:t>3</a:t>
            </a:r>
            <a:r>
              <a:rPr lang="zh-CN" altLang="en-US" sz="2000" kern="0" dirty="0">
                <a:latin typeface="黑体" panose="02010609060101010101" pitchFamily="49" charset="-122"/>
                <a:ea typeface="黑体" panose="02010609060101010101" pitchFamily="49" charset="-122"/>
                <a:cs typeface="Arial" panose="020B0604020202020204" pitchFamily="34" charset="0"/>
              </a:rPr>
              <a:t>次，并有</a:t>
            </a:r>
            <a:r>
              <a:rPr lang="en-US" altLang="zh-CN" sz="2000" kern="0" dirty="0">
                <a:latin typeface="黑体" panose="02010609060101010101" pitchFamily="49" charset="-122"/>
                <a:ea typeface="黑体" panose="02010609060101010101" pitchFamily="49" charset="-122"/>
                <a:cs typeface="Arial" panose="020B0604020202020204" pitchFamily="34" charset="0"/>
              </a:rPr>
              <a:t>1</a:t>
            </a:r>
            <a:r>
              <a:rPr lang="zh-CN" altLang="en-US" sz="2000" kern="0" dirty="0">
                <a:latin typeface="黑体" panose="02010609060101010101" pitchFamily="49" charset="-122"/>
                <a:ea typeface="黑体" panose="02010609060101010101" pitchFamily="49" charset="-122"/>
                <a:cs typeface="Arial" panose="020B0604020202020204" pitchFamily="34" charset="0"/>
              </a:rPr>
              <a:t>次驻留。</a:t>
            </a:r>
            <a:endParaRPr lang="en-US" altLang="zh-CN" sz="2000" kern="0" dirty="0">
              <a:latin typeface="黑体" panose="02010609060101010101" pitchFamily="49" charset="-122"/>
              <a:ea typeface="黑体" panose="02010609060101010101" pitchFamily="49" charset="-122"/>
              <a:cs typeface="Arial" panose="020B0604020202020204" pitchFamily="34" charset="0"/>
            </a:endParaRPr>
          </a:p>
        </p:txBody>
      </p:sp>
      <p:pic>
        <p:nvPicPr>
          <p:cNvPr id="4" name="图片 3">
            <a:extLst>
              <a:ext uri="{FF2B5EF4-FFF2-40B4-BE49-F238E27FC236}">
                <a16:creationId xmlns:a16="http://schemas.microsoft.com/office/drawing/2014/main" id="{9B4968E2-BF57-4F50-A74A-B8D464167654}"/>
              </a:ext>
            </a:extLst>
          </p:cNvPr>
          <p:cNvPicPr>
            <a:picLocks noChangeAspect="1"/>
          </p:cNvPicPr>
          <p:nvPr/>
        </p:nvPicPr>
        <p:blipFill>
          <a:blip r:embed="rId4"/>
          <a:stretch>
            <a:fillRect/>
          </a:stretch>
        </p:blipFill>
        <p:spPr>
          <a:xfrm>
            <a:off x="1029384" y="1194744"/>
            <a:ext cx="4143375" cy="2314575"/>
          </a:xfrm>
          <a:prstGeom prst="rect">
            <a:avLst/>
          </a:prstGeom>
        </p:spPr>
      </p:pic>
      <p:sp>
        <p:nvSpPr>
          <p:cNvPr id="30" name="矩形 29">
            <a:extLst>
              <a:ext uri="{FF2B5EF4-FFF2-40B4-BE49-F238E27FC236}">
                <a16:creationId xmlns:a16="http://schemas.microsoft.com/office/drawing/2014/main" id="{3256BE15-B264-4D8B-B837-C0CE95F12285}"/>
              </a:ext>
            </a:extLst>
          </p:cNvPr>
          <p:cNvSpPr/>
          <p:nvPr/>
        </p:nvSpPr>
        <p:spPr>
          <a:xfrm>
            <a:off x="1720501" y="3723597"/>
            <a:ext cx="8393971" cy="323165"/>
          </a:xfrm>
          <a:prstGeom prst="rect">
            <a:avLst/>
          </a:prstGeom>
        </p:spPr>
        <p:txBody>
          <a:bodyPr wrap="square">
            <a:spAutoFit/>
          </a:bodyPr>
          <a:lstStyle/>
          <a:p>
            <a:pPr lvl="0">
              <a:lnSpc>
                <a:spcPts val="1800"/>
              </a:lnSpc>
            </a:pPr>
            <a:r>
              <a:rPr lang="zh-CN" altLang="en-US" sz="2000" kern="0" dirty="0">
                <a:latin typeface="黑体" panose="02010609060101010101" pitchFamily="49" charset="-122"/>
                <a:ea typeface="黑体" panose="02010609060101010101" pitchFamily="49" charset="-122"/>
                <a:cs typeface="Arial" panose="020B0604020202020204" pitchFamily="34" charset="0"/>
              </a:rPr>
              <a:t>人眼远比小孔成像复杂</a:t>
            </a:r>
            <a:endParaRPr lang="en-US" altLang="zh-CN" sz="2000" kern="0" dirty="0">
              <a:latin typeface="黑体" panose="02010609060101010101" pitchFamily="49" charset="-122"/>
              <a:ea typeface="黑体" panose="02010609060101010101" pitchFamily="49" charset="-122"/>
              <a:cs typeface="Arial" panose="020B0604020202020204" pitchFamily="34" charset="0"/>
            </a:endParaRPr>
          </a:p>
        </p:txBody>
      </p:sp>
      <p:sp>
        <p:nvSpPr>
          <p:cNvPr id="5" name="矩形 4">
            <a:extLst>
              <a:ext uri="{FF2B5EF4-FFF2-40B4-BE49-F238E27FC236}">
                <a16:creationId xmlns:a16="http://schemas.microsoft.com/office/drawing/2014/main" id="{CFD455CB-5D03-4B70-BCA4-0175937DE9EF}"/>
              </a:ext>
            </a:extLst>
          </p:cNvPr>
          <p:cNvSpPr/>
          <p:nvPr/>
        </p:nvSpPr>
        <p:spPr>
          <a:xfrm>
            <a:off x="438918" y="5213743"/>
            <a:ext cx="6096000" cy="1200329"/>
          </a:xfrm>
          <a:prstGeom prst="rect">
            <a:avLst/>
          </a:prstGeom>
        </p:spPr>
        <p:txBody>
          <a:bodyPr>
            <a:spAutoFit/>
          </a:bodyPr>
          <a:lstStyle/>
          <a:p>
            <a:r>
              <a:rPr lang="zh-CN" altLang="en-US" kern="0" dirty="0">
                <a:latin typeface="黑体" panose="02010609060101010101" pitchFamily="49" charset="-122"/>
                <a:ea typeface="黑体" panose="02010609060101010101" pitchFamily="49" charset="-122"/>
                <a:cs typeface="Arial" panose="020B0604020202020204" pitchFamily="34" charset="0"/>
              </a:rPr>
              <a:t>当视网膜的感光体感受到蜡烛的轮廓，一个被称为中央凹的区域其实是以扭曲变形的形式记录下蜡烛的形状。然后，通过大脑皮层这个万能的</a:t>
            </a:r>
            <a:r>
              <a:rPr lang="zh-CN" altLang="en-US" kern="0" dirty="0">
                <a:solidFill>
                  <a:srgbClr val="FF0000"/>
                </a:solidFill>
                <a:latin typeface="黑体" panose="02010609060101010101" pitchFamily="49" charset="-122"/>
                <a:ea typeface="黑体" panose="02010609060101010101" pitchFamily="49" charset="-122"/>
                <a:cs typeface="Arial" panose="020B0604020202020204" pitchFamily="34" charset="0"/>
              </a:rPr>
              <a:t>“转换器”</a:t>
            </a:r>
            <a:r>
              <a:rPr lang="zh-CN" altLang="en-US" kern="0" dirty="0">
                <a:latin typeface="黑体" panose="02010609060101010101" pitchFamily="49" charset="-122"/>
                <a:ea typeface="黑体" panose="02010609060101010101" pitchFamily="49" charset="-122"/>
                <a:cs typeface="Arial" panose="020B0604020202020204" pitchFamily="34" charset="0"/>
              </a:rPr>
              <a:t>，它将我们的视觉神经捕捉到的信号转换为真实的形象。</a:t>
            </a:r>
            <a:r>
              <a:rPr lang="zh-CN" altLang="en-US" dirty="0">
                <a:solidFill>
                  <a:srgbClr val="333333"/>
                </a:solidFill>
                <a:latin typeface="Helvetica Neue"/>
              </a:rPr>
              <a:t> </a:t>
            </a:r>
            <a:endParaRPr lang="zh-CN" altLang="en-US" dirty="0"/>
          </a:p>
        </p:txBody>
      </p:sp>
      <p:grpSp>
        <p:nvGrpSpPr>
          <p:cNvPr id="39" name="组合 38">
            <a:extLst>
              <a:ext uri="{FF2B5EF4-FFF2-40B4-BE49-F238E27FC236}">
                <a16:creationId xmlns:a16="http://schemas.microsoft.com/office/drawing/2014/main" id="{264B0F20-C9ED-457F-89A8-B0908C60A21F}"/>
              </a:ext>
            </a:extLst>
          </p:cNvPr>
          <p:cNvGrpSpPr/>
          <p:nvPr/>
        </p:nvGrpSpPr>
        <p:grpSpPr>
          <a:xfrm>
            <a:off x="6096000" y="1194744"/>
            <a:ext cx="166577" cy="3621805"/>
            <a:chOff x="5938151" y="1986071"/>
            <a:chExt cx="277382" cy="968527"/>
          </a:xfrm>
        </p:grpSpPr>
        <p:cxnSp>
          <p:nvCxnSpPr>
            <p:cNvPr id="40" name="Straight Connector 111">
              <a:extLst>
                <a:ext uri="{FF2B5EF4-FFF2-40B4-BE49-F238E27FC236}">
                  <a16:creationId xmlns:a16="http://schemas.microsoft.com/office/drawing/2014/main" id="{F96ABC7D-C6CE-41E0-8628-7205FD8C091E}"/>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1" name="í$ļïḓe">
              <a:extLst>
                <a:ext uri="{FF2B5EF4-FFF2-40B4-BE49-F238E27FC236}">
                  <a16:creationId xmlns:a16="http://schemas.microsoft.com/office/drawing/2014/main" id="{A995B0CD-61AB-4E4E-BA51-68AC6D1C4E5C}"/>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42" name="Straight Connector 116">
              <a:extLst>
                <a:ext uri="{FF2B5EF4-FFF2-40B4-BE49-F238E27FC236}">
                  <a16:creationId xmlns:a16="http://schemas.microsoft.com/office/drawing/2014/main" id="{1EC32A1C-9379-4AC6-A357-60F41792B022}"/>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D0DA0152-DEA2-4BD4-8F2C-5BD4DE924E5C}"/>
              </a:ext>
            </a:extLst>
          </p:cNvPr>
          <p:cNvGrpSpPr/>
          <p:nvPr/>
        </p:nvGrpSpPr>
        <p:grpSpPr>
          <a:xfrm rot="16200000">
            <a:off x="3224367" y="1935251"/>
            <a:ext cx="166577" cy="5737475"/>
            <a:chOff x="5938151" y="1986071"/>
            <a:chExt cx="277382" cy="968527"/>
          </a:xfrm>
        </p:grpSpPr>
        <p:cxnSp>
          <p:nvCxnSpPr>
            <p:cNvPr id="45" name="Straight Connector 111">
              <a:extLst>
                <a:ext uri="{FF2B5EF4-FFF2-40B4-BE49-F238E27FC236}">
                  <a16:creationId xmlns:a16="http://schemas.microsoft.com/office/drawing/2014/main" id="{7BEE9ADF-967C-404E-AB7A-E38913F25373}"/>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6" name="í$ļïḓe">
              <a:extLst>
                <a:ext uri="{FF2B5EF4-FFF2-40B4-BE49-F238E27FC236}">
                  <a16:creationId xmlns:a16="http://schemas.microsoft.com/office/drawing/2014/main" id="{7535D8B9-5C21-4926-A1DE-3159DBD9008C}"/>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47" name="Straight Connector 116">
              <a:extLst>
                <a:ext uri="{FF2B5EF4-FFF2-40B4-BE49-F238E27FC236}">
                  <a16:creationId xmlns:a16="http://schemas.microsoft.com/office/drawing/2014/main" id="{845FED50-3AD4-46A2-A955-1973A1321862}"/>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03892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人眼的启示</a:t>
            </a:r>
          </a:p>
        </p:txBody>
      </p:sp>
      <p:sp>
        <p:nvSpPr>
          <p:cNvPr id="5" name="矩形 4">
            <a:extLst>
              <a:ext uri="{FF2B5EF4-FFF2-40B4-BE49-F238E27FC236}">
                <a16:creationId xmlns:a16="http://schemas.microsoft.com/office/drawing/2014/main" id="{CFD455CB-5D03-4B70-BCA4-0175937DE9EF}"/>
              </a:ext>
            </a:extLst>
          </p:cNvPr>
          <p:cNvSpPr/>
          <p:nvPr/>
        </p:nvSpPr>
        <p:spPr>
          <a:xfrm>
            <a:off x="1236350" y="1354145"/>
            <a:ext cx="9906537" cy="400110"/>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如果计算机视觉也可以拥有一个“转换器”，那么计算机识别的效率将大为提高</a:t>
            </a:r>
            <a:endParaRPr lang="zh-CN" altLang="en-US" sz="2000" dirty="0"/>
          </a:p>
        </p:txBody>
      </p:sp>
      <p:pic>
        <p:nvPicPr>
          <p:cNvPr id="6" name="图片 5">
            <a:extLst>
              <a:ext uri="{FF2B5EF4-FFF2-40B4-BE49-F238E27FC236}">
                <a16:creationId xmlns:a16="http://schemas.microsoft.com/office/drawing/2014/main" id="{F829E500-C168-47F4-8C93-19EA9FFB6B6B}"/>
              </a:ext>
            </a:extLst>
          </p:cNvPr>
          <p:cNvPicPr>
            <a:picLocks noChangeAspect="1"/>
          </p:cNvPicPr>
          <p:nvPr/>
        </p:nvPicPr>
        <p:blipFill>
          <a:blip r:embed="rId3"/>
          <a:stretch>
            <a:fillRect/>
          </a:stretch>
        </p:blipFill>
        <p:spPr>
          <a:xfrm>
            <a:off x="3817753" y="2280978"/>
            <a:ext cx="3790950" cy="2562225"/>
          </a:xfrm>
          <a:prstGeom prst="rect">
            <a:avLst/>
          </a:prstGeom>
        </p:spPr>
      </p:pic>
      <p:sp>
        <p:nvSpPr>
          <p:cNvPr id="9" name="矩形 8">
            <a:extLst>
              <a:ext uri="{FF2B5EF4-FFF2-40B4-BE49-F238E27FC236}">
                <a16:creationId xmlns:a16="http://schemas.microsoft.com/office/drawing/2014/main" id="{302EDC34-32A2-43DD-8845-C28AF3FF87E8}"/>
              </a:ext>
            </a:extLst>
          </p:cNvPr>
          <p:cNvSpPr/>
          <p:nvPr/>
        </p:nvSpPr>
        <p:spPr>
          <a:xfrm>
            <a:off x="3014061" y="5503855"/>
            <a:ext cx="9906537" cy="400110"/>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可是，为什么机器人视觉依然是“雾里看花”呢？</a:t>
            </a:r>
            <a:endParaRPr lang="zh-CN" altLang="en-US" sz="2000" dirty="0"/>
          </a:p>
        </p:txBody>
      </p:sp>
    </p:spTree>
    <p:extLst>
      <p:ext uri="{BB962C8B-B14F-4D97-AF65-F5344CB8AC3E}">
        <p14:creationId xmlns:p14="http://schemas.microsoft.com/office/powerpoint/2010/main" val="41150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a:solidFill>
                  <a:srgbClr val="2874A9"/>
                </a:solidFill>
                <a:latin typeface="微软雅黑" panose="020B0503020204020204" pitchFamily="34" charset="-122"/>
                <a:ea typeface="微软雅黑" panose="020B0503020204020204" pitchFamily="34" charset="-122"/>
              </a:rPr>
              <a:t>计算机视觉</a:t>
            </a:r>
            <a:endParaRPr lang="zh-CN" altLang="en-US" sz="2800" dirty="0">
              <a:solidFill>
                <a:srgbClr val="2874A9"/>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FCE0EDB-5D25-4E4B-B259-E0E1E6F25BD4}"/>
              </a:ext>
            </a:extLst>
          </p:cNvPr>
          <p:cNvSpPr/>
          <p:nvPr/>
        </p:nvSpPr>
        <p:spPr>
          <a:xfrm>
            <a:off x="1108276" y="925587"/>
            <a:ext cx="4553094" cy="5723105"/>
          </a:xfrm>
          <a:prstGeom prst="rect">
            <a:avLst/>
          </a:prstGeom>
        </p:spPr>
        <p:txBody>
          <a:bodyPr wrap="square">
            <a:spAutoFit/>
          </a:bodyPr>
          <a:lstStyle/>
          <a:p>
            <a:pPr>
              <a:lnSpc>
                <a:spcPct val="150000"/>
              </a:lnSpc>
            </a:pPr>
            <a:endParaRPr lang="en-US" altLang="zh-CN" sz="2000" dirty="0"/>
          </a:p>
          <a:p>
            <a:pPr marL="285750" indent="-285750">
              <a:lnSpc>
                <a:spcPct val="150000"/>
              </a:lnSpc>
              <a:buFont typeface="Wingdings" panose="05000000000000000000" pitchFamily="2" charset="2"/>
              <a:buChar char="Ø"/>
            </a:pPr>
            <a:r>
              <a:rPr lang="zh-CN" altLang="en-US" sz="2000" b="1" dirty="0"/>
              <a:t>计算机视觉：简单来说就是让计算机去理解各种各样的图像。</a:t>
            </a:r>
            <a:endParaRPr lang="en-US" altLang="zh-CN" sz="2000" b="1" dirty="0"/>
          </a:p>
          <a:p>
            <a:pPr>
              <a:lnSpc>
                <a:spcPct val="150000"/>
              </a:lnSpc>
            </a:pPr>
            <a:endParaRPr lang="en-US" altLang="zh-CN" sz="2000" dirty="0"/>
          </a:p>
          <a:p>
            <a:pPr marL="285750" indent="-285750">
              <a:lnSpc>
                <a:spcPct val="150000"/>
              </a:lnSpc>
              <a:buFont typeface="Wingdings" panose="05000000000000000000" pitchFamily="2" charset="2"/>
              <a:buChar char="Ø"/>
            </a:pPr>
            <a:r>
              <a:rPr lang="zh-CN" altLang="en-US" dirty="0"/>
              <a:t>曾经尝试</a:t>
            </a:r>
            <a:r>
              <a:rPr lang="zh-CN" altLang="en-US" dirty="0">
                <a:solidFill>
                  <a:srgbClr val="FF0000"/>
                </a:solidFill>
              </a:rPr>
              <a:t>模板化</a:t>
            </a:r>
            <a:r>
              <a:rPr lang="zh-CN" altLang="en-US" dirty="0"/>
              <a:t>方法，然而人脸虽然看起来是固定的，但角度、光线、打扮不同，样子也有差别，都令简单的模板难以匹配所有人脸。</a:t>
            </a:r>
            <a:endParaRPr lang="en-US" altLang="zh-CN" dirty="0"/>
          </a:p>
          <a:p>
            <a:pPr marL="285750" indent="-285750">
              <a:lnSpc>
                <a:spcPct val="150000"/>
              </a:lnSpc>
              <a:buFont typeface="Wingdings" panose="05000000000000000000" pitchFamily="2" charset="2"/>
              <a:buChar char="Ø"/>
            </a:pPr>
            <a:r>
              <a:rPr lang="zh-CN" altLang="en-US" dirty="0"/>
              <a:t>人脸识别的问题主要在于如何让计算机忽略同一个人的内部差异，又能发现两个人之间的分别，即</a:t>
            </a:r>
            <a:r>
              <a:rPr lang="zh-CN" altLang="en-US" dirty="0">
                <a:solidFill>
                  <a:srgbClr val="FF0000"/>
                </a:solidFill>
              </a:rPr>
              <a:t>让同一个人相似，不同的人有别</a:t>
            </a:r>
            <a:r>
              <a:rPr lang="zh-CN" altLang="en-US" dirty="0"/>
              <a:t>。</a:t>
            </a:r>
            <a:r>
              <a:rPr lang="zh-CN" altLang="en-US" sz="2000" dirty="0"/>
              <a:t> </a:t>
            </a:r>
            <a:endParaRPr lang="en-US" altLang="zh-CN" sz="2000" dirty="0"/>
          </a:p>
          <a:p>
            <a:pPr marL="285750" indent="-285750">
              <a:lnSpc>
                <a:spcPct val="150000"/>
              </a:lnSpc>
              <a:buFont typeface="Wingdings" panose="05000000000000000000" pitchFamily="2" charset="2"/>
              <a:buChar char="Ø"/>
            </a:pPr>
            <a:endParaRPr lang="zh-CN" altLang="zh-CN" sz="2000" dirty="0"/>
          </a:p>
        </p:txBody>
      </p:sp>
      <p:pic>
        <p:nvPicPr>
          <p:cNvPr id="5" name="图片 4">
            <a:extLst>
              <a:ext uri="{FF2B5EF4-FFF2-40B4-BE49-F238E27FC236}">
                <a16:creationId xmlns:a16="http://schemas.microsoft.com/office/drawing/2014/main" id="{EE9384C1-879B-44DA-B8B8-8078E51D4C42}"/>
              </a:ext>
            </a:extLst>
          </p:cNvPr>
          <p:cNvPicPr>
            <a:picLocks noChangeAspect="1"/>
          </p:cNvPicPr>
          <p:nvPr/>
        </p:nvPicPr>
        <p:blipFill>
          <a:blip r:embed="rId3"/>
          <a:stretch>
            <a:fillRect/>
          </a:stretch>
        </p:blipFill>
        <p:spPr>
          <a:xfrm>
            <a:off x="5799580" y="1559862"/>
            <a:ext cx="6392420" cy="4575124"/>
          </a:xfrm>
          <a:prstGeom prst="rect">
            <a:avLst/>
          </a:prstGeom>
        </p:spPr>
      </p:pic>
    </p:spTree>
    <p:extLst>
      <p:ext uri="{BB962C8B-B14F-4D97-AF65-F5344CB8AC3E}">
        <p14:creationId xmlns:p14="http://schemas.microsoft.com/office/powerpoint/2010/main" val="613619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深层神经网络为计算机“拨云见日”</a:t>
            </a:r>
          </a:p>
        </p:txBody>
      </p:sp>
      <p:sp>
        <p:nvSpPr>
          <p:cNvPr id="8" name="矩形 7">
            <a:extLst>
              <a:ext uri="{FF2B5EF4-FFF2-40B4-BE49-F238E27FC236}">
                <a16:creationId xmlns:a16="http://schemas.microsoft.com/office/drawing/2014/main" id="{CFCE0EDB-5D25-4E4B-B259-E0E1E6F25BD4}"/>
              </a:ext>
            </a:extLst>
          </p:cNvPr>
          <p:cNvSpPr/>
          <p:nvPr/>
        </p:nvSpPr>
        <p:spPr>
          <a:xfrm>
            <a:off x="1108759" y="1021835"/>
            <a:ext cx="9790611" cy="875881"/>
          </a:xfrm>
          <a:prstGeom prst="rect">
            <a:avLst/>
          </a:prstGeom>
        </p:spPr>
        <p:txBody>
          <a:bodyPr wrap="square">
            <a:spAutoFit/>
          </a:bodyPr>
          <a:lstStyle/>
          <a:p>
            <a:pPr>
              <a:lnSpc>
                <a:spcPct val="150000"/>
              </a:lnSpc>
            </a:pPr>
            <a:r>
              <a:rPr lang="zh-CN" altLang="en-US" dirty="0"/>
              <a:t> </a:t>
            </a:r>
            <a:r>
              <a:rPr lang="en-US" altLang="zh-CN" dirty="0"/>
              <a:t>2006</a:t>
            </a:r>
            <a:r>
              <a:rPr lang="zh-CN" altLang="en-US" dirty="0"/>
              <a:t>年，多伦多大学教授</a:t>
            </a:r>
            <a:r>
              <a:rPr lang="en-US" altLang="zh-CN" dirty="0"/>
              <a:t>Geoffrey Hinton</a:t>
            </a:r>
            <a:r>
              <a:rPr lang="zh-CN" altLang="en-US" dirty="0"/>
              <a:t>在深层神经网络的训练上取得了突破，他证明了多隐层的人工神经网络具备更优异的特征学习能力，</a:t>
            </a:r>
            <a:endParaRPr lang="zh-CN" altLang="zh-CN" sz="2000" dirty="0"/>
          </a:p>
        </p:txBody>
      </p:sp>
      <p:sp>
        <p:nvSpPr>
          <p:cNvPr id="2" name="矩形 1">
            <a:extLst>
              <a:ext uri="{FF2B5EF4-FFF2-40B4-BE49-F238E27FC236}">
                <a16:creationId xmlns:a16="http://schemas.microsoft.com/office/drawing/2014/main" id="{DDCF281C-6AE0-466A-8FBD-3A12C234978A}"/>
              </a:ext>
            </a:extLst>
          </p:cNvPr>
          <p:cNvSpPr/>
          <p:nvPr/>
        </p:nvSpPr>
        <p:spPr>
          <a:xfrm>
            <a:off x="1108759" y="2772934"/>
            <a:ext cx="4829974" cy="2862322"/>
          </a:xfrm>
          <a:prstGeom prst="rect">
            <a:avLst/>
          </a:prstGeom>
        </p:spPr>
        <p:txBody>
          <a:bodyPr wrap="square">
            <a:spAutoFit/>
          </a:bodyPr>
          <a:lstStyle/>
          <a:p>
            <a:r>
              <a:rPr lang="en-US" altLang="zh-CN" b="1" dirty="0">
                <a:solidFill>
                  <a:srgbClr val="2874A9"/>
                </a:solidFill>
                <a:latin typeface="Helvetica Neue"/>
              </a:rPr>
              <a:t>CNN</a:t>
            </a:r>
            <a:r>
              <a:rPr lang="zh-CN" altLang="en-US" b="1" dirty="0">
                <a:solidFill>
                  <a:srgbClr val="2874A9"/>
                </a:solidFill>
                <a:latin typeface="Helvetica Neue"/>
              </a:rPr>
              <a:t>原理（</a:t>
            </a:r>
            <a:r>
              <a:rPr lang="en-US" altLang="zh-CN" b="1" dirty="0">
                <a:solidFill>
                  <a:srgbClr val="2874A9"/>
                </a:solidFill>
                <a:latin typeface="Helvetica Neue"/>
              </a:rPr>
              <a:t>Convolution Neural Networks</a:t>
            </a:r>
            <a:r>
              <a:rPr lang="zh-CN" altLang="en-US" b="1" dirty="0">
                <a:solidFill>
                  <a:srgbClr val="2874A9"/>
                </a:solidFill>
                <a:latin typeface="Helvetica Neue"/>
              </a:rPr>
              <a:t>）</a:t>
            </a:r>
            <a:endParaRPr lang="en-US" altLang="zh-CN" b="1" dirty="0">
              <a:solidFill>
                <a:srgbClr val="2874A9"/>
              </a:solidFill>
              <a:latin typeface="Helvetica Neue"/>
            </a:endParaRPr>
          </a:p>
          <a:p>
            <a:endParaRPr lang="en-US" altLang="zh-CN" dirty="0">
              <a:solidFill>
                <a:srgbClr val="333333"/>
              </a:solidFill>
              <a:latin typeface="Helvetica Neue"/>
            </a:endParaRPr>
          </a:p>
          <a:p>
            <a:r>
              <a:rPr lang="en-US" altLang="zh-CN" dirty="0">
                <a:solidFill>
                  <a:srgbClr val="333333"/>
                </a:solidFill>
                <a:latin typeface="Helvetica Neue"/>
              </a:rPr>
              <a:t>CNN</a:t>
            </a:r>
            <a:r>
              <a:rPr lang="zh-CN" altLang="en-US" dirty="0">
                <a:solidFill>
                  <a:srgbClr val="333333"/>
                </a:solidFill>
                <a:latin typeface="Helvetica Neue"/>
              </a:rPr>
              <a:t>可以被视为一种逐层扫描的“机器”。</a:t>
            </a:r>
            <a:endParaRPr lang="en-US" altLang="zh-CN" dirty="0">
              <a:solidFill>
                <a:srgbClr val="333333"/>
              </a:solidFill>
              <a:latin typeface="Helvetica Neue"/>
            </a:endParaRPr>
          </a:p>
          <a:p>
            <a:r>
              <a:rPr lang="en-US" altLang="zh-CN" dirty="0">
                <a:solidFill>
                  <a:srgbClr val="333333"/>
                </a:solidFill>
                <a:latin typeface="Helvetica Neue"/>
              </a:rPr>
              <a:t>1.</a:t>
            </a:r>
            <a:r>
              <a:rPr lang="zh-CN" altLang="en-US" dirty="0">
                <a:solidFill>
                  <a:srgbClr val="333333"/>
                </a:solidFill>
                <a:latin typeface="Helvetica Neue"/>
              </a:rPr>
              <a:t>第一层检测边缘、角点、平坦或不平坦的区域，几乎不包含语义信息；</a:t>
            </a:r>
            <a:endParaRPr lang="en-US" altLang="zh-CN" dirty="0">
              <a:solidFill>
                <a:srgbClr val="333333"/>
              </a:solidFill>
              <a:latin typeface="Helvetica Neue"/>
            </a:endParaRPr>
          </a:p>
          <a:p>
            <a:r>
              <a:rPr lang="en-US" altLang="zh-CN" dirty="0">
                <a:solidFill>
                  <a:srgbClr val="333333"/>
                </a:solidFill>
                <a:latin typeface="Helvetica Neue"/>
              </a:rPr>
              <a:t>2.</a:t>
            </a:r>
            <a:r>
              <a:rPr lang="zh-CN" altLang="en-US" dirty="0">
                <a:solidFill>
                  <a:srgbClr val="333333"/>
                </a:solidFill>
                <a:latin typeface="Helvetica Neue"/>
              </a:rPr>
              <a:t>第二层基于第一层检测的结果进行组合，并将组合传递给下一层，</a:t>
            </a:r>
            <a:endParaRPr lang="en-US" altLang="zh-CN" dirty="0">
              <a:solidFill>
                <a:srgbClr val="333333"/>
              </a:solidFill>
              <a:latin typeface="Helvetica Neue"/>
            </a:endParaRPr>
          </a:p>
          <a:p>
            <a:r>
              <a:rPr lang="zh-CN" altLang="en-US" dirty="0">
                <a:solidFill>
                  <a:srgbClr val="333333"/>
                </a:solidFill>
                <a:latin typeface="Helvetica Neue"/>
              </a:rPr>
              <a:t>以此类推。多层扫描之下，累加准确率，计算机就在向前文提及的“让同一个人相似，不同的人有别”这一目标迈进。</a:t>
            </a:r>
            <a:endParaRPr lang="zh-CN" altLang="en-US" dirty="0"/>
          </a:p>
        </p:txBody>
      </p:sp>
      <p:sp>
        <p:nvSpPr>
          <p:cNvPr id="3" name="矩形 2">
            <a:extLst>
              <a:ext uri="{FF2B5EF4-FFF2-40B4-BE49-F238E27FC236}">
                <a16:creationId xmlns:a16="http://schemas.microsoft.com/office/drawing/2014/main" id="{2B7F7847-923F-40CC-B81D-A223B219EB38}"/>
              </a:ext>
            </a:extLst>
          </p:cNvPr>
          <p:cNvSpPr/>
          <p:nvPr/>
        </p:nvSpPr>
        <p:spPr>
          <a:xfrm>
            <a:off x="970067" y="2647507"/>
            <a:ext cx="5125933" cy="2987749"/>
          </a:xfrm>
          <a:prstGeom prst="rect">
            <a:avLst/>
          </a:prstGeom>
          <a:noFill/>
          <a:ln w="28575">
            <a:solidFill>
              <a:srgbClr val="F08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 name="箭头: 燕尾形 3">
            <a:extLst>
              <a:ext uri="{FF2B5EF4-FFF2-40B4-BE49-F238E27FC236}">
                <a16:creationId xmlns:a16="http://schemas.microsoft.com/office/drawing/2014/main" id="{DA382281-994D-4887-B30E-00A1275A2EE7}"/>
              </a:ext>
            </a:extLst>
          </p:cNvPr>
          <p:cNvSpPr/>
          <p:nvPr/>
        </p:nvSpPr>
        <p:spPr>
          <a:xfrm>
            <a:off x="6234692" y="3959546"/>
            <a:ext cx="1371600" cy="244549"/>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EF6D0CE-69F1-4020-A333-09F1709BA51A}"/>
              </a:ext>
            </a:extLst>
          </p:cNvPr>
          <p:cNvSpPr/>
          <p:nvPr/>
        </p:nvSpPr>
        <p:spPr>
          <a:xfrm>
            <a:off x="7831117" y="2582050"/>
            <a:ext cx="3773896" cy="2999539"/>
          </a:xfrm>
          <a:prstGeom prst="rect">
            <a:avLst/>
          </a:prstGeom>
        </p:spPr>
        <p:txBody>
          <a:bodyPr wrap="square">
            <a:spAutoFit/>
          </a:bodyPr>
          <a:lstStyle/>
          <a:p>
            <a:pPr>
              <a:lnSpc>
                <a:spcPct val="150000"/>
              </a:lnSpc>
            </a:pPr>
            <a:endParaRPr lang="en-US" altLang="zh-CN" sz="2000" dirty="0"/>
          </a:p>
          <a:p>
            <a:pPr marL="285750" indent="-285750">
              <a:lnSpc>
                <a:spcPct val="150000"/>
              </a:lnSpc>
              <a:buFont typeface="Wingdings" panose="05000000000000000000" pitchFamily="2" charset="2"/>
              <a:buChar char="Ø"/>
            </a:pPr>
            <a:r>
              <a:rPr lang="en-US" altLang="zh-CN" dirty="0"/>
              <a:t>1.</a:t>
            </a:r>
            <a:r>
              <a:rPr lang="zh-CN" altLang="en-US" dirty="0"/>
              <a:t>图像分类：计算机首先识别出物体的种类，例如人、动物或其他物品</a:t>
            </a:r>
            <a:endParaRPr lang="en-US" altLang="zh-CN" dirty="0"/>
          </a:p>
          <a:p>
            <a:pPr marL="285750" indent="-285750">
              <a:lnSpc>
                <a:spcPct val="150000"/>
              </a:lnSpc>
              <a:buFont typeface="Wingdings" panose="05000000000000000000" pitchFamily="2" charset="2"/>
              <a:buChar char="Ø"/>
            </a:pPr>
            <a:endParaRPr lang="en-US" altLang="zh-CN" dirty="0"/>
          </a:p>
          <a:p>
            <a:pPr marL="285750" indent="-285750">
              <a:lnSpc>
                <a:spcPct val="150000"/>
              </a:lnSpc>
              <a:buFont typeface="Wingdings" panose="05000000000000000000" pitchFamily="2" charset="2"/>
              <a:buChar char="Ø"/>
            </a:pPr>
            <a:r>
              <a:rPr lang="en-US" altLang="zh-CN" dirty="0"/>
              <a:t>2.</a:t>
            </a:r>
            <a:r>
              <a:rPr lang="zh-CN" altLang="en-US" dirty="0"/>
              <a:t>物体识别：计算机获取所识别物体在图像中的精确位置</a:t>
            </a:r>
            <a:endParaRPr lang="en-US" altLang="zh-CN" dirty="0"/>
          </a:p>
        </p:txBody>
      </p:sp>
      <p:sp>
        <p:nvSpPr>
          <p:cNvPr id="13" name="矩形 12">
            <a:extLst>
              <a:ext uri="{FF2B5EF4-FFF2-40B4-BE49-F238E27FC236}">
                <a16:creationId xmlns:a16="http://schemas.microsoft.com/office/drawing/2014/main" id="{AC88F48F-5E10-48DA-9E07-ECA1DBA7846A}"/>
              </a:ext>
            </a:extLst>
          </p:cNvPr>
          <p:cNvSpPr/>
          <p:nvPr/>
        </p:nvSpPr>
        <p:spPr>
          <a:xfrm>
            <a:off x="7747280" y="2493187"/>
            <a:ext cx="3773896" cy="3421815"/>
          </a:xfrm>
          <a:prstGeom prst="rect">
            <a:avLst/>
          </a:prstGeom>
          <a:noFill/>
          <a:ln w="28575">
            <a:solidFill>
              <a:srgbClr val="F083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006034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AE7E729B-60DB-43A2-9F60-CDC491B9BE4C}"/>
              </a:ext>
            </a:extLst>
          </p:cNvPr>
          <p:cNvGrpSpPr/>
          <p:nvPr/>
        </p:nvGrpSpPr>
        <p:grpSpPr>
          <a:xfrm>
            <a:off x="2285808" y="3274048"/>
            <a:ext cx="5654730" cy="1017069"/>
            <a:chOff x="6354225" y="3234292"/>
            <a:chExt cx="5016361" cy="1017069"/>
          </a:xfrm>
        </p:grpSpPr>
        <p:sp>
          <p:nvSpPr>
            <p:cNvPr id="16" name="ïŝļíḍe">
              <a:extLst>
                <a:ext uri="{FF2B5EF4-FFF2-40B4-BE49-F238E27FC236}">
                  <a16:creationId xmlns:a16="http://schemas.microsoft.com/office/drawing/2014/main" id="{8668618C-C6DA-405E-A83F-3C63C9F51B0E}"/>
                </a:ext>
              </a:extLst>
            </p:cNvPr>
            <p:cNvSpPr/>
            <p:nvPr/>
          </p:nvSpPr>
          <p:spPr bwMode="auto">
            <a:xfrm>
              <a:off x="6596935" y="3234292"/>
              <a:ext cx="4773651" cy="1017069"/>
            </a:xfrm>
            <a:prstGeom prst="roundRect">
              <a:avLst>
                <a:gd name="adj" fmla="val 50000"/>
              </a:avLst>
            </a:prstGeom>
            <a:solidFill>
              <a:schemeClr val="accent3"/>
            </a:solidFill>
            <a:ln w="9525">
              <a:no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17" name="iślîdê">
              <a:extLst>
                <a:ext uri="{FF2B5EF4-FFF2-40B4-BE49-F238E27FC236}">
                  <a16:creationId xmlns:a16="http://schemas.microsoft.com/office/drawing/2014/main" id="{AFA96EDF-4C70-4204-BDC6-FEAAF8637DE3}"/>
                </a:ext>
              </a:extLst>
            </p:cNvPr>
            <p:cNvSpPr>
              <a:spLocks/>
            </p:cNvSpPr>
            <p:nvPr/>
          </p:nvSpPr>
          <p:spPr bwMode="auto">
            <a:xfrm>
              <a:off x="7727536" y="3234292"/>
              <a:ext cx="280072" cy="1017069"/>
            </a:xfrm>
            <a:custGeom>
              <a:avLst/>
              <a:gdLst/>
              <a:ahLst/>
              <a:cxnLst>
                <a:cxn ang="0">
                  <a:pos x="0" y="0"/>
                </a:cxn>
                <a:cxn ang="0">
                  <a:pos x="0" y="292"/>
                </a:cxn>
                <a:cxn ang="0">
                  <a:pos x="170" y="457"/>
                </a:cxn>
                <a:cxn ang="0">
                  <a:pos x="0" y="621"/>
                </a:cxn>
                <a:cxn ang="0">
                  <a:pos x="0" y="914"/>
                </a:cxn>
                <a:cxn ang="0">
                  <a:pos x="20" y="914"/>
                </a:cxn>
                <a:cxn ang="0">
                  <a:pos x="20" y="628"/>
                </a:cxn>
                <a:cxn ang="0">
                  <a:pos x="198" y="457"/>
                </a:cxn>
                <a:cxn ang="0">
                  <a:pos x="20" y="285"/>
                </a:cxn>
                <a:cxn ang="0">
                  <a:pos x="20" y="0"/>
                </a:cxn>
                <a:cxn ang="0">
                  <a:pos x="0" y="0"/>
                </a:cxn>
              </a:cxnLst>
              <a:rect l="0" t="0" r="r" b="b"/>
              <a:pathLst>
                <a:path w="198" h="914">
                  <a:moveTo>
                    <a:pt x="0" y="0"/>
                  </a:moveTo>
                  <a:lnTo>
                    <a:pt x="0" y="292"/>
                  </a:lnTo>
                  <a:lnTo>
                    <a:pt x="170" y="457"/>
                  </a:lnTo>
                  <a:lnTo>
                    <a:pt x="0" y="621"/>
                  </a:lnTo>
                  <a:lnTo>
                    <a:pt x="0" y="914"/>
                  </a:lnTo>
                  <a:lnTo>
                    <a:pt x="20" y="914"/>
                  </a:lnTo>
                  <a:lnTo>
                    <a:pt x="20" y="628"/>
                  </a:lnTo>
                  <a:lnTo>
                    <a:pt x="198" y="457"/>
                  </a:lnTo>
                  <a:lnTo>
                    <a:pt x="20" y="285"/>
                  </a:lnTo>
                  <a:lnTo>
                    <a:pt x="20" y="0"/>
                  </a:lnTo>
                  <a:lnTo>
                    <a:pt x="0" y="0"/>
                  </a:lnTo>
                  <a:close/>
                </a:path>
              </a:pathLst>
            </a:custGeom>
            <a:solidFill>
              <a:schemeClr val="bg1"/>
            </a:solidFill>
            <a:ln w="9525">
              <a:noFill/>
              <a:round/>
              <a:headEnd/>
              <a:tailEnd/>
            </a:ln>
            <a:effectLst/>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18" name="ï$ľîḑè">
              <a:extLst>
                <a:ext uri="{FF2B5EF4-FFF2-40B4-BE49-F238E27FC236}">
                  <a16:creationId xmlns:a16="http://schemas.microsoft.com/office/drawing/2014/main" id="{3BD28150-D824-4BCD-9E54-F860CD55F557}"/>
                </a:ext>
              </a:extLst>
            </p:cNvPr>
            <p:cNvSpPr/>
            <p:nvPr/>
          </p:nvSpPr>
          <p:spPr bwMode="auto">
            <a:xfrm rot="16200000">
              <a:off x="6307995" y="3650366"/>
              <a:ext cx="277382" cy="184922"/>
            </a:xfrm>
            <a:prstGeom prst="triangle">
              <a:avLst/>
            </a:prstGeom>
            <a:solidFill>
              <a:schemeClr val="accent3"/>
            </a:solidFill>
            <a:ln w="9525">
              <a:no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30" name="íşľiḑê">
              <a:extLst>
                <a:ext uri="{FF2B5EF4-FFF2-40B4-BE49-F238E27FC236}">
                  <a16:creationId xmlns:a16="http://schemas.microsoft.com/office/drawing/2014/main" id="{56507740-6D94-4296-B14E-574400A2492D}"/>
                </a:ext>
              </a:extLst>
            </p:cNvPr>
            <p:cNvSpPr txBox="1"/>
            <p:nvPr/>
          </p:nvSpPr>
          <p:spPr>
            <a:xfrm flipH="1">
              <a:off x="6822936" y="3556100"/>
              <a:ext cx="716414" cy="307777"/>
            </a:xfrm>
            <a:prstGeom prst="rect">
              <a:avLst/>
            </a:prstGeom>
            <a:noFill/>
            <a:effectLst/>
          </p:spPr>
          <p:txBody>
            <a:bodyPr wrap="none">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2.</a:t>
              </a:r>
              <a:endParaRPr lang="en-US" b="1"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a:extLst>
              <a:ext uri="{FF2B5EF4-FFF2-40B4-BE49-F238E27FC236}">
                <a16:creationId xmlns:a16="http://schemas.microsoft.com/office/drawing/2014/main" id="{15D54DC1-D912-4AF2-82A3-EC9D1A623722}"/>
              </a:ext>
            </a:extLst>
          </p:cNvPr>
          <p:cNvGrpSpPr/>
          <p:nvPr/>
        </p:nvGrpSpPr>
        <p:grpSpPr>
          <a:xfrm>
            <a:off x="2285808" y="2002712"/>
            <a:ext cx="5535492" cy="1017069"/>
            <a:chOff x="6354225" y="1962956"/>
            <a:chExt cx="5016361" cy="1017069"/>
          </a:xfrm>
        </p:grpSpPr>
        <p:sp>
          <p:nvSpPr>
            <p:cNvPr id="10" name="ïṡlîḓè">
              <a:extLst>
                <a:ext uri="{FF2B5EF4-FFF2-40B4-BE49-F238E27FC236}">
                  <a16:creationId xmlns:a16="http://schemas.microsoft.com/office/drawing/2014/main" id="{3C5EE76B-4BC2-4CE0-874D-A71EFD3BFA1F}"/>
                </a:ext>
              </a:extLst>
            </p:cNvPr>
            <p:cNvSpPr/>
            <p:nvPr/>
          </p:nvSpPr>
          <p:spPr bwMode="auto">
            <a:xfrm>
              <a:off x="6596935" y="1962956"/>
              <a:ext cx="4773651" cy="1017069"/>
            </a:xfrm>
            <a:prstGeom prst="roundRect">
              <a:avLst>
                <a:gd name="adj" fmla="val 50000"/>
              </a:avLst>
            </a:prstGeom>
            <a:solidFill>
              <a:schemeClr val="accent5"/>
            </a:solidFill>
            <a:ln w="9525">
              <a:no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11" name="ïṩ1îďê">
              <a:extLst>
                <a:ext uri="{FF2B5EF4-FFF2-40B4-BE49-F238E27FC236}">
                  <a16:creationId xmlns:a16="http://schemas.microsoft.com/office/drawing/2014/main" id="{B3047CE1-072C-41A7-BF0A-47E838CDD443}"/>
                </a:ext>
              </a:extLst>
            </p:cNvPr>
            <p:cNvSpPr>
              <a:spLocks/>
            </p:cNvSpPr>
            <p:nvPr/>
          </p:nvSpPr>
          <p:spPr bwMode="auto">
            <a:xfrm>
              <a:off x="7727536" y="1962956"/>
              <a:ext cx="280072" cy="1017069"/>
            </a:xfrm>
            <a:custGeom>
              <a:avLst/>
              <a:gdLst/>
              <a:ahLst/>
              <a:cxnLst>
                <a:cxn ang="0">
                  <a:pos x="0" y="0"/>
                </a:cxn>
                <a:cxn ang="0">
                  <a:pos x="0" y="292"/>
                </a:cxn>
                <a:cxn ang="0">
                  <a:pos x="170" y="457"/>
                </a:cxn>
                <a:cxn ang="0">
                  <a:pos x="0" y="621"/>
                </a:cxn>
                <a:cxn ang="0">
                  <a:pos x="0" y="914"/>
                </a:cxn>
                <a:cxn ang="0">
                  <a:pos x="20" y="914"/>
                </a:cxn>
                <a:cxn ang="0">
                  <a:pos x="20" y="628"/>
                </a:cxn>
                <a:cxn ang="0">
                  <a:pos x="198" y="457"/>
                </a:cxn>
                <a:cxn ang="0">
                  <a:pos x="20" y="285"/>
                </a:cxn>
                <a:cxn ang="0">
                  <a:pos x="20" y="0"/>
                </a:cxn>
                <a:cxn ang="0">
                  <a:pos x="0" y="0"/>
                </a:cxn>
              </a:cxnLst>
              <a:rect l="0" t="0" r="r" b="b"/>
              <a:pathLst>
                <a:path w="198" h="914">
                  <a:moveTo>
                    <a:pt x="0" y="0"/>
                  </a:moveTo>
                  <a:lnTo>
                    <a:pt x="0" y="292"/>
                  </a:lnTo>
                  <a:lnTo>
                    <a:pt x="170" y="457"/>
                  </a:lnTo>
                  <a:lnTo>
                    <a:pt x="0" y="621"/>
                  </a:lnTo>
                  <a:lnTo>
                    <a:pt x="0" y="914"/>
                  </a:lnTo>
                  <a:lnTo>
                    <a:pt x="20" y="914"/>
                  </a:lnTo>
                  <a:lnTo>
                    <a:pt x="20" y="628"/>
                  </a:lnTo>
                  <a:lnTo>
                    <a:pt x="198" y="457"/>
                  </a:lnTo>
                  <a:lnTo>
                    <a:pt x="20" y="285"/>
                  </a:lnTo>
                  <a:lnTo>
                    <a:pt x="20" y="0"/>
                  </a:lnTo>
                  <a:lnTo>
                    <a:pt x="0" y="0"/>
                  </a:lnTo>
                  <a:close/>
                </a:path>
              </a:pathLst>
            </a:custGeom>
            <a:solidFill>
              <a:schemeClr val="bg1"/>
            </a:solidFill>
            <a:ln w="9525">
              <a:noFill/>
              <a:round/>
              <a:headEnd/>
              <a:tailEnd/>
            </a:ln>
            <a:effectLst/>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12" name="iṡ1ïdé">
              <a:extLst>
                <a:ext uri="{FF2B5EF4-FFF2-40B4-BE49-F238E27FC236}">
                  <a16:creationId xmlns:a16="http://schemas.microsoft.com/office/drawing/2014/main" id="{CC658995-22BF-42D7-9994-06A948C732E7}"/>
                </a:ext>
              </a:extLst>
            </p:cNvPr>
            <p:cNvSpPr/>
            <p:nvPr/>
          </p:nvSpPr>
          <p:spPr bwMode="auto">
            <a:xfrm rot="16200000">
              <a:off x="6307995" y="2379030"/>
              <a:ext cx="277382" cy="184922"/>
            </a:xfrm>
            <a:prstGeom prst="triangle">
              <a:avLst/>
            </a:prstGeom>
            <a:solidFill>
              <a:schemeClr val="accent5"/>
            </a:solidFill>
            <a:ln w="9525">
              <a:no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36" name="iṥľîḍe">
              <a:extLst>
                <a:ext uri="{FF2B5EF4-FFF2-40B4-BE49-F238E27FC236}">
                  <a16:creationId xmlns:a16="http://schemas.microsoft.com/office/drawing/2014/main" id="{822E2D93-45E4-47CA-BF5F-53F78FFD75FE}"/>
                </a:ext>
              </a:extLst>
            </p:cNvPr>
            <p:cNvSpPr txBox="1"/>
            <p:nvPr/>
          </p:nvSpPr>
          <p:spPr>
            <a:xfrm flipH="1">
              <a:off x="6818801" y="2284763"/>
              <a:ext cx="771365" cy="307777"/>
            </a:xfrm>
            <a:prstGeom prst="rect">
              <a:avLst/>
            </a:prstGeom>
            <a:noFill/>
            <a:effectLst/>
          </p:spPr>
          <p:txBody>
            <a:bodyPr wrap="none">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1.</a:t>
              </a:r>
              <a:endParaRPr lang="en-US" b="1" dirty="0">
                <a:solidFill>
                  <a:schemeClr val="bg1"/>
                </a:solidFill>
                <a:latin typeface="微软雅黑" panose="020B0503020204020204" pitchFamily="34" charset="-122"/>
                <a:ea typeface="微软雅黑" panose="020B0503020204020204" pitchFamily="34" charset="-122"/>
              </a:endParaRPr>
            </a:p>
          </p:txBody>
        </p:sp>
      </p:grpSp>
      <p:sp>
        <p:nvSpPr>
          <p:cNvPr id="56" name="íślidé">
            <a:extLst>
              <a:ext uri="{FF2B5EF4-FFF2-40B4-BE49-F238E27FC236}">
                <a16:creationId xmlns:a16="http://schemas.microsoft.com/office/drawing/2014/main" id="{0F71A57E-EC46-4DAA-BA22-C465E9AAAE20}"/>
              </a:ext>
            </a:extLst>
          </p:cNvPr>
          <p:cNvSpPr txBox="1">
            <a:spLocks/>
          </p:cNvSpPr>
          <p:nvPr/>
        </p:nvSpPr>
        <p:spPr bwMode="auto">
          <a:xfrm>
            <a:off x="3702349" y="2351537"/>
            <a:ext cx="2879568" cy="309958"/>
          </a:xfrm>
          <a:prstGeom prst="rect">
            <a:avLst/>
          </a:prstGeom>
          <a:noFill/>
        </p:spPr>
        <p:txBody>
          <a:bodyPr wrap="none" lIns="432000" tIns="0" rIns="216000" bIns="0" anchor="ctr" anchorCtr="0">
            <a:normAutofit/>
          </a:bodyPr>
          <a:lstStyle/>
          <a:p>
            <a:r>
              <a:rPr lang="zh-CN" altLang="en-US" b="1" dirty="0">
                <a:solidFill>
                  <a:schemeClr val="bg1"/>
                </a:solidFill>
                <a:latin typeface="微软雅黑" panose="020B0503020204020204" pitchFamily="34" charset="-122"/>
                <a:ea typeface="微软雅黑" panose="020B0503020204020204" pitchFamily="34" charset="-122"/>
              </a:rPr>
              <a:t>掌握如何拼装一辆拥有带有摄像头的智能小车</a:t>
            </a:r>
            <a:endParaRPr lang="zh-CN" altLang="en-US" b="1" dirty="0">
              <a:solidFill>
                <a:srgbClr val="FFFF00"/>
              </a:solidFill>
              <a:effectLst/>
              <a:latin typeface="微软雅黑" panose="020B0503020204020204" pitchFamily="34" charset="-122"/>
              <a:ea typeface="微软雅黑" panose="020B0503020204020204" pitchFamily="34" charset="-122"/>
            </a:endParaRPr>
          </a:p>
        </p:txBody>
      </p:sp>
      <p:grpSp>
        <p:nvGrpSpPr>
          <p:cNvPr id="61" name="组合 60">
            <a:extLst>
              <a:ext uri="{FF2B5EF4-FFF2-40B4-BE49-F238E27FC236}">
                <a16:creationId xmlns:a16="http://schemas.microsoft.com/office/drawing/2014/main" id="{635E948D-E9D7-4E5B-97DE-1655536B14D3}"/>
              </a:ext>
            </a:extLst>
          </p:cNvPr>
          <p:cNvGrpSpPr/>
          <p:nvPr/>
        </p:nvGrpSpPr>
        <p:grpSpPr>
          <a:xfrm>
            <a:off x="2285808" y="3326420"/>
            <a:ext cx="6373862" cy="2239886"/>
            <a:chOff x="6354225" y="3286664"/>
            <a:chExt cx="5776107" cy="2239886"/>
          </a:xfrm>
        </p:grpSpPr>
        <p:sp>
          <p:nvSpPr>
            <p:cNvPr id="4" name="îşḷiḋé">
              <a:extLst>
                <a:ext uri="{FF2B5EF4-FFF2-40B4-BE49-F238E27FC236}">
                  <a16:creationId xmlns:a16="http://schemas.microsoft.com/office/drawing/2014/main" id="{6A4B724E-0D60-4C88-AFEB-B8C63BA39944}"/>
                </a:ext>
              </a:extLst>
            </p:cNvPr>
            <p:cNvSpPr/>
            <p:nvPr/>
          </p:nvSpPr>
          <p:spPr bwMode="auto">
            <a:xfrm>
              <a:off x="6596935" y="4509481"/>
              <a:ext cx="4773651" cy="1017069"/>
            </a:xfrm>
            <a:prstGeom prst="roundRect">
              <a:avLst>
                <a:gd name="adj" fmla="val 50000"/>
              </a:avLst>
            </a:prstGeom>
            <a:solidFill>
              <a:schemeClr val="accent1"/>
            </a:solidFill>
            <a:ln w="9525">
              <a:no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5" name="ïśļíḑé">
              <a:extLst>
                <a:ext uri="{FF2B5EF4-FFF2-40B4-BE49-F238E27FC236}">
                  <a16:creationId xmlns:a16="http://schemas.microsoft.com/office/drawing/2014/main" id="{A82EDC93-A736-4DEE-9C63-4BECE40A9F7A}"/>
                </a:ext>
              </a:extLst>
            </p:cNvPr>
            <p:cNvSpPr>
              <a:spLocks/>
            </p:cNvSpPr>
            <p:nvPr/>
          </p:nvSpPr>
          <p:spPr bwMode="auto">
            <a:xfrm>
              <a:off x="7727536" y="4509481"/>
              <a:ext cx="280072" cy="1017069"/>
            </a:xfrm>
            <a:custGeom>
              <a:avLst/>
              <a:gdLst/>
              <a:ahLst/>
              <a:cxnLst>
                <a:cxn ang="0">
                  <a:pos x="0" y="0"/>
                </a:cxn>
                <a:cxn ang="0">
                  <a:pos x="0" y="292"/>
                </a:cxn>
                <a:cxn ang="0">
                  <a:pos x="170" y="457"/>
                </a:cxn>
                <a:cxn ang="0">
                  <a:pos x="0" y="621"/>
                </a:cxn>
                <a:cxn ang="0">
                  <a:pos x="0" y="914"/>
                </a:cxn>
                <a:cxn ang="0">
                  <a:pos x="20" y="914"/>
                </a:cxn>
                <a:cxn ang="0">
                  <a:pos x="20" y="628"/>
                </a:cxn>
                <a:cxn ang="0">
                  <a:pos x="198" y="457"/>
                </a:cxn>
                <a:cxn ang="0">
                  <a:pos x="20" y="285"/>
                </a:cxn>
                <a:cxn ang="0">
                  <a:pos x="20" y="0"/>
                </a:cxn>
                <a:cxn ang="0">
                  <a:pos x="0" y="0"/>
                </a:cxn>
              </a:cxnLst>
              <a:rect l="0" t="0" r="r" b="b"/>
              <a:pathLst>
                <a:path w="198" h="914">
                  <a:moveTo>
                    <a:pt x="0" y="0"/>
                  </a:moveTo>
                  <a:lnTo>
                    <a:pt x="0" y="292"/>
                  </a:lnTo>
                  <a:lnTo>
                    <a:pt x="170" y="457"/>
                  </a:lnTo>
                  <a:lnTo>
                    <a:pt x="0" y="621"/>
                  </a:lnTo>
                  <a:lnTo>
                    <a:pt x="0" y="914"/>
                  </a:lnTo>
                  <a:lnTo>
                    <a:pt x="20" y="914"/>
                  </a:lnTo>
                  <a:lnTo>
                    <a:pt x="20" y="628"/>
                  </a:lnTo>
                  <a:lnTo>
                    <a:pt x="198" y="457"/>
                  </a:lnTo>
                  <a:lnTo>
                    <a:pt x="20" y="285"/>
                  </a:lnTo>
                  <a:lnTo>
                    <a:pt x="20" y="0"/>
                  </a:lnTo>
                  <a:lnTo>
                    <a:pt x="0" y="0"/>
                  </a:lnTo>
                  <a:close/>
                </a:path>
              </a:pathLst>
            </a:custGeom>
            <a:solidFill>
              <a:schemeClr val="bg1"/>
            </a:solidFill>
            <a:ln w="9525">
              <a:noFill/>
              <a:round/>
              <a:headEnd/>
              <a:tailEnd/>
            </a:ln>
            <a:effectLst/>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6" name="îsľiḑè">
              <a:extLst>
                <a:ext uri="{FF2B5EF4-FFF2-40B4-BE49-F238E27FC236}">
                  <a16:creationId xmlns:a16="http://schemas.microsoft.com/office/drawing/2014/main" id="{27B30903-1C23-4554-85DF-C7C7120D2FA2}"/>
                </a:ext>
              </a:extLst>
            </p:cNvPr>
            <p:cNvSpPr/>
            <p:nvPr/>
          </p:nvSpPr>
          <p:spPr bwMode="auto">
            <a:xfrm rot="16200000">
              <a:off x="6307995" y="4925555"/>
              <a:ext cx="277382" cy="184922"/>
            </a:xfrm>
            <a:prstGeom prst="triangle">
              <a:avLst/>
            </a:prstGeom>
            <a:solidFill>
              <a:schemeClr val="accent1"/>
            </a:solidFill>
            <a:ln w="9525">
              <a:no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sp>
          <p:nvSpPr>
            <p:cNvPr id="24" name="ïṩļíďe">
              <a:extLst>
                <a:ext uri="{FF2B5EF4-FFF2-40B4-BE49-F238E27FC236}">
                  <a16:creationId xmlns:a16="http://schemas.microsoft.com/office/drawing/2014/main" id="{7BA50B3D-3154-492C-8952-F638FAC74CE2}"/>
                </a:ext>
              </a:extLst>
            </p:cNvPr>
            <p:cNvSpPr txBox="1"/>
            <p:nvPr/>
          </p:nvSpPr>
          <p:spPr>
            <a:xfrm flipH="1">
              <a:off x="6804585" y="4831289"/>
              <a:ext cx="692818" cy="307777"/>
            </a:xfrm>
            <a:prstGeom prst="rect">
              <a:avLst/>
            </a:prstGeom>
            <a:noFill/>
            <a:effectLst/>
          </p:spPr>
          <p:txBody>
            <a:bodyPr wrap="none">
              <a:noAutofit/>
            </a:bodyPr>
            <a:lstStyle/>
            <a:p>
              <a:pPr algn="ctr"/>
              <a:r>
                <a:rPr lang="en-US" altLang="zh-CN" b="1" dirty="0">
                  <a:solidFill>
                    <a:schemeClr val="bg1"/>
                  </a:solidFill>
                  <a:latin typeface="微软雅黑" panose="020B0503020204020204" pitchFamily="34" charset="-122"/>
                  <a:ea typeface="微软雅黑" panose="020B0503020204020204" pitchFamily="34" charset="-122"/>
                </a:rPr>
                <a:t>3.</a:t>
              </a:r>
              <a:endParaRPr lang="en-US" b="1" dirty="0">
                <a:solidFill>
                  <a:schemeClr val="bg1"/>
                </a:solidFill>
                <a:latin typeface="微软雅黑" panose="020B0503020204020204" pitchFamily="34" charset="-122"/>
                <a:ea typeface="微软雅黑" panose="020B0503020204020204" pitchFamily="34" charset="-122"/>
              </a:endParaRPr>
            </a:p>
          </p:txBody>
        </p:sp>
        <p:sp>
          <p:nvSpPr>
            <p:cNvPr id="48" name="iṧľïḓe">
              <a:extLst>
                <a:ext uri="{FF2B5EF4-FFF2-40B4-BE49-F238E27FC236}">
                  <a16:creationId xmlns:a16="http://schemas.microsoft.com/office/drawing/2014/main" id="{84C7537E-8A0C-43C3-8CA4-B3B0A29B9674}"/>
                </a:ext>
              </a:extLst>
            </p:cNvPr>
            <p:cNvSpPr txBox="1">
              <a:spLocks/>
            </p:cNvSpPr>
            <p:nvPr/>
          </p:nvSpPr>
          <p:spPr bwMode="auto">
            <a:xfrm>
              <a:off x="7804365" y="3286664"/>
              <a:ext cx="4325967" cy="912324"/>
            </a:xfrm>
            <a:prstGeom prst="rect">
              <a:avLst/>
            </a:prstGeom>
            <a:noFill/>
          </p:spPr>
          <p:txBody>
            <a:bodyPr wrap="none" lIns="432000" tIns="0" rIns="360000" bIns="0" anchor="ctr" anchorCtr="0">
              <a:normAutofit/>
            </a:bodyPr>
            <a:lstStyle/>
            <a:p>
              <a:r>
                <a:rPr lang="zh-CN" altLang="en-US" b="1" dirty="0">
                  <a:solidFill>
                    <a:schemeClr val="bg1"/>
                  </a:solidFill>
                  <a:latin typeface="微软雅黑" panose="020B0503020204020204" pitchFamily="34" charset="-122"/>
                  <a:ea typeface="微软雅黑" panose="020B0503020204020204" pitchFamily="34" charset="-122"/>
                </a:rPr>
                <a:t>掌握如何利用树莓派套件</a:t>
              </a:r>
              <a:endParaRPr lang="zh-CN" altLang="zh-CN" b="1" dirty="0">
                <a:solidFill>
                  <a:srgbClr val="FFFF00"/>
                </a:solidFill>
                <a:latin typeface="微软雅黑" panose="020B0503020204020204" pitchFamily="34" charset="-122"/>
                <a:ea typeface="微软雅黑" panose="020B0503020204020204" pitchFamily="34" charset="-122"/>
              </a:endParaRPr>
            </a:p>
          </p:txBody>
        </p:sp>
      </p:grpSp>
      <p:grpSp>
        <p:nvGrpSpPr>
          <p:cNvPr id="64" name="组合 63">
            <a:extLst>
              <a:ext uri="{FF2B5EF4-FFF2-40B4-BE49-F238E27FC236}">
                <a16:creationId xmlns:a16="http://schemas.microsoft.com/office/drawing/2014/main" id="{33F1B86B-679B-483A-BB25-442D119764B0}"/>
              </a:ext>
            </a:extLst>
          </p:cNvPr>
          <p:cNvGrpSpPr/>
          <p:nvPr/>
        </p:nvGrpSpPr>
        <p:grpSpPr>
          <a:xfrm>
            <a:off x="1869734" y="2025827"/>
            <a:ext cx="277382" cy="3511200"/>
            <a:chOff x="5938151" y="1986071"/>
            <a:chExt cx="277382" cy="3511200"/>
          </a:xfrm>
        </p:grpSpPr>
        <p:cxnSp>
          <p:nvCxnSpPr>
            <p:cNvPr id="22" name="Straight Connector 91">
              <a:extLst>
                <a:ext uri="{FF2B5EF4-FFF2-40B4-BE49-F238E27FC236}">
                  <a16:creationId xmlns:a16="http://schemas.microsoft.com/office/drawing/2014/main" id="{29B26B38-312B-4DA5-9D01-87300C973A8B}"/>
                </a:ext>
              </a:extLst>
            </p:cNvPr>
            <p:cNvCxnSpPr/>
            <p:nvPr/>
          </p:nvCxnSpPr>
          <p:spPr>
            <a:xfrm rot="5400000">
              <a:off x="5910413" y="5329878"/>
              <a:ext cx="332859" cy="192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3" name="iṣḻíḍe">
              <a:extLst>
                <a:ext uri="{FF2B5EF4-FFF2-40B4-BE49-F238E27FC236}">
                  <a16:creationId xmlns:a16="http://schemas.microsoft.com/office/drawing/2014/main" id="{9D39B86C-FDE7-488A-904F-57D40843C477}"/>
                </a:ext>
              </a:extLst>
            </p:cNvPr>
            <p:cNvSpPr/>
            <p:nvPr/>
          </p:nvSpPr>
          <p:spPr bwMode="auto">
            <a:xfrm>
              <a:off x="5938151" y="4875472"/>
              <a:ext cx="277382" cy="277382"/>
            </a:xfrm>
            <a:prstGeom prst="ellipse">
              <a:avLst/>
            </a:prstGeom>
            <a:solidFill>
              <a:schemeClr val="accent1"/>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26" name="Straight Connector 98">
              <a:extLst>
                <a:ext uri="{FF2B5EF4-FFF2-40B4-BE49-F238E27FC236}">
                  <a16:creationId xmlns:a16="http://schemas.microsoft.com/office/drawing/2014/main" id="{5D32AC6A-67D5-4B82-8F11-68DFCBCF1220}"/>
                </a:ext>
              </a:extLst>
            </p:cNvPr>
            <p:cNvCxnSpPr/>
            <p:nvPr/>
          </p:nvCxnSpPr>
          <p:spPr>
            <a:xfrm rot="5400000">
              <a:off x="5910413" y="4694210"/>
              <a:ext cx="332859" cy="1927"/>
            </a:xfrm>
            <a:prstGeom prst="line">
              <a:avLst/>
            </a:prstGeom>
            <a:ln w="2857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101">
              <a:extLst>
                <a:ext uri="{FF2B5EF4-FFF2-40B4-BE49-F238E27FC236}">
                  <a16:creationId xmlns:a16="http://schemas.microsoft.com/office/drawing/2014/main" id="{75E64DEB-2AFC-45BA-8087-DD028F15B57D}"/>
                </a:ext>
              </a:extLst>
            </p:cNvPr>
            <p:cNvCxnSpPr/>
            <p:nvPr/>
          </p:nvCxnSpPr>
          <p:spPr>
            <a:xfrm rot="5400000">
              <a:off x="5910413" y="4058542"/>
              <a:ext cx="332859" cy="1927"/>
            </a:xfrm>
            <a:prstGeom prst="line">
              <a:avLst/>
            </a:prstGeom>
            <a:ln w="28575">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9" name="ïsḻíḍe">
              <a:extLst>
                <a:ext uri="{FF2B5EF4-FFF2-40B4-BE49-F238E27FC236}">
                  <a16:creationId xmlns:a16="http://schemas.microsoft.com/office/drawing/2014/main" id="{9F592956-0C4C-40F7-B3A9-4C1DF44699F8}"/>
                </a:ext>
              </a:extLst>
            </p:cNvPr>
            <p:cNvSpPr/>
            <p:nvPr/>
          </p:nvSpPr>
          <p:spPr bwMode="auto">
            <a:xfrm>
              <a:off x="5938151" y="3604136"/>
              <a:ext cx="277382" cy="277382"/>
            </a:xfrm>
            <a:prstGeom prst="ellipse">
              <a:avLst/>
            </a:prstGeom>
            <a:solidFill>
              <a:schemeClr val="accent3"/>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1" name="Straight Connector 106">
              <a:extLst>
                <a:ext uri="{FF2B5EF4-FFF2-40B4-BE49-F238E27FC236}">
                  <a16:creationId xmlns:a16="http://schemas.microsoft.com/office/drawing/2014/main" id="{8F7B5AD6-CDE7-426C-91AA-17E0B276EB4A}"/>
                </a:ext>
              </a:extLst>
            </p:cNvPr>
            <p:cNvCxnSpPr/>
            <p:nvPr/>
          </p:nvCxnSpPr>
          <p:spPr>
            <a:xfrm rot="5400000">
              <a:off x="5910413" y="3422874"/>
              <a:ext cx="332859" cy="1927"/>
            </a:xfrm>
            <a:prstGeom prst="line">
              <a:avLst/>
            </a:prstGeom>
            <a:ln w="28575">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活动目标</a:t>
            </a:r>
          </a:p>
        </p:txBody>
      </p:sp>
      <p:sp>
        <p:nvSpPr>
          <p:cNvPr id="52" name="işļíḍê">
            <a:extLst>
              <a:ext uri="{FF2B5EF4-FFF2-40B4-BE49-F238E27FC236}">
                <a16:creationId xmlns:a16="http://schemas.microsoft.com/office/drawing/2014/main" id="{0A538647-03BC-4C04-AFB4-40120E6C05C6}"/>
              </a:ext>
            </a:extLst>
          </p:cNvPr>
          <p:cNvSpPr txBox="1">
            <a:spLocks/>
          </p:cNvSpPr>
          <p:nvPr/>
        </p:nvSpPr>
        <p:spPr bwMode="auto">
          <a:xfrm>
            <a:off x="3747193" y="4496864"/>
            <a:ext cx="3253152" cy="1047665"/>
          </a:xfrm>
          <a:prstGeom prst="rect">
            <a:avLst/>
          </a:prstGeom>
          <a:noFill/>
        </p:spPr>
        <p:txBody>
          <a:bodyPr wrap="none" lIns="432000" tIns="0" rIns="360000" bIns="0" anchor="ctr" anchorCtr="0">
            <a:normAutofit/>
          </a:bodyPr>
          <a:lstStyle/>
          <a:p>
            <a:r>
              <a:rPr lang="zh-CN" altLang="en-US" b="1" dirty="0">
                <a:solidFill>
                  <a:schemeClr val="bg1"/>
                </a:solidFill>
                <a:latin typeface="微软雅黑" panose="020B0503020204020204" pitchFamily="34" charset="-122"/>
                <a:ea typeface="微软雅黑" panose="020B0503020204020204" pitchFamily="34" charset="-122"/>
              </a:rPr>
              <a:t>了解简单的函数语句编写</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2813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扁平风企业发生历程时间轴图表PPT模板"/>
</p:tagLst>
</file>

<file path=ppt/theme/theme1.xml><?xml version="1.0" encoding="utf-8"?>
<a:theme xmlns:a="http://schemas.openxmlformats.org/drawingml/2006/main" name="Office Theme">
  <a:themeElements>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2647</TotalTime>
  <Words>814</Words>
  <Application>Microsoft Office PowerPoint</Application>
  <PresentationFormat>宽屏</PresentationFormat>
  <Paragraphs>103</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Daimler CEPro</vt:lpstr>
      <vt:lpstr>Helvetica Neue</vt:lpstr>
      <vt:lpstr>等线</vt:lpstr>
      <vt:lpstr>黑体</vt:lpstr>
      <vt:lpstr>华文中宋</vt:lpstr>
      <vt:lpstr>庞门正道标题体</vt:lpstr>
      <vt:lpstr>宋体</vt:lpstr>
      <vt:lpstr>微软雅黑</vt:lpstr>
      <vt:lpstr>Arial</vt:lpstr>
      <vt:lpstr>Calibri</vt:lpstr>
      <vt:lpstr>Raleway</vt:lpstr>
      <vt:lpstr>Wingdings</vt:lpstr>
      <vt:lpstr>Office Theme</vt:lpstr>
      <vt:lpstr>PowerPoint 演示文稿</vt:lpstr>
      <vt:lpstr>你了解自己的眼睛吗？</vt:lpstr>
      <vt:lpstr>你了解自己的眼睛吗？</vt:lpstr>
      <vt:lpstr>不“简单”的眼睛</vt:lpstr>
      <vt:lpstr>世界如何在我们眼中形成？</vt:lpstr>
      <vt:lpstr>人眼的启示</vt:lpstr>
      <vt:lpstr>计算机视觉</vt:lpstr>
      <vt:lpstr>深层神经网络为计算机“拨云见日”</vt:lpstr>
      <vt:lpstr>活动目标</vt:lpstr>
      <vt:lpstr>需要哪些硬件？</vt:lpstr>
      <vt:lpstr>硬件连接方法</vt:lpstr>
      <vt:lpstr>操作步骤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简约扁平风企业发生历程时间轴图表PPT模板</dc:title>
  <dc:creator>lenovo</dc:creator>
  <cp:lastModifiedBy>Li X</cp:lastModifiedBy>
  <cp:revision>185</cp:revision>
  <dcterms:created xsi:type="dcterms:W3CDTF">2018-04-01T09:12:50Z</dcterms:created>
  <dcterms:modified xsi:type="dcterms:W3CDTF">2019-11-25T08:46:51Z</dcterms:modified>
</cp:coreProperties>
</file>