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11433" r:id="rId2"/>
    <p:sldId id="310" r:id="rId3"/>
    <p:sldId id="340" r:id="rId4"/>
    <p:sldId id="341" r:id="rId5"/>
    <p:sldId id="11448" r:id="rId6"/>
    <p:sldId id="11449" r:id="rId7"/>
    <p:sldId id="11450" r:id="rId8"/>
    <p:sldId id="11437" r:id="rId9"/>
    <p:sldId id="11451" r:id="rId10"/>
    <p:sldId id="11452" r:id="rId11"/>
    <p:sldId id="11438" r:id="rId12"/>
    <p:sldId id="11453" r:id="rId13"/>
    <p:sldId id="11454" r:id="rId14"/>
    <p:sldId id="11455" r:id="rId15"/>
    <p:sldId id="11428" r:id="rId16"/>
    <p:sldId id="338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5A0"/>
    <a:srgbClr val="F08300"/>
    <a:srgbClr val="66B3E1"/>
    <a:srgbClr val="EEAF34"/>
    <a:srgbClr val="2874A9"/>
    <a:srgbClr val="F18F19"/>
    <a:srgbClr val="42A8DE"/>
    <a:srgbClr val="75BAE4"/>
    <a:srgbClr val="2E9EDA"/>
    <a:srgbClr val="FCA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2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140" y="60"/>
      </p:cViewPr>
      <p:guideLst>
        <p:guide orient="horz" pos="3158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8C255-79C3-45A8-945E-2C61C3C6BAA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79852-FE9E-45B5-93CD-6D9F8931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5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8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78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745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4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94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73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522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08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84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41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301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6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7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6">
            <a:extLst>
              <a:ext uri="{FF2B5EF4-FFF2-40B4-BE49-F238E27FC236}">
                <a16:creationId xmlns:a16="http://schemas.microsoft.com/office/drawing/2014/main" id="{22017110-91E4-4793-B325-E27CADAEF9B9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" name="Straight Connector 36">
            <a:extLst>
              <a:ext uri="{FF2B5EF4-FFF2-40B4-BE49-F238E27FC236}">
                <a16:creationId xmlns:a16="http://schemas.microsoft.com/office/drawing/2014/main" id="{616F87F6-3461-404D-B291-59D415008E1B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5FBF0-1B91-4EFA-82A6-682409C8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3" name="Straight Connector 36">
            <a:extLst>
              <a:ext uri="{FF2B5EF4-FFF2-40B4-BE49-F238E27FC236}">
                <a16:creationId xmlns:a16="http://schemas.microsoft.com/office/drawing/2014/main" id="{C2D16C06-512F-4B9A-A4C3-D9E8E67CBE6E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CFCF10B-06DF-400B-B428-E60A4B54E6D9}"/>
              </a:ext>
            </a:extLst>
          </p:cNvPr>
          <p:cNvGrpSpPr/>
          <p:nvPr userDrawn="1"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5" name="upload-to-cloud_87913">
              <a:extLst>
                <a:ext uri="{FF2B5EF4-FFF2-40B4-BE49-F238E27FC236}">
                  <a16:creationId xmlns:a16="http://schemas.microsoft.com/office/drawing/2014/main" id="{B0C2BB10-5263-467C-973F-599288C217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3F91F7A-8201-46FF-B574-B3D73FD54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78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93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56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759" y="144421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895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0" r:id="rId2"/>
    <p:sldLayoutId id="2147483674" r:id="rId3"/>
    <p:sldLayoutId id="2147483676" r:id="rId4"/>
    <p:sldLayoutId id="2147483677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609585" rtl="0" eaLnBrk="1" latinLnBrk="0" hangingPunct="1">
        <a:spcBef>
          <a:spcPct val="0"/>
        </a:spcBef>
        <a:buNone/>
        <a:defRPr sz="1867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aleway"/>
          <a:ea typeface="+mn-ea"/>
          <a:cs typeface="Raleway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Raleway"/>
          <a:ea typeface="+mn-ea"/>
          <a:cs typeface="Raleway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Raleway"/>
          <a:ea typeface="+mn-ea"/>
          <a:cs typeface="Raleway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Raleway"/>
          <a:ea typeface="+mn-ea"/>
          <a:cs typeface="Raleway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634484" y="3633225"/>
            <a:ext cx="6638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 汽车人小白</a:t>
            </a:r>
            <a:r>
              <a:rPr lang="en-US" altLang="zh-CN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FF2AC5-7B9D-4F59-8133-3DFBF2B59639}"/>
              </a:ext>
            </a:extLst>
          </p:cNvPr>
          <p:cNvGrpSpPr/>
          <p:nvPr/>
        </p:nvGrpSpPr>
        <p:grpSpPr>
          <a:xfrm>
            <a:off x="4664559" y="800100"/>
            <a:ext cx="3793051" cy="2312329"/>
            <a:chOff x="4806799" y="1410809"/>
            <a:chExt cx="3793051" cy="2312329"/>
          </a:xfrm>
        </p:grpSpPr>
        <p:sp>
          <p:nvSpPr>
            <p:cNvPr id="21" name="upload-to-cloud_87913">
              <a:extLst>
                <a:ext uri="{FF2B5EF4-FFF2-40B4-BE49-F238E27FC236}">
                  <a16:creationId xmlns:a16="http://schemas.microsoft.com/office/drawing/2014/main" id="{0D26DBDD-E40E-46B9-9FAF-AF9D43A4BF9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06799" y="2135249"/>
              <a:ext cx="2578401" cy="1587889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495209C-8AA3-4386-8AEE-A0F92EA92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7052" y="1410809"/>
              <a:ext cx="2022798" cy="2026060"/>
            </a:xfrm>
            <a:prstGeom prst="rect">
              <a:avLst/>
            </a:prstGeom>
          </p:spPr>
        </p:pic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20EEC6F7-AB5D-4037-A98D-81AB88346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1284">
            <a:off x="1852563" y="3586971"/>
            <a:ext cx="564981" cy="11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 1">
            <a:extLst>
              <a:ext uri="{FF2B5EF4-FFF2-40B4-BE49-F238E27FC236}">
                <a16:creationId xmlns:a16="http://schemas.microsoft.com/office/drawing/2014/main" id="{74ED038E-6A32-47B2-8331-8DC111D5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实践操作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553129-61DB-4D08-9492-0330D83ADA59}"/>
              </a:ext>
            </a:extLst>
          </p:cNvPr>
          <p:cNvSpPr txBox="1"/>
          <p:nvPr/>
        </p:nvSpPr>
        <p:spPr>
          <a:xfrm>
            <a:off x="123305" y="1476574"/>
            <a:ext cx="12445539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：在菜单栏上点击工具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---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（下拉菜单中）点击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ESP8266 Sketch Data Upload</a:t>
            </a:r>
          </a:p>
          <a:p>
            <a:pPr algn="just"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52F637-875E-416B-8170-E0DC9CA1007A}"/>
              </a:ext>
            </a:extLst>
          </p:cNvPr>
          <p:cNvPicPr/>
          <p:nvPr/>
        </p:nvPicPr>
        <p:blipFill rotWithShape="1">
          <a:blip r:embed="rId3"/>
          <a:srcRect l="-1" t="-1" r="82771" b="67360"/>
          <a:stretch/>
        </p:blipFill>
        <p:spPr bwMode="auto">
          <a:xfrm>
            <a:off x="228601" y="2290935"/>
            <a:ext cx="5538326" cy="3372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4B354D-6023-4812-A086-4DFCBEFFF14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46074" y="2231459"/>
            <a:ext cx="5209252" cy="379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 1">
            <a:extLst>
              <a:ext uri="{FF2B5EF4-FFF2-40B4-BE49-F238E27FC236}">
                <a16:creationId xmlns:a16="http://schemas.microsoft.com/office/drawing/2014/main" id="{74ED038E-6A32-47B2-8331-8DC111D5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核心代码解析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DADAFE-6616-4C4E-ABAD-30ABCEDD4169}"/>
              </a:ext>
            </a:extLst>
          </p:cNvPr>
          <p:cNvSpPr/>
          <p:nvPr/>
        </p:nvSpPr>
        <p:spPr>
          <a:xfrm>
            <a:off x="538975" y="358282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行引入舵机控制相关的头文件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Servo.h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C3BF73-6C83-4937-9073-8BC9817D36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1070" y="988594"/>
            <a:ext cx="6000117" cy="24937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DD46327-4C5C-4A4A-988E-10373455FBF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24788" y="933706"/>
            <a:ext cx="5356142" cy="339845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40D28DB-C46D-4D3A-B2C8-ADBC65C6E529}"/>
              </a:ext>
            </a:extLst>
          </p:cNvPr>
          <p:cNvSpPr txBox="1"/>
          <p:nvPr/>
        </p:nvSpPr>
        <p:spPr>
          <a:xfrm>
            <a:off x="411070" y="4838219"/>
            <a:ext cx="117019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类定义一个包含三个元素的数组，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行则以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uint8_t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的数据类型定义并初始化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servo_pins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这个数组，内容分别为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D0,D5,D6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行开始的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attachServo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函数则将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servo_pins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这个数组中的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个值定义成舵机的接口，即舵机要接在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ESP8266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DO,D5,D6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口上。</a:t>
            </a:r>
          </a:p>
        </p:txBody>
      </p:sp>
    </p:spTree>
    <p:extLst>
      <p:ext uri="{BB962C8B-B14F-4D97-AF65-F5344CB8AC3E}">
        <p14:creationId xmlns:p14="http://schemas.microsoft.com/office/powerpoint/2010/main" val="24478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 1">
            <a:extLst>
              <a:ext uri="{FF2B5EF4-FFF2-40B4-BE49-F238E27FC236}">
                <a16:creationId xmlns:a16="http://schemas.microsoft.com/office/drawing/2014/main" id="{74ED038E-6A32-47B2-8331-8DC111D5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硬件连接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3B7716-097A-4FC2-B992-BF2B203190E1}"/>
              </a:ext>
            </a:extLst>
          </p:cNvPr>
          <p:cNvSpPr/>
          <p:nvPr/>
        </p:nvSpPr>
        <p:spPr>
          <a:xfrm>
            <a:off x="1368829" y="1456709"/>
            <a:ext cx="4117571" cy="2252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Franklin Gothic Book" panose="020B050302010202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硬件清单：</a:t>
            </a:r>
            <a:endParaRPr lang="zh-CN" altLang="zh-CN" sz="2400" kern="100" dirty="0">
              <a:latin typeface="Franklin Gothic Book" panose="020B050302010202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2400" kern="100" dirty="0">
                <a:latin typeface="Franklin Gothic Book" panose="020B050302010202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ESP8266</a:t>
            </a:r>
            <a:r>
              <a:rPr lang="zh-CN" altLang="zh-CN" sz="2400" kern="100" dirty="0">
                <a:latin typeface="Franklin Gothic Book" panose="020B050302010202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主板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2400" kern="100" dirty="0">
                <a:latin typeface="Franklin Gothic Book" panose="020B050302010202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ESP8266</a:t>
            </a:r>
            <a:r>
              <a:rPr lang="zh-CN" altLang="zh-CN" sz="2400" kern="100" dirty="0">
                <a:latin typeface="Franklin Gothic Book" panose="020B050302010202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扩展板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400" kern="100" dirty="0">
                <a:latin typeface="Franklin Gothic Book" panose="020B050302010202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两自由度舵机云台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315F50-9447-446B-82D8-7454E7DC0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1456709"/>
            <a:ext cx="3130889" cy="225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5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 1">
            <a:extLst>
              <a:ext uri="{FF2B5EF4-FFF2-40B4-BE49-F238E27FC236}">
                <a16:creationId xmlns:a16="http://schemas.microsoft.com/office/drawing/2014/main" id="{74ED038E-6A32-47B2-8331-8DC111D5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舵机连接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286AB1-5A94-4900-9502-EA6E9865B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1" y="1284860"/>
            <a:ext cx="5325683" cy="42882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2A78C0-A851-4201-852F-99EDF6556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05" y="988260"/>
            <a:ext cx="4144908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4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 1">
            <a:extLst>
              <a:ext uri="{FF2B5EF4-FFF2-40B4-BE49-F238E27FC236}">
                <a16:creationId xmlns:a16="http://schemas.microsoft.com/office/drawing/2014/main" id="{74ED038E-6A32-47B2-8331-8DC111D5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实践操作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553129-61DB-4D08-9492-0330D83ADA59}"/>
              </a:ext>
            </a:extLst>
          </p:cNvPr>
          <p:cNvSpPr txBox="1"/>
          <p:nvPr/>
        </p:nvSpPr>
        <p:spPr>
          <a:xfrm>
            <a:off x="372687" y="1609578"/>
            <a:ext cx="11082251" cy="3496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步骤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打开对应的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  <a:p>
            <a:r>
              <a:rPr lang="zh-CN" altLang="zh-CN" sz="2400" dirty="0"/>
              <a:t>每块</a:t>
            </a:r>
            <a:r>
              <a:rPr lang="en-US" altLang="zh-CN" sz="2400" dirty="0"/>
              <a:t>ESP8266</a:t>
            </a:r>
            <a:r>
              <a:rPr lang="zh-CN" altLang="zh-CN" sz="2400" dirty="0"/>
              <a:t>开发板的</a:t>
            </a:r>
            <a:r>
              <a:rPr lang="en-US" altLang="zh-CN" sz="2400" dirty="0"/>
              <a:t>IP</a:t>
            </a:r>
            <a:r>
              <a:rPr lang="zh-CN" altLang="zh-CN" sz="2400" dirty="0"/>
              <a:t>地址已贴在板子背面，上电后，即可在浏览器内键入此地址并进行访问。</a:t>
            </a:r>
          </a:p>
          <a:p>
            <a:pPr>
              <a:lnSpc>
                <a:spcPct val="150000"/>
              </a:lnSpc>
            </a:pPr>
            <a:r>
              <a:rPr lang="zh-CN" altLang="en-US" sz="2400" b="1"/>
              <a:t>步骤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：</a:t>
            </a:r>
            <a:r>
              <a:rPr lang="zh-CN" altLang="zh-CN" sz="2400" b="1" dirty="0"/>
              <a:t>访问页面查看传感器数值</a:t>
            </a:r>
          </a:p>
          <a:p>
            <a:pPr lvl="0">
              <a:lnSpc>
                <a:spcPts val="2300"/>
              </a:lnSpc>
            </a:pPr>
            <a:r>
              <a:rPr lang="zh-CN" altLang="zh-CN" sz="2400" dirty="0"/>
              <a:t>将</a:t>
            </a:r>
            <a:r>
              <a:rPr lang="en-US" altLang="zh-CN" sz="2400" dirty="0"/>
              <a:t>ESP8266</a:t>
            </a:r>
            <a:r>
              <a:rPr lang="zh-CN" altLang="zh-CN" sz="2400" dirty="0"/>
              <a:t>连接到移动电源；</a:t>
            </a:r>
          </a:p>
          <a:p>
            <a:pPr lvl="0">
              <a:lnSpc>
                <a:spcPts val="2300"/>
              </a:lnSpc>
            </a:pPr>
            <a:r>
              <a:rPr lang="zh-CN" altLang="zh-CN" sz="2400" dirty="0"/>
              <a:t>在浏览器中输入开发板</a:t>
            </a:r>
            <a:r>
              <a:rPr lang="en-US" altLang="zh-CN" sz="2400" dirty="0"/>
              <a:t>IP</a:t>
            </a:r>
            <a:r>
              <a:rPr lang="zh-CN" altLang="zh-CN" sz="2400" dirty="0"/>
              <a:t>地址</a:t>
            </a:r>
          </a:p>
          <a:p>
            <a:pPr lvl="0">
              <a:lnSpc>
                <a:spcPts val="2300"/>
              </a:lnSpc>
            </a:pPr>
            <a:r>
              <a:rPr lang="zh-CN" altLang="zh-CN" sz="2400" dirty="0"/>
              <a:t>拖拽控制条，松开鼠标后，舵机转动</a:t>
            </a:r>
          </a:p>
          <a:p>
            <a:endParaRPr lang="zh-CN" altLang="zh-CN" sz="2400" dirty="0"/>
          </a:p>
          <a:p>
            <a:pPr algn="just"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10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0519E09-DD5E-4A74-885F-ACB2F798151B}"/>
              </a:ext>
            </a:extLst>
          </p:cNvPr>
          <p:cNvGrpSpPr/>
          <p:nvPr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4988CA5D-2D29-432A-834F-55DD08F5A84E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39B21E12-20DD-4BFB-9947-97CA8C3A5F91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681BB07-B9DB-48D0-92E6-AB946D53AF8D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4CBF5B8-D776-4DB0-A16C-547C8C0609E8}"/>
              </a:ext>
            </a:extLst>
          </p:cNvPr>
          <p:cNvGrpSpPr/>
          <p:nvPr/>
        </p:nvGrpSpPr>
        <p:grpSpPr>
          <a:xfrm rot="667963">
            <a:off x="-27072" y="19996"/>
            <a:ext cx="1804027" cy="1603342"/>
            <a:chOff x="176073" y="436443"/>
            <a:chExt cx="3814267" cy="3954252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E6CC0E7-E3BB-44EF-A2C7-B9F7AD0BB14C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92F329D2-98C8-44C8-917C-90393F1CBB2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48688777-EF90-4539-8F3E-89E433CE36E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0F57DD-303D-456E-B27E-45E969ADAF42}"/>
              </a:ext>
            </a:extLst>
          </p:cNvPr>
          <p:cNvSpPr txBox="1">
            <a:spLocks/>
          </p:cNvSpPr>
          <p:nvPr/>
        </p:nvSpPr>
        <p:spPr bwMode="auto">
          <a:xfrm>
            <a:off x="3591648" y="839928"/>
            <a:ext cx="4446096" cy="66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3217" rIns="0" bIns="53217" numCol="1" anchor="t" anchorCtr="0" compatLnSpc="1">
            <a:prstTxWarp prst="textNoShape">
              <a:avLst/>
            </a:prstTxWarp>
          </a:bodyPr>
          <a:lstStyle/>
          <a:p>
            <a:pPr algn="ctr" defTabSz="1201430" eaLnBrk="0" fontAlgn="base" hangingPunct="0">
              <a:spcAft>
                <a:spcPct val="0"/>
              </a:spcAft>
              <a:defRPr/>
            </a:pPr>
            <a:endParaRPr lang="en-US" sz="4400" dirty="0">
              <a:latin typeface="庞门正道标题体" panose="02010600030101010101" pitchFamily="2" charset="-122"/>
              <a:ea typeface="庞门正道标题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32C3165-FCB0-4914-978D-806E142952DE}"/>
              </a:ext>
            </a:extLst>
          </p:cNvPr>
          <p:cNvSpPr txBox="1"/>
          <p:nvPr/>
        </p:nvSpPr>
        <p:spPr>
          <a:xfrm>
            <a:off x="2514599" y="650690"/>
            <a:ext cx="716280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总结与反思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CD32E68-AA50-48BC-A277-C2FC394EE972}"/>
              </a:ext>
            </a:extLst>
          </p:cNvPr>
          <p:cNvGrpSpPr/>
          <p:nvPr/>
        </p:nvGrpSpPr>
        <p:grpSpPr>
          <a:xfrm>
            <a:off x="1754278" y="1454961"/>
            <a:ext cx="8647859" cy="2537321"/>
            <a:chOff x="1703943" y="2324178"/>
            <a:chExt cx="2644656" cy="293037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5B9CFD2-35C0-4B64-9D28-200BADB9C510}"/>
                </a:ext>
              </a:extLst>
            </p:cNvPr>
            <p:cNvGrpSpPr/>
            <p:nvPr/>
          </p:nvGrpSpPr>
          <p:grpSpPr>
            <a:xfrm>
              <a:off x="1703943" y="2324178"/>
              <a:ext cx="2644656" cy="2930370"/>
              <a:chOff x="1703943" y="2324178"/>
              <a:chExt cx="2644656" cy="2930370"/>
            </a:xfrm>
          </p:grpSpPr>
          <p:sp>
            <p:nvSpPr>
              <p:cNvPr id="19" name="矩形: 剪去单角 437">
                <a:extLst>
                  <a:ext uri="{FF2B5EF4-FFF2-40B4-BE49-F238E27FC236}">
                    <a16:creationId xmlns:a16="http://schemas.microsoft.com/office/drawing/2014/main" id="{3E1FEEF3-0AB6-44D0-BA5C-28182D9A341D}"/>
                  </a:ext>
                </a:extLst>
              </p:cNvPr>
              <p:cNvSpPr/>
              <p:nvPr/>
            </p:nvSpPr>
            <p:spPr>
              <a:xfrm>
                <a:off x="1703943" y="2324178"/>
                <a:ext cx="2644655" cy="2930370"/>
              </a:xfrm>
              <a:prstGeom prst="snip1Rect">
                <a:avLst>
                  <a:gd name="adj" fmla="val 40007"/>
                </a:avLst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9E34992-2438-442C-A79B-AB46C8212C76}"/>
                  </a:ext>
                </a:extLst>
              </p:cNvPr>
              <p:cNvSpPr/>
              <p:nvPr/>
            </p:nvSpPr>
            <p:spPr>
              <a:xfrm>
                <a:off x="1703944" y="5140390"/>
                <a:ext cx="2644655" cy="114158"/>
              </a:xfrm>
              <a:prstGeom prst="rect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CC9F8B4A-00A1-4332-9223-067E894E96E1}"/>
                </a:ext>
              </a:extLst>
            </p:cNvPr>
            <p:cNvSpPr txBox="1"/>
            <p:nvPr/>
          </p:nvSpPr>
          <p:spPr>
            <a:xfrm>
              <a:off x="1793647" y="3052360"/>
              <a:ext cx="2375432" cy="176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同学们，这节课你都学会了哪些知识或操作呢？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1.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2.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3.</a:t>
              </a:r>
            </a:p>
          </p:txBody>
        </p: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0FCC0141-EF3D-48FB-A295-E42037AB665A}"/>
                </a:ext>
              </a:extLst>
            </p:cNvPr>
            <p:cNvSpPr txBox="1"/>
            <p:nvPr/>
          </p:nvSpPr>
          <p:spPr>
            <a:xfrm>
              <a:off x="1793647" y="2441670"/>
              <a:ext cx="1529411" cy="39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总结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3E8DBA3-7EF8-4024-AB7B-2D1B875ED642}"/>
              </a:ext>
            </a:extLst>
          </p:cNvPr>
          <p:cNvSpPr/>
          <p:nvPr/>
        </p:nvSpPr>
        <p:spPr>
          <a:xfrm>
            <a:off x="3502518" y="5767043"/>
            <a:ext cx="354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" +"空气的流 动是风形成的 原因'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7926B3-1E34-431D-92C5-1C8274FD4313}"/>
              </a:ext>
            </a:extLst>
          </p:cNvPr>
          <p:cNvGrpSpPr/>
          <p:nvPr/>
        </p:nvGrpSpPr>
        <p:grpSpPr>
          <a:xfrm>
            <a:off x="1754275" y="4094015"/>
            <a:ext cx="8647855" cy="2616500"/>
            <a:chOff x="4773672" y="2324178"/>
            <a:chExt cx="2644657" cy="293037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C7F4DDF-1223-40A7-A845-524D2E37DC34}"/>
                </a:ext>
              </a:extLst>
            </p:cNvPr>
            <p:cNvGrpSpPr/>
            <p:nvPr/>
          </p:nvGrpSpPr>
          <p:grpSpPr>
            <a:xfrm>
              <a:off x="4773672" y="2324178"/>
              <a:ext cx="2644657" cy="2930370"/>
              <a:chOff x="4669152" y="2204864"/>
              <a:chExt cx="2853697" cy="3161994"/>
            </a:xfrm>
          </p:grpSpPr>
          <p:sp>
            <p:nvSpPr>
              <p:cNvPr id="26" name="矩形: 剪去单角 444">
                <a:extLst>
                  <a:ext uri="{FF2B5EF4-FFF2-40B4-BE49-F238E27FC236}">
                    <a16:creationId xmlns:a16="http://schemas.microsoft.com/office/drawing/2014/main" id="{6F517DA1-01B8-4DEE-A80E-5AAC09A2A0A1}"/>
                  </a:ext>
                </a:extLst>
              </p:cNvPr>
              <p:cNvSpPr/>
              <p:nvPr/>
            </p:nvSpPr>
            <p:spPr>
              <a:xfrm>
                <a:off x="4669152" y="2204864"/>
                <a:ext cx="2853695" cy="3161994"/>
              </a:xfrm>
              <a:prstGeom prst="snip1Rect">
                <a:avLst>
                  <a:gd name="adj" fmla="val 29383"/>
                </a:avLst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E77E237-B2A0-453E-B0B0-D5C8B2FC0813}"/>
                  </a:ext>
                </a:extLst>
              </p:cNvPr>
              <p:cNvSpPr/>
              <p:nvPr/>
            </p:nvSpPr>
            <p:spPr>
              <a:xfrm>
                <a:off x="4669153" y="5243677"/>
                <a:ext cx="2853695" cy="123181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445">
                <a:extLst>
                  <a:ext uri="{FF2B5EF4-FFF2-40B4-BE49-F238E27FC236}">
                    <a16:creationId xmlns:a16="http://schemas.microsoft.com/office/drawing/2014/main" id="{5DF698CE-9EDE-4D3A-86F4-AF8EC1D80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4227" y="2204864"/>
                <a:ext cx="218622" cy="719975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121920" tIns="60960" rIns="121920" bIns="6096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lvl="0" algn="r"/>
                <a:r>
                  <a:rPr lang="en-US" altLang="zh-CN" sz="2000" b="1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en-US" altLang="zh-CN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F8DB7E-E4AB-4285-83DD-4DECF1D5C527}"/>
                </a:ext>
              </a:extLst>
            </p:cNvPr>
            <p:cNvSpPr txBox="1"/>
            <p:nvPr/>
          </p:nvSpPr>
          <p:spPr>
            <a:xfrm>
              <a:off x="4863378" y="2467940"/>
              <a:ext cx="1529411" cy="379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反思</a:t>
              </a:r>
            </a:p>
          </p:txBody>
        </p:sp>
      </p:grpSp>
      <p:sp>
        <p:nvSpPr>
          <p:cNvPr id="29" name="TextBox 23">
            <a:extLst>
              <a:ext uri="{FF2B5EF4-FFF2-40B4-BE49-F238E27FC236}">
                <a16:creationId xmlns:a16="http://schemas.microsoft.com/office/drawing/2014/main" id="{74E89BD5-C310-4671-A6FD-3D33FEEC2164}"/>
              </a:ext>
            </a:extLst>
          </p:cNvPr>
          <p:cNvSpPr txBox="1"/>
          <p:nvPr/>
        </p:nvSpPr>
        <p:spPr>
          <a:xfrm>
            <a:off x="2047604" y="4738874"/>
            <a:ext cx="7767513" cy="152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本课程中你觉得哪部分较难，或者没有掌握呢？</a:t>
            </a: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1.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2.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3.</a:t>
            </a:r>
          </a:p>
        </p:txBody>
      </p:sp>
      <p:sp>
        <p:nvSpPr>
          <p:cNvPr id="30" name="任意多边形: 形状 445">
            <a:extLst>
              <a:ext uri="{FF2B5EF4-FFF2-40B4-BE49-F238E27FC236}">
                <a16:creationId xmlns:a16="http://schemas.microsoft.com/office/drawing/2014/main" id="{4EE1F135-E7FA-4B44-B5CA-3705EB9CA4E5}"/>
              </a:ext>
            </a:extLst>
          </p:cNvPr>
          <p:cNvSpPr>
            <a:spLocks/>
          </p:cNvSpPr>
          <p:nvPr/>
        </p:nvSpPr>
        <p:spPr bwMode="auto">
          <a:xfrm>
            <a:off x="9739617" y="1454961"/>
            <a:ext cx="662507" cy="663923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44546A"/>
          </a:solidFill>
          <a:ln w="3175">
            <a:noFill/>
            <a:prstDash val="solid"/>
            <a:round/>
            <a:headEnd/>
            <a:tailEnd/>
          </a:ln>
          <a:effectLst/>
        </p:spPr>
        <p:txBody>
          <a:bodyPr vert="horz" wrap="square" lIns="121920" tIns="60960" rIns="121920" bIns="60960" anchor="t" anchorCtr="0" compatLnSpc="1">
            <a:prstTxWarp prst="textNoShape">
              <a:avLst/>
            </a:prstTxWarp>
            <a:normAutofit/>
          </a:bodyPr>
          <a:lstStyle/>
          <a:p>
            <a:pPr lvl="0" algn="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7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3639847" y="4036659"/>
            <a:ext cx="47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FF2AC5-7B9D-4F59-8133-3DFBF2B59639}"/>
              </a:ext>
            </a:extLst>
          </p:cNvPr>
          <p:cNvGrpSpPr/>
          <p:nvPr/>
        </p:nvGrpSpPr>
        <p:grpSpPr>
          <a:xfrm>
            <a:off x="4806799" y="1410809"/>
            <a:ext cx="3793051" cy="2312329"/>
            <a:chOff x="4806799" y="1410809"/>
            <a:chExt cx="3793051" cy="2312329"/>
          </a:xfrm>
        </p:grpSpPr>
        <p:sp>
          <p:nvSpPr>
            <p:cNvPr id="21" name="upload-to-cloud_87913">
              <a:extLst>
                <a:ext uri="{FF2B5EF4-FFF2-40B4-BE49-F238E27FC236}">
                  <a16:creationId xmlns:a16="http://schemas.microsoft.com/office/drawing/2014/main" id="{0D26DBDD-E40E-46B9-9FAF-AF9D43A4BF9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06799" y="2135249"/>
              <a:ext cx="2578401" cy="1587889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495209C-8AA3-4386-8AEE-A0F92EA92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7052" y="1410809"/>
              <a:ext cx="2022798" cy="2026060"/>
            </a:xfrm>
            <a:prstGeom prst="rect">
              <a:avLst/>
            </a:prstGeom>
          </p:spPr>
        </p:pic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20EEC6F7-AB5D-4037-A98D-81AB88346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1284">
            <a:off x="1852563" y="3586971"/>
            <a:ext cx="564981" cy="11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6232E-EA82-437C-8587-A88AB5F2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物联网与传感器</a:t>
            </a:r>
          </a:p>
        </p:txBody>
      </p:sp>
      <p:sp>
        <p:nvSpPr>
          <p:cNvPr id="4" name="i$ḻïḓé">
            <a:extLst>
              <a:ext uri="{FF2B5EF4-FFF2-40B4-BE49-F238E27FC236}">
                <a16:creationId xmlns:a16="http://schemas.microsoft.com/office/drawing/2014/main" id="{ACD2A956-AFE2-44BB-9FD6-70F369DF000B}"/>
              </a:ext>
            </a:extLst>
          </p:cNvPr>
          <p:cNvSpPr>
            <a:spLocks/>
          </p:cNvSpPr>
          <p:nvPr/>
        </p:nvSpPr>
        <p:spPr bwMode="auto">
          <a:xfrm>
            <a:off x="0" y="2723998"/>
            <a:ext cx="9401328" cy="3701846"/>
          </a:xfrm>
          <a:custGeom>
            <a:avLst/>
            <a:gdLst>
              <a:gd name="T0" fmla="*/ 0 w 5671"/>
              <a:gd name="T1" fmla="*/ 2098 h 2233"/>
              <a:gd name="T2" fmla="*/ 1067 w 5671"/>
              <a:gd name="T3" fmla="*/ 1187 h 2233"/>
              <a:gd name="T4" fmla="*/ 1091 w 5671"/>
              <a:gd name="T5" fmla="*/ 1166 h 2233"/>
              <a:gd name="T6" fmla="*/ 1123 w 5671"/>
              <a:gd name="T7" fmla="*/ 1178 h 2233"/>
              <a:gd name="T8" fmla="*/ 2035 w 5671"/>
              <a:gd name="T9" fmla="*/ 1736 h 2233"/>
              <a:gd name="T10" fmla="*/ 3141 w 5671"/>
              <a:gd name="T11" fmla="*/ 674 h 2233"/>
              <a:gd name="T12" fmla="*/ 3175 w 5671"/>
              <a:gd name="T13" fmla="*/ 622 h 2233"/>
              <a:gd name="T14" fmla="*/ 3223 w 5671"/>
              <a:gd name="T15" fmla="*/ 664 h 2233"/>
              <a:gd name="T16" fmla="*/ 4454 w 5671"/>
              <a:gd name="T17" fmla="*/ 880 h 2233"/>
              <a:gd name="T18" fmla="*/ 5606 w 5671"/>
              <a:gd name="T19" fmla="*/ 0 h 2233"/>
              <a:gd name="T20" fmla="*/ 5671 w 5671"/>
              <a:gd name="T21" fmla="*/ 78 h 2233"/>
              <a:gd name="T22" fmla="*/ 4481 w 5671"/>
              <a:gd name="T23" fmla="*/ 986 h 2233"/>
              <a:gd name="T24" fmla="*/ 4447 w 5671"/>
              <a:gd name="T25" fmla="*/ 1012 h 2233"/>
              <a:gd name="T26" fmla="*/ 4413 w 5671"/>
              <a:gd name="T27" fmla="*/ 984 h 2233"/>
              <a:gd name="T28" fmla="*/ 3196 w 5671"/>
              <a:gd name="T29" fmla="*/ 780 h 2233"/>
              <a:gd name="T30" fmla="*/ 2098 w 5671"/>
              <a:gd name="T31" fmla="*/ 1829 h 2233"/>
              <a:gd name="T32" fmla="*/ 2076 w 5671"/>
              <a:gd name="T33" fmla="*/ 1864 h 2233"/>
              <a:gd name="T34" fmla="*/ 2035 w 5671"/>
              <a:gd name="T35" fmla="*/ 1848 h 2233"/>
              <a:gd name="T36" fmla="*/ 1111 w 5671"/>
              <a:gd name="T37" fmla="*/ 1284 h 2233"/>
              <a:gd name="T38" fmla="*/ 0 w 5671"/>
              <a:gd name="T39" fmla="*/ 2233 h 2233"/>
              <a:gd name="T40" fmla="*/ 0 w 5671"/>
              <a:gd name="T41" fmla="*/ 2098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71" h="2233">
                <a:moveTo>
                  <a:pt x="0" y="2098"/>
                </a:moveTo>
                <a:lnTo>
                  <a:pt x="1067" y="1187"/>
                </a:lnTo>
                <a:lnTo>
                  <a:pt x="1091" y="1166"/>
                </a:lnTo>
                <a:lnTo>
                  <a:pt x="1123" y="1178"/>
                </a:lnTo>
                <a:lnTo>
                  <a:pt x="2035" y="1736"/>
                </a:lnTo>
                <a:lnTo>
                  <a:pt x="3141" y="674"/>
                </a:lnTo>
                <a:lnTo>
                  <a:pt x="3175" y="622"/>
                </a:lnTo>
                <a:lnTo>
                  <a:pt x="3223" y="664"/>
                </a:lnTo>
                <a:lnTo>
                  <a:pt x="4454" y="880"/>
                </a:lnTo>
                <a:lnTo>
                  <a:pt x="5606" y="0"/>
                </a:lnTo>
                <a:lnTo>
                  <a:pt x="5671" y="78"/>
                </a:lnTo>
                <a:lnTo>
                  <a:pt x="4481" y="986"/>
                </a:lnTo>
                <a:lnTo>
                  <a:pt x="4447" y="1012"/>
                </a:lnTo>
                <a:lnTo>
                  <a:pt x="4413" y="984"/>
                </a:lnTo>
                <a:lnTo>
                  <a:pt x="3196" y="780"/>
                </a:lnTo>
                <a:lnTo>
                  <a:pt x="2098" y="1829"/>
                </a:lnTo>
                <a:lnTo>
                  <a:pt x="2076" y="1864"/>
                </a:lnTo>
                <a:lnTo>
                  <a:pt x="2035" y="1848"/>
                </a:lnTo>
                <a:lnTo>
                  <a:pt x="1111" y="1284"/>
                </a:lnTo>
                <a:lnTo>
                  <a:pt x="0" y="2233"/>
                </a:lnTo>
                <a:lnTo>
                  <a:pt x="0" y="209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FDC569E-A638-4952-AB6E-05D27D0EB8CF}"/>
              </a:ext>
            </a:extLst>
          </p:cNvPr>
          <p:cNvCxnSpPr/>
          <p:nvPr/>
        </p:nvCxnSpPr>
        <p:spPr>
          <a:xfrm flipH="1" flipV="1">
            <a:off x="1545963" y="4322791"/>
            <a:ext cx="667066" cy="402184"/>
          </a:xfrm>
          <a:prstGeom prst="line">
            <a:avLst/>
          </a:prstGeom>
          <a:ln w="34925">
            <a:solidFill>
              <a:schemeClr val="bg1"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C7591FD-EEA1-490C-B1A9-E2C4790A28E8}"/>
              </a:ext>
            </a:extLst>
          </p:cNvPr>
          <p:cNvCxnSpPr>
            <a:cxnSpLocks/>
          </p:cNvCxnSpPr>
          <p:nvPr/>
        </p:nvCxnSpPr>
        <p:spPr>
          <a:xfrm>
            <a:off x="5303591" y="4168270"/>
            <a:ext cx="1237771" cy="846922"/>
          </a:xfrm>
          <a:prstGeom prst="line">
            <a:avLst/>
          </a:prstGeom>
          <a:ln w="34925">
            <a:solidFill>
              <a:schemeClr val="bg1"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îṡlíde">
            <a:extLst>
              <a:ext uri="{FF2B5EF4-FFF2-40B4-BE49-F238E27FC236}">
                <a16:creationId xmlns:a16="http://schemas.microsoft.com/office/drawing/2014/main" id="{CBC36F2C-ED42-46B4-8119-C22E635CC983}"/>
              </a:ext>
            </a:extLst>
          </p:cNvPr>
          <p:cNvSpPr>
            <a:spLocks/>
          </p:cNvSpPr>
          <p:nvPr/>
        </p:nvSpPr>
        <p:spPr bwMode="auto">
          <a:xfrm>
            <a:off x="6876295" y="3835303"/>
            <a:ext cx="1032889" cy="75813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28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ïślíḑe">
            <a:extLst>
              <a:ext uri="{FF2B5EF4-FFF2-40B4-BE49-F238E27FC236}">
                <a16:creationId xmlns:a16="http://schemas.microsoft.com/office/drawing/2014/main" id="{7194F79B-D9F3-4DB0-B378-67F9A0F324A6}"/>
              </a:ext>
            </a:extLst>
          </p:cNvPr>
          <p:cNvSpPr>
            <a:spLocks/>
          </p:cNvSpPr>
          <p:nvPr/>
        </p:nvSpPr>
        <p:spPr bwMode="auto">
          <a:xfrm>
            <a:off x="4776873" y="3636844"/>
            <a:ext cx="1014328" cy="75813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zh-CN" altLang="en-US" sz="2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endParaRPr lang="en-US" altLang="zh-CN" sz="28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îşļîḓê">
            <a:extLst>
              <a:ext uri="{FF2B5EF4-FFF2-40B4-BE49-F238E27FC236}">
                <a16:creationId xmlns:a16="http://schemas.microsoft.com/office/drawing/2014/main" id="{0C454A34-0EDB-49CA-8AB9-A9BA59B4519B}"/>
              </a:ext>
            </a:extLst>
          </p:cNvPr>
          <p:cNvSpPr>
            <a:spLocks/>
          </p:cNvSpPr>
          <p:nvPr/>
        </p:nvSpPr>
        <p:spPr bwMode="auto">
          <a:xfrm>
            <a:off x="2872565" y="5183721"/>
            <a:ext cx="1105575" cy="85083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endParaRPr lang="en-US" altLang="zh-CN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ïşlîḍê">
            <a:extLst>
              <a:ext uri="{FF2B5EF4-FFF2-40B4-BE49-F238E27FC236}">
                <a16:creationId xmlns:a16="http://schemas.microsoft.com/office/drawing/2014/main" id="{78729F0B-A74E-41EC-97B3-B0584006CBFA}"/>
              </a:ext>
            </a:extLst>
          </p:cNvPr>
          <p:cNvSpPr>
            <a:spLocks/>
          </p:cNvSpPr>
          <p:nvPr/>
        </p:nvSpPr>
        <p:spPr bwMode="auto">
          <a:xfrm>
            <a:off x="1256531" y="4423272"/>
            <a:ext cx="976598" cy="85083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íṥ1îḓé">
            <a:extLst>
              <a:ext uri="{FF2B5EF4-FFF2-40B4-BE49-F238E27FC236}">
                <a16:creationId xmlns:a16="http://schemas.microsoft.com/office/drawing/2014/main" id="{7F2BE4EE-3016-453E-BE19-AF1DC5DF2BFA}"/>
              </a:ext>
            </a:extLst>
          </p:cNvPr>
          <p:cNvSpPr>
            <a:spLocks/>
          </p:cNvSpPr>
          <p:nvPr/>
        </p:nvSpPr>
        <p:spPr bwMode="auto">
          <a:xfrm>
            <a:off x="8915595" y="2538325"/>
            <a:ext cx="759268" cy="706219"/>
          </a:xfrm>
          <a:custGeom>
            <a:avLst/>
            <a:gdLst>
              <a:gd name="T0" fmla="*/ 458 w 458"/>
              <a:gd name="T1" fmla="*/ 0 h 426"/>
              <a:gd name="T2" fmla="*/ 0 w 458"/>
              <a:gd name="T3" fmla="*/ 127 h 426"/>
              <a:gd name="T4" fmla="*/ 115 w 458"/>
              <a:gd name="T5" fmla="*/ 276 h 426"/>
              <a:gd name="T6" fmla="*/ 233 w 458"/>
              <a:gd name="T7" fmla="*/ 426 h 426"/>
              <a:gd name="T8" fmla="*/ 458 w 458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426">
                <a:moveTo>
                  <a:pt x="458" y="0"/>
                </a:moveTo>
                <a:lnTo>
                  <a:pt x="0" y="127"/>
                </a:lnTo>
                <a:lnTo>
                  <a:pt x="115" y="276"/>
                </a:lnTo>
                <a:lnTo>
                  <a:pt x="233" y="426"/>
                </a:lnTo>
                <a:lnTo>
                  <a:pt x="458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iSḻîḓe">
            <a:extLst>
              <a:ext uri="{FF2B5EF4-FFF2-40B4-BE49-F238E27FC236}">
                <a16:creationId xmlns:a16="http://schemas.microsoft.com/office/drawing/2014/main" id="{212CFAA3-721D-47EC-8D48-85CCE2E01439}"/>
              </a:ext>
            </a:extLst>
          </p:cNvPr>
          <p:cNvGrpSpPr/>
          <p:nvPr/>
        </p:nvGrpSpPr>
        <p:grpSpPr>
          <a:xfrm>
            <a:off x="9346137" y="-26218"/>
            <a:ext cx="2842022" cy="2657475"/>
            <a:chOff x="9346137" y="-26218"/>
            <a:chExt cx="2842022" cy="2657475"/>
          </a:xfrm>
        </p:grpSpPr>
        <p:grpSp>
          <p:nvGrpSpPr>
            <p:cNvPr id="31" name="íşḻïḍé">
              <a:extLst>
                <a:ext uri="{FF2B5EF4-FFF2-40B4-BE49-F238E27FC236}">
                  <a16:creationId xmlns:a16="http://schemas.microsoft.com/office/drawing/2014/main" id="{D31769EF-9DFF-4EAC-B333-7DF3CDDADAC5}"/>
                </a:ext>
              </a:extLst>
            </p:cNvPr>
            <p:cNvGrpSpPr/>
            <p:nvPr/>
          </p:nvGrpSpPr>
          <p:grpSpPr>
            <a:xfrm>
              <a:off x="9346137" y="-26218"/>
              <a:ext cx="2842022" cy="2657475"/>
              <a:chOff x="8546540" y="-891384"/>
              <a:chExt cx="3789356" cy="3543308"/>
            </a:xfrm>
          </p:grpSpPr>
          <p:grpSp>
            <p:nvGrpSpPr>
              <p:cNvPr id="41" name="ïṡ1îḓe">
                <a:extLst>
                  <a:ext uri="{FF2B5EF4-FFF2-40B4-BE49-F238E27FC236}">
                    <a16:creationId xmlns:a16="http://schemas.microsoft.com/office/drawing/2014/main" id="{D12FBDD9-DBC9-4898-902C-6FBF15A6F27E}"/>
                  </a:ext>
                </a:extLst>
              </p:cNvPr>
              <p:cNvGrpSpPr/>
              <p:nvPr/>
            </p:nvGrpSpPr>
            <p:grpSpPr>
              <a:xfrm>
                <a:off x="8546540" y="-891384"/>
                <a:ext cx="3789356" cy="3543308"/>
                <a:chOff x="8546547" y="-713581"/>
                <a:chExt cx="3789358" cy="3543296"/>
              </a:xfrm>
            </p:grpSpPr>
            <p:sp>
              <p:nvSpPr>
                <p:cNvPr id="43" name="îṥḻiḋè">
                  <a:extLst>
                    <a:ext uri="{FF2B5EF4-FFF2-40B4-BE49-F238E27FC236}">
                      <a16:creationId xmlns:a16="http://schemas.microsoft.com/office/drawing/2014/main" id="{85A46ED6-80D7-46ED-939B-0FBBB03223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46547" y="499268"/>
                  <a:ext cx="2465386" cy="2330447"/>
                </a:xfrm>
                <a:custGeom>
                  <a:avLst/>
                  <a:gdLst>
                    <a:gd name="T0" fmla="*/ 0 w 656"/>
                    <a:gd name="T1" fmla="*/ 337 h 621"/>
                    <a:gd name="T2" fmla="*/ 57 w 656"/>
                    <a:gd name="T3" fmla="*/ 219 h 621"/>
                    <a:gd name="T4" fmla="*/ 132 w 656"/>
                    <a:gd name="T5" fmla="*/ 72 h 621"/>
                    <a:gd name="T6" fmla="*/ 223 w 656"/>
                    <a:gd name="T7" fmla="*/ 48 h 621"/>
                    <a:gd name="T8" fmla="*/ 541 w 656"/>
                    <a:gd name="T9" fmla="*/ 39 h 621"/>
                    <a:gd name="T10" fmla="*/ 656 w 656"/>
                    <a:gd name="T11" fmla="*/ 0 h 621"/>
                    <a:gd name="T12" fmla="*/ 632 w 656"/>
                    <a:gd name="T13" fmla="*/ 290 h 621"/>
                    <a:gd name="T14" fmla="*/ 508 w 656"/>
                    <a:gd name="T15" fmla="*/ 372 h 621"/>
                    <a:gd name="T16" fmla="*/ 413 w 656"/>
                    <a:gd name="T17" fmla="*/ 392 h 621"/>
                    <a:gd name="T18" fmla="*/ 422 w 656"/>
                    <a:gd name="T19" fmla="*/ 429 h 621"/>
                    <a:gd name="T20" fmla="*/ 363 w 656"/>
                    <a:gd name="T21" fmla="*/ 453 h 621"/>
                    <a:gd name="T22" fmla="*/ 352 w 656"/>
                    <a:gd name="T23" fmla="*/ 496 h 621"/>
                    <a:gd name="T24" fmla="*/ 267 w 656"/>
                    <a:gd name="T25" fmla="*/ 497 h 621"/>
                    <a:gd name="T26" fmla="*/ 201 w 656"/>
                    <a:gd name="T27" fmla="*/ 552 h 621"/>
                    <a:gd name="T28" fmla="*/ 162 w 656"/>
                    <a:gd name="T29" fmla="*/ 577 h 621"/>
                    <a:gd name="T30" fmla="*/ 149 w 656"/>
                    <a:gd name="T31" fmla="*/ 584 h 621"/>
                    <a:gd name="T32" fmla="*/ 115 w 656"/>
                    <a:gd name="T33" fmla="*/ 617 h 621"/>
                    <a:gd name="T34" fmla="*/ 90 w 656"/>
                    <a:gd name="T35" fmla="*/ 594 h 621"/>
                    <a:gd name="T36" fmla="*/ 72 w 656"/>
                    <a:gd name="T37" fmla="*/ 579 h 621"/>
                    <a:gd name="T38" fmla="*/ 67 w 656"/>
                    <a:gd name="T39" fmla="*/ 556 h 621"/>
                    <a:gd name="T40" fmla="*/ 63 w 656"/>
                    <a:gd name="T41" fmla="*/ 549 h 621"/>
                    <a:gd name="T42" fmla="*/ 26 w 656"/>
                    <a:gd name="T43" fmla="*/ 446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56" h="621">
                      <a:moveTo>
                        <a:pt x="0" y="337"/>
                      </a:moveTo>
                      <a:cubicBezTo>
                        <a:pt x="6" y="316"/>
                        <a:pt x="41" y="250"/>
                        <a:pt x="57" y="219"/>
                      </a:cubicBezTo>
                      <a:cubicBezTo>
                        <a:pt x="74" y="187"/>
                        <a:pt x="107" y="85"/>
                        <a:pt x="132" y="72"/>
                      </a:cubicBezTo>
                      <a:cubicBezTo>
                        <a:pt x="156" y="58"/>
                        <a:pt x="166" y="47"/>
                        <a:pt x="223" y="48"/>
                      </a:cubicBezTo>
                      <a:cubicBezTo>
                        <a:pt x="279" y="50"/>
                        <a:pt x="441" y="58"/>
                        <a:pt x="541" y="39"/>
                      </a:cubicBezTo>
                      <a:cubicBezTo>
                        <a:pt x="566" y="34"/>
                        <a:pt x="607" y="20"/>
                        <a:pt x="656" y="0"/>
                      </a:cubicBezTo>
                      <a:cubicBezTo>
                        <a:pt x="632" y="290"/>
                        <a:pt x="632" y="290"/>
                        <a:pt x="632" y="290"/>
                      </a:cubicBezTo>
                      <a:cubicBezTo>
                        <a:pt x="595" y="316"/>
                        <a:pt x="557" y="343"/>
                        <a:pt x="508" y="372"/>
                      </a:cubicBezTo>
                      <a:cubicBezTo>
                        <a:pt x="481" y="388"/>
                        <a:pt x="413" y="392"/>
                        <a:pt x="413" y="392"/>
                      </a:cubicBezTo>
                      <a:cubicBezTo>
                        <a:pt x="413" y="392"/>
                        <a:pt x="440" y="407"/>
                        <a:pt x="422" y="429"/>
                      </a:cubicBezTo>
                      <a:cubicBezTo>
                        <a:pt x="405" y="451"/>
                        <a:pt x="363" y="453"/>
                        <a:pt x="363" y="453"/>
                      </a:cubicBezTo>
                      <a:cubicBezTo>
                        <a:pt x="363" y="453"/>
                        <a:pt x="376" y="486"/>
                        <a:pt x="352" y="496"/>
                      </a:cubicBezTo>
                      <a:cubicBezTo>
                        <a:pt x="328" y="506"/>
                        <a:pt x="267" y="497"/>
                        <a:pt x="267" y="497"/>
                      </a:cubicBezTo>
                      <a:cubicBezTo>
                        <a:pt x="267" y="497"/>
                        <a:pt x="234" y="528"/>
                        <a:pt x="201" y="552"/>
                      </a:cubicBezTo>
                      <a:cubicBezTo>
                        <a:pt x="184" y="564"/>
                        <a:pt x="171" y="572"/>
                        <a:pt x="162" y="577"/>
                      </a:cubicBezTo>
                      <a:cubicBezTo>
                        <a:pt x="157" y="579"/>
                        <a:pt x="153" y="582"/>
                        <a:pt x="149" y="584"/>
                      </a:cubicBezTo>
                      <a:cubicBezTo>
                        <a:pt x="146" y="590"/>
                        <a:pt x="134" y="621"/>
                        <a:pt x="115" y="617"/>
                      </a:cubicBezTo>
                      <a:cubicBezTo>
                        <a:pt x="106" y="615"/>
                        <a:pt x="98" y="606"/>
                        <a:pt x="90" y="594"/>
                      </a:cubicBezTo>
                      <a:cubicBezTo>
                        <a:pt x="83" y="591"/>
                        <a:pt x="77" y="587"/>
                        <a:pt x="72" y="579"/>
                      </a:cubicBezTo>
                      <a:cubicBezTo>
                        <a:pt x="68" y="572"/>
                        <a:pt x="66" y="565"/>
                        <a:pt x="67" y="556"/>
                      </a:cubicBezTo>
                      <a:cubicBezTo>
                        <a:pt x="66" y="554"/>
                        <a:pt x="64" y="551"/>
                        <a:pt x="63" y="549"/>
                      </a:cubicBezTo>
                      <a:cubicBezTo>
                        <a:pt x="48" y="528"/>
                        <a:pt x="33" y="491"/>
                        <a:pt x="26" y="446"/>
                      </a:cubicBezTo>
                    </a:path>
                  </a:pathLst>
                </a:custGeom>
                <a:solidFill>
                  <a:srgbClr val="FEC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" name="íṥlíḓê">
                  <a:extLst>
                    <a:ext uri="{FF2B5EF4-FFF2-40B4-BE49-F238E27FC236}">
                      <a16:creationId xmlns:a16="http://schemas.microsoft.com/office/drawing/2014/main" id="{6AFAE164-7053-46D0-BD18-24E8569429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54508" y="983455"/>
                  <a:ext cx="1017587" cy="1576385"/>
                </a:xfrm>
                <a:custGeom>
                  <a:avLst/>
                  <a:gdLst>
                    <a:gd name="T0" fmla="*/ 271 w 271"/>
                    <a:gd name="T1" fmla="*/ 145 h 420"/>
                    <a:gd name="T2" fmla="*/ 252 w 271"/>
                    <a:gd name="T3" fmla="*/ 111 h 420"/>
                    <a:gd name="T4" fmla="*/ 239 w 271"/>
                    <a:gd name="T5" fmla="*/ 106 h 420"/>
                    <a:gd name="T6" fmla="*/ 227 w 271"/>
                    <a:gd name="T7" fmla="*/ 148 h 420"/>
                    <a:gd name="T8" fmla="*/ 156 w 271"/>
                    <a:gd name="T9" fmla="*/ 33 h 420"/>
                    <a:gd name="T10" fmla="*/ 164 w 271"/>
                    <a:gd name="T11" fmla="*/ 121 h 420"/>
                    <a:gd name="T12" fmla="*/ 97 w 271"/>
                    <a:gd name="T13" fmla="*/ 97 h 420"/>
                    <a:gd name="T14" fmla="*/ 90 w 271"/>
                    <a:gd name="T15" fmla="*/ 116 h 420"/>
                    <a:gd name="T16" fmla="*/ 64 w 271"/>
                    <a:gd name="T17" fmla="*/ 205 h 420"/>
                    <a:gd name="T18" fmla="*/ 12 w 271"/>
                    <a:gd name="T19" fmla="*/ 221 h 420"/>
                    <a:gd name="T20" fmla="*/ 43 w 271"/>
                    <a:gd name="T21" fmla="*/ 250 h 420"/>
                    <a:gd name="T22" fmla="*/ 47 w 271"/>
                    <a:gd name="T23" fmla="*/ 317 h 420"/>
                    <a:gd name="T24" fmla="*/ 25 w 271"/>
                    <a:gd name="T25" fmla="*/ 340 h 420"/>
                    <a:gd name="T26" fmla="*/ 37 w 271"/>
                    <a:gd name="T27" fmla="*/ 353 h 420"/>
                    <a:gd name="T28" fmla="*/ 8 w 271"/>
                    <a:gd name="T29" fmla="*/ 420 h 420"/>
                    <a:gd name="T30" fmla="*/ 113 w 271"/>
                    <a:gd name="T31" fmla="*/ 293 h 420"/>
                    <a:gd name="T32" fmla="*/ 196 w 271"/>
                    <a:gd name="T33" fmla="*/ 222 h 420"/>
                    <a:gd name="T34" fmla="*/ 271 w 271"/>
                    <a:gd name="T35" fmla="*/ 145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1" h="420">
                      <a:moveTo>
                        <a:pt x="271" y="145"/>
                      </a:moveTo>
                      <a:cubicBezTo>
                        <a:pt x="251" y="151"/>
                        <a:pt x="245" y="138"/>
                        <a:pt x="252" y="111"/>
                      </a:cubicBezTo>
                      <a:cubicBezTo>
                        <a:pt x="259" y="83"/>
                        <a:pt x="250" y="82"/>
                        <a:pt x="239" y="106"/>
                      </a:cubicBezTo>
                      <a:cubicBezTo>
                        <a:pt x="227" y="130"/>
                        <a:pt x="245" y="179"/>
                        <a:pt x="227" y="148"/>
                      </a:cubicBezTo>
                      <a:cubicBezTo>
                        <a:pt x="209" y="117"/>
                        <a:pt x="147" y="0"/>
                        <a:pt x="156" y="33"/>
                      </a:cubicBezTo>
                      <a:cubicBezTo>
                        <a:pt x="165" y="67"/>
                        <a:pt x="194" y="99"/>
                        <a:pt x="164" y="121"/>
                      </a:cubicBezTo>
                      <a:cubicBezTo>
                        <a:pt x="134" y="144"/>
                        <a:pt x="109" y="121"/>
                        <a:pt x="97" y="97"/>
                      </a:cubicBezTo>
                      <a:cubicBezTo>
                        <a:pt x="84" y="73"/>
                        <a:pt x="85" y="89"/>
                        <a:pt x="90" y="116"/>
                      </a:cubicBezTo>
                      <a:cubicBezTo>
                        <a:pt x="96" y="144"/>
                        <a:pt x="77" y="187"/>
                        <a:pt x="64" y="205"/>
                      </a:cubicBezTo>
                      <a:cubicBezTo>
                        <a:pt x="52" y="223"/>
                        <a:pt x="0" y="212"/>
                        <a:pt x="12" y="221"/>
                      </a:cubicBezTo>
                      <a:cubicBezTo>
                        <a:pt x="24" y="231"/>
                        <a:pt x="38" y="231"/>
                        <a:pt x="43" y="250"/>
                      </a:cubicBezTo>
                      <a:cubicBezTo>
                        <a:pt x="48" y="269"/>
                        <a:pt x="50" y="301"/>
                        <a:pt x="47" y="317"/>
                      </a:cubicBezTo>
                      <a:cubicBezTo>
                        <a:pt x="44" y="332"/>
                        <a:pt x="43" y="332"/>
                        <a:pt x="25" y="340"/>
                      </a:cubicBezTo>
                      <a:cubicBezTo>
                        <a:pt x="7" y="348"/>
                        <a:pt x="50" y="335"/>
                        <a:pt x="37" y="353"/>
                      </a:cubicBezTo>
                      <a:cubicBezTo>
                        <a:pt x="25" y="371"/>
                        <a:pt x="13" y="403"/>
                        <a:pt x="8" y="420"/>
                      </a:cubicBezTo>
                      <a:cubicBezTo>
                        <a:pt x="24" y="395"/>
                        <a:pt x="31" y="369"/>
                        <a:pt x="113" y="293"/>
                      </a:cubicBezTo>
                      <a:cubicBezTo>
                        <a:pt x="147" y="262"/>
                        <a:pt x="177" y="241"/>
                        <a:pt x="196" y="222"/>
                      </a:cubicBezTo>
                      <a:cubicBezTo>
                        <a:pt x="228" y="191"/>
                        <a:pt x="241" y="168"/>
                        <a:pt x="271" y="145"/>
                      </a:cubicBezTo>
                      <a:close/>
                    </a:path>
                  </a:pathLst>
                </a:custGeom>
                <a:solidFill>
                  <a:srgbClr val="DBAD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" name="í$líḍè">
                  <a:extLst>
                    <a:ext uri="{FF2B5EF4-FFF2-40B4-BE49-F238E27FC236}">
                      <a16:creationId xmlns:a16="http://schemas.microsoft.com/office/drawing/2014/main" id="{C9313995-708F-4430-A3ED-2C851C1DF4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49846" y="1970877"/>
                  <a:ext cx="650874" cy="427038"/>
                </a:xfrm>
                <a:custGeom>
                  <a:avLst/>
                  <a:gdLst>
                    <a:gd name="T0" fmla="*/ 146 w 173"/>
                    <a:gd name="T1" fmla="*/ 0 h 114"/>
                    <a:gd name="T2" fmla="*/ 155 w 173"/>
                    <a:gd name="T3" fmla="*/ 37 h 114"/>
                    <a:gd name="T4" fmla="*/ 96 w 173"/>
                    <a:gd name="T5" fmla="*/ 61 h 114"/>
                    <a:gd name="T6" fmla="*/ 85 w 173"/>
                    <a:gd name="T7" fmla="*/ 104 h 114"/>
                    <a:gd name="T8" fmla="*/ 0 w 173"/>
                    <a:gd name="T9" fmla="*/ 105 h 114"/>
                    <a:gd name="T10" fmla="*/ 146 w 173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3" h="114">
                      <a:moveTo>
                        <a:pt x="146" y="0"/>
                      </a:moveTo>
                      <a:cubicBezTo>
                        <a:pt x="146" y="0"/>
                        <a:pt x="173" y="15"/>
                        <a:pt x="155" y="37"/>
                      </a:cubicBezTo>
                      <a:cubicBezTo>
                        <a:pt x="138" y="59"/>
                        <a:pt x="96" y="61"/>
                        <a:pt x="96" y="61"/>
                      </a:cubicBezTo>
                      <a:cubicBezTo>
                        <a:pt x="96" y="61"/>
                        <a:pt x="109" y="94"/>
                        <a:pt x="85" y="104"/>
                      </a:cubicBezTo>
                      <a:cubicBezTo>
                        <a:pt x="61" y="114"/>
                        <a:pt x="0" y="105"/>
                        <a:pt x="0" y="105"/>
                      </a:cubicBezTo>
                      <a:cubicBezTo>
                        <a:pt x="26" y="83"/>
                        <a:pt x="101" y="17"/>
                        <a:pt x="146" y="0"/>
                      </a:cubicBezTo>
                      <a:close/>
                    </a:path>
                  </a:pathLst>
                </a:custGeom>
                <a:solidFill>
                  <a:srgbClr val="DBAD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" name="îṩľïḓè">
                  <a:extLst>
                    <a:ext uri="{FF2B5EF4-FFF2-40B4-BE49-F238E27FC236}">
                      <a16:creationId xmlns:a16="http://schemas.microsoft.com/office/drawing/2014/main" id="{3A5B688A-7FE3-4760-8F9C-46103330E7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61044" y="-402431"/>
                  <a:ext cx="2074861" cy="2114547"/>
                </a:xfrm>
                <a:custGeom>
                  <a:avLst/>
                  <a:gdLst>
                    <a:gd name="T0" fmla="*/ 129 w 552"/>
                    <a:gd name="T1" fmla="*/ 563 h 563"/>
                    <a:gd name="T2" fmla="*/ 261 w 552"/>
                    <a:gd name="T3" fmla="*/ 461 h 563"/>
                    <a:gd name="T4" fmla="*/ 552 w 552"/>
                    <a:gd name="T5" fmla="*/ 321 h 563"/>
                    <a:gd name="T6" fmla="*/ 552 w 552"/>
                    <a:gd name="T7" fmla="*/ 0 h 563"/>
                    <a:gd name="T8" fmla="*/ 200 w 552"/>
                    <a:gd name="T9" fmla="*/ 240 h 563"/>
                    <a:gd name="T10" fmla="*/ 129 w 552"/>
                    <a:gd name="T11" fmla="*/ 563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52" h="563">
                      <a:moveTo>
                        <a:pt x="129" y="563"/>
                      </a:moveTo>
                      <a:cubicBezTo>
                        <a:pt x="195" y="522"/>
                        <a:pt x="226" y="487"/>
                        <a:pt x="261" y="461"/>
                      </a:cubicBezTo>
                      <a:cubicBezTo>
                        <a:pt x="282" y="446"/>
                        <a:pt x="410" y="383"/>
                        <a:pt x="552" y="321"/>
                      </a:cubicBezTo>
                      <a:cubicBezTo>
                        <a:pt x="552" y="0"/>
                        <a:pt x="552" y="0"/>
                        <a:pt x="552" y="0"/>
                      </a:cubicBezTo>
                      <a:cubicBezTo>
                        <a:pt x="395" y="118"/>
                        <a:pt x="248" y="224"/>
                        <a:pt x="200" y="240"/>
                      </a:cubicBezTo>
                      <a:cubicBezTo>
                        <a:pt x="85" y="279"/>
                        <a:pt x="0" y="434"/>
                        <a:pt x="129" y="563"/>
                      </a:cubicBezTo>
                      <a:close/>
                    </a:path>
                  </a:pathLst>
                </a:custGeom>
                <a:solidFill>
                  <a:srgbClr val="FEC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îş1íďé">
                  <a:extLst>
                    <a:ext uri="{FF2B5EF4-FFF2-40B4-BE49-F238E27FC236}">
                      <a16:creationId xmlns:a16="http://schemas.microsoft.com/office/drawing/2014/main" id="{1A4672B7-DEE8-4E63-A340-29153534EA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43654" y="-537368"/>
                  <a:ext cx="1492248" cy="1903410"/>
                </a:xfrm>
                <a:custGeom>
                  <a:avLst/>
                  <a:gdLst>
                    <a:gd name="T0" fmla="*/ 139 w 397"/>
                    <a:gd name="T1" fmla="*/ 507 h 507"/>
                    <a:gd name="T2" fmla="*/ 397 w 397"/>
                    <a:gd name="T3" fmla="*/ 389 h 507"/>
                    <a:gd name="T4" fmla="*/ 397 w 397"/>
                    <a:gd name="T5" fmla="*/ 0 h 507"/>
                    <a:gd name="T6" fmla="*/ 0 w 397"/>
                    <a:gd name="T7" fmla="*/ 281 h 507"/>
                    <a:gd name="T8" fmla="*/ 139 w 397"/>
                    <a:gd name="T9" fmla="*/ 507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7" h="507">
                      <a:moveTo>
                        <a:pt x="139" y="507"/>
                      </a:moveTo>
                      <a:cubicBezTo>
                        <a:pt x="208" y="474"/>
                        <a:pt x="300" y="431"/>
                        <a:pt x="397" y="389"/>
                      </a:cubicBezTo>
                      <a:cubicBezTo>
                        <a:pt x="397" y="0"/>
                        <a:pt x="397" y="0"/>
                        <a:pt x="397" y="0"/>
                      </a:cubicBezTo>
                      <a:cubicBezTo>
                        <a:pt x="237" y="121"/>
                        <a:pt x="82" y="234"/>
                        <a:pt x="0" y="281"/>
                      </a:cubicBezTo>
                      <a:cubicBezTo>
                        <a:pt x="22" y="346"/>
                        <a:pt x="65" y="422"/>
                        <a:pt x="139" y="50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ï$ļïḑê">
                  <a:extLst>
                    <a:ext uri="{FF2B5EF4-FFF2-40B4-BE49-F238E27FC236}">
                      <a16:creationId xmlns:a16="http://schemas.microsoft.com/office/drawing/2014/main" id="{B313D0E7-D439-4674-9144-388029AD32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92877" y="-713581"/>
                  <a:ext cx="1343024" cy="2030410"/>
                </a:xfrm>
                <a:custGeom>
                  <a:avLst/>
                  <a:gdLst>
                    <a:gd name="T0" fmla="*/ 182 w 357"/>
                    <a:gd name="T1" fmla="*/ 541 h 541"/>
                    <a:gd name="T2" fmla="*/ 357 w 357"/>
                    <a:gd name="T3" fmla="*/ 459 h 541"/>
                    <a:gd name="T4" fmla="*/ 357 w 357"/>
                    <a:gd name="T5" fmla="*/ 0 h 541"/>
                    <a:gd name="T6" fmla="*/ 0 w 357"/>
                    <a:gd name="T7" fmla="*/ 248 h 541"/>
                    <a:gd name="T8" fmla="*/ 182 w 357"/>
                    <a:gd name="T9" fmla="*/ 541 h 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7" h="541">
                      <a:moveTo>
                        <a:pt x="182" y="541"/>
                      </a:moveTo>
                      <a:cubicBezTo>
                        <a:pt x="233" y="516"/>
                        <a:pt x="292" y="488"/>
                        <a:pt x="357" y="459"/>
                      </a:cubicBezTo>
                      <a:cubicBezTo>
                        <a:pt x="357" y="0"/>
                        <a:pt x="357" y="0"/>
                        <a:pt x="357" y="0"/>
                      </a:cubicBezTo>
                      <a:cubicBezTo>
                        <a:pt x="211" y="109"/>
                        <a:pt x="77" y="204"/>
                        <a:pt x="0" y="248"/>
                      </a:cubicBezTo>
                      <a:cubicBezTo>
                        <a:pt x="25" y="322"/>
                        <a:pt x="98" y="445"/>
                        <a:pt x="182" y="54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" name="iṩļíḋe">
                  <a:extLst>
                    <a:ext uri="{FF2B5EF4-FFF2-40B4-BE49-F238E27FC236}">
                      <a16:creationId xmlns:a16="http://schemas.microsoft.com/office/drawing/2014/main" id="{3A1D54DB-CEC7-4BB9-BC34-E5E86E41E5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48451" y="56356"/>
                  <a:ext cx="800099" cy="566738"/>
                </a:xfrm>
                <a:custGeom>
                  <a:avLst/>
                  <a:gdLst>
                    <a:gd name="T0" fmla="*/ 10 w 213"/>
                    <a:gd name="T1" fmla="*/ 151 h 151"/>
                    <a:gd name="T2" fmla="*/ 213 w 213"/>
                    <a:gd name="T3" fmla="*/ 18 h 151"/>
                    <a:gd name="T4" fmla="*/ 201 w 213"/>
                    <a:gd name="T5" fmla="*/ 0 h 151"/>
                    <a:gd name="T6" fmla="*/ 0 w 213"/>
                    <a:gd name="T7" fmla="*/ 132 h 151"/>
                    <a:gd name="T8" fmla="*/ 10 w 213"/>
                    <a:gd name="T9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3" h="151">
                      <a:moveTo>
                        <a:pt x="10" y="151"/>
                      </a:moveTo>
                      <a:cubicBezTo>
                        <a:pt x="213" y="18"/>
                        <a:pt x="213" y="18"/>
                        <a:pt x="213" y="18"/>
                      </a:cubicBezTo>
                      <a:cubicBezTo>
                        <a:pt x="201" y="0"/>
                        <a:pt x="201" y="0"/>
                        <a:pt x="201" y="0"/>
                      </a:cubicBezTo>
                      <a:cubicBezTo>
                        <a:pt x="0" y="132"/>
                        <a:pt x="0" y="132"/>
                        <a:pt x="0" y="132"/>
                      </a:cubicBezTo>
                      <a:cubicBezTo>
                        <a:pt x="3" y="138"/>
                        <a:pt x="7" y="145"/>
                        <a:pt x="10" y="15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îṩlíḍe">
                  <a:extLst>
                    <a:ext uri="{FF2B5EF4-FFF2-40B4-BE49-F238E27FC236}">
                      <a16:creationId xmlns:a16="http://schemas.microsoft.com/office/drawing/2014/main" id="{DF2671EC-38B1-49A8-9CC2-BC9732D13C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11955" y="213517"/>
                  <a:ext cx="157163" cy="15398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" name="îSlïdè">
                  <a:extLst>
                    <a:ext uri="{FF2B5EF4-FFF2-40B4-BE49-F238E27FC236}">
                      <a16:creationId xmlns:a16="http://schemas.microsoft.com/office/drawing/2014/main" id="{2CDBD3E9-9289-4D8E-B670-90454AE2FE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99292" y="94456"/>
                  <a:ext cx="153988" cy="152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2" name="iŝḻîḑè">
                  <a:extLst>
                    <a:ext uri="{FF2B5EF4-FFF2-40B4-BE49-F238E27FC236}">
                      <a16:creationId xmlns:a16="http://schemas.microsoft.com/office/drawing/2014/main" id="{1E47545C-315C-4198-B214-6FCFCB18C0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88205" y="-30957"/>
                  <a:ext cx="153988" cy="15398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2" name="í$ļîḑé">
                <a:extLst>
                  <a:ext uri="{FF2B5EF4-FFF2-40B4-BE49-F238E27FC236}">
                    <a16:creationId xmlns:a16="http://schemas.microsoft.com/office/drawing/2014/main" id="{AA92A817-C0B5-4521-A36B-81C7E93CC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1516" y="2509044"/>
                <a:ext cx="225425" cy="142875"/>
              </a:xfrm>
              <a:custGeom>
                <a:avLst/>
                <a:gdLst>
                  <a:gd name="T0" fmla="*/ 60 w 60"/>
                  <a:gd name="T1" fmla="*/ 0 h 38"/>
                  <a:gd name="T2" fmla="*/ 26 w 60"/>
                  <a:gd name="T3" fmla="*/ 34 h 38"/>
                  <a:gd name="T4" fmla="*/ 0 w 60"/>
                  <a:gd name="T5" fmla="*/ 10 h 38"/>
                  <a:gd name="T6" fmla="*/ 60 w 60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38">
                    <a:moveTo>
                      <a:pt x="60" y="0"/>
                    </a:moveTo>
                    <a:cubicBezTo>
                      <a:pt x="58" y="5"/>
                      <a:pt x="46" y="38"/>
                      <a:pt x="26" y="34"/>
                    </a:cubicBezTo>
                    <a:cubicBezTo>
                      <a:pt x="17" y="32"/>
                      <a:pt x="8" y="22"/>
                      <a:pt x="0" y="10"/>
                    </a:cubicBezTo>
                    <a:cubicBezTo>
                      <a:pt x="23" y="20"/>
                      <a:pt x="46" y="8"/>
                      <a:pt x="60" y="0"/>
                    </a:cubicBezTo>
                    <a:close/>
                  </a:path>
                </a:pathLst>
              </a:custGeom>
              <a:solidFill>
                <a:srgbClr val="D9A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îṣ1íḓê">
              <a:extLst>
                <a:ext uri="{FF2B5EF4-FFF2-40B4-BE49-F238E27FC236}">
                  <a16:creationId xmlns:a16="http://schemas.microsoft.com/office/drawing/2014/main" id="{82873F6B-4ADD-4F35-8A8A-337977B0CE52}"/>
                </a:ext>
              </a:extLst>
            </p:cNvPr>
            <p:cNvGrpSpPr/>
            <p:nvPr/>
          </p:nvGrpSpPr>
          <p:grpSpPr>
            <a:xfrm>
              <a:off x="9511213" y="1729711"/>
              <a:ext cx="915591" cy="859877"/>
              <a:chOff x="8766656" y="1449855"/>
              <a:chExt cx="1220788" cy="1146501"/>
            </a:xfrm>
          </p:grpSpPr>
          <p:sp>
            <p:nvSpPr>
              <p:cNvPr id="33" name="íṥḷíḋê">
                <a:extLst>
                  <a:ext uri="{FF2B5EF4-FFF2-40B4-BE49-F238E27FC236}">
                    <a16:creationId xmlns:a16="http://schemas.microsoft.com/office/drawing/2014/main" id="{59664948-0C98-4249-BC39-F09E1A3CE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8805" y="2167731"/>
                <a:ext cx="428625" cy="428625"/>
              </a:xfrm>
              <a:custGeom>
                <a:avLst/>
                <a:gdLst>
                  <a:gd name="T0" fmla="*/ 96 w 114"/>
                  <a:gd name="T1" fmla="*/ 34 h 114"/>
                  <a:gd name="T2" fmla="*/ 51 w 114"/>
                  <a:gd name="T3" fmla="*/ 10 h 114"/>
                  <a:gd name="T4" fmla="*/ 20 w 114"/>
                  <a:gd name="T5" fmla="*/ 84 h 114"/>
                  <a:gd name="T6" fmla="*/ 94 w 114"/>
                  <a:gd name="T7" fmla="*/ 76 h 114"/>
                  <a:gd name="T8" fmla="*/ 96 w 114"/>
                  <a:gd name="T9" fmla="*/ 3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14">
                    <a:moveTo>
                      <a:pt x="96" y="34"/>
                    </a:moveTo>
                    <a:cubicBezTo>
                      <a:pt x="81" y="18"/>
                      <a:pt x="65" y="0"/>
                      <a:pt x="51" y="10"/>
                    </a:cubicBezTo>
                    <a:cubicBezTo>
                      <a:pt x="37" y="20"/>
                      <a:pt x="0" y="54"/>
                      <a:pt x="20" y="84"/>
                    </a:cubicBezTo>
                    <a:cubicBezTo>
                      <a:pt x="40" y="114"/>
                      <a:pt x="75" y="95"/>
                      <a:pt x="94" y="76"/>
                    </a:cubicBezTo>
                    <a:cubicBezTo>
                      <a:pt x="114" y="56"/>
                      <a:pt x="110" y="51"/>
                      <a:pt x="96" y="34"/>
                    </a:cubicBezTo>
                    <a:close/>
                  </a:path>
                </a:pathLst>
              </a:custGeom>
              <a:solidFill>
                <a:srgbClr val="DBB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ï$líḋe">
                <a:extLst>
                  <a:ext uri="{FF2B5EF4-FFF2-40B4-BE49-F238E27FC236}">
                    <a16:creationId xmlns:a16="http://schemas.microsoft.com/office/drawing/2014/main" id="{B684B880-B3F1-407C-86EF-4F7E63F63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4255" y="1934370"/>
                <a:ext cx="300039" cy="296863"/>
              </a:xfrm>
              <a:custGeom>
                <a:avLst/>
                <a:gdLst>
                  <a:gd name="T0" fmla="*/ 41 w 80"/>
                  <a:gd name="T1" fmla="*/ 6 h 79"/>
                  <a:gd name="T2" fmla="*/ 80 w 80"/>
                  <a:gd name="T3" fmla="*/ 53 h 79"/>
                  <a:gd name="T4" fmla="*/ 41 w 80"/>
                  <a:gd name="T5" fmla="*/ 10 h 79"/>
                  <a:gd name="T6" fmla="*/ 41 w 80"/>
                  <a:gd name="T7" fmla="*/ 6 h 79"/>
                  <a:gd name="T8" fmla="*/ 41 w 80"/>
                  <a:gd name="T9" fmla="*/ 72 h 79"/>
                  <a:gd name="T10" fmla="*/ 41 w 80"/>
                  <a:gd name="T11" fmla="*/ 67 h 79"/>
                  <a:gd name="T12" fmla="*/ 53 w 80"/>
                  <a:gd name="T13" fmla="*/ 79 h 79"/>
                  <a:gd name="T14" fmla="*/ 41 w 80"/>
                  <a:gd name="T15" fmla="*/ 72 h 79"/>
                  <a:gd name="T16" fmla="*/ 30 w 80"/>
                  <a:gd name="T17" fmla="*/ 0 h 79"/>
                  <a:gd name="T18" fmla="*/ 41 w 80"/>
                  <a:gd name="T19" fmla="*/ 6 h 79"/>
                  <a:gd name="T20" fmla="*/ 41 w 80"/>
                  <a:gd name="T21" fmla="*/ 10 h 79"/>
                  <a:gd name="T22" fmla="*/ 30 w 80"/>
                  <a:gd name="T23" fmla="*/ 0 h 79"/>
                  <a:gd name="T24" fmla="*/ 41 w 80"/>
                  <a:gd name="T25" fmla="*/ 67 h 79"/>
                  <a:gd name="T26" fmla="*/ 41 w 80"/>
                  <a:gd name="T27" fmla="*/ 72 h 79"/>
                  <a:gd name="T28" fmla="*/ 0 w 80"/>
                  <a:gd name="T29" fmla="*/ 18 h 79"/>
                  <a:gd name="T30" fmla="*/ 41 w 80"/>
                  <a:gd name="T31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0" h="79">
                    <a:moveTo>
                      <a:pt x="41" y="6"/>
                    </a:moveTo>
                    <a:cubicBezTo>
                      <a:pt x="59" y="18"/>
                      <a:pt x="75" y="38"/>
                      <a:pt x="80" y="53"/>
                    </a:cubicBezTo>
                    <a:cubicBezTo>
                      <a:pt x="72" y="43"/>
                      <a:pt x="56" y="25"/>
                      <a:pt x="41" y="10"/>
                    </a:cubicBezTo>
                    <a:cubicBezTo>
                      <a:pt x="41" y="6"/>
                      <a:pt x="41" y="6"/>
                      <a:pt x="41" y="6"/>
                    </a:cubicBezTo>
                    <a:close/>
                    <a:moveTo>
                      <a:pt x="41" y="72"/>
                    </a:moveTo>
                    <a:cubicBezTo>
                      <a:pt x="41" y="67"/>
                      <a:pt x="41" y="67"/>
                      <a:pt x="41" y="67"/>
                    </a:cubicBezTo>
                    <a:cubicBezTo>
                      <a:pt x="45" y="71"/>
                      <a:pt x="49" y="75"/>
                      <a:pt x="53" y="79"/>
                    </a:cubicBezTo>
                    <a:cubicBezTo>
                      <a:pt x="49" y="77"/>
                      <a:pt x="45" y="75"/>
                      <a:pt x="41" y="72"/>
                    </a:cubicBezTo>
                    <a:close/>
                    <a:moveTo>
                      <a:pt x="30" y="0"/>
                    </a:moveTo>
                    <a:cubicBezTo>
                      <a:pt x="34" y="1"/>
                      <a:pt x="38" y="4"/>
                      <a:pt x="41" y="6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8" y="7"/>
                      <a:pt x="34" y="3"/>
                      <a:pt x="30" y="0"/>
                    </a:cubicBezTo>
                    <a:close/>
                    <a:moveTo>
                      <a:pt x="41" y="67"/>
                    </a:moveTo>
                    <a:cubicBezTo>
                      <a:pt x="41" y="72"/>
                      <a:pt x="41" y="72"/>
                      <a:pt x="41" y="72"/>
                    </a:cubicBezTo>
                    <a:cubicBezTo>
                      <a:pt x="22" y="58"/>
                      <a:pt x="5" y="36"/>
                      <a:pt x="0" y="18"/>
                    </a:cubicBezTo>
                    <a:cubicBezTo>
                      <a:pt x="7" y="30"/>
                      <a:pt x="24" y="49"/>
                      <a:pt x="41" y="67"/>
                    </a:cubicBezTo>
                    <a:close/>
                  </a:path>
                </a:pathLst>
              </a:custGeom>
              <a:solidFill>
                <a:srgbClr val="AB8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iśļïḑê">
                <a:extLst>
                  <a:ext uri="{FF2B5EF4-FFF2-40B4-BE49-F238E27FC236}">
                    <a16:creationId xmlns:a16="http://schemas.microsoft.com/office/drawing/2014/main" id="{C8176A28-D933-4E8A-8F14-622BE93CF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8805" y="2167731"/>
                <a:ext cx="428625" cy="428625"/>
              </a:xfrm>
              <a:custGeom>
                <a:avLst/>
                <a:gdLst>
                  <a:gd name="T0" fmla="*/ 96 w 114"/>
                  <a:gd name="T1" fmla="*/ 34 h 114"/>
                  <a:gd name="T2" fmla="*/ 51 w 114"/>
                  <a:gd name="T3" fmla="*/ 10 h 114"/>
                  <a:gd name="T4" fmla="*/ 20 w 114"/>
                  <a:gd name="T5" fmla="*/ 84 h 114"/>
                  <a:gd name="T6" fmla="*/ 94 w 114"/>
                  <a:gd name="T7" fmla="*/ 76 h 114"/>
                  <a:gd name="T8" fmla="*/ 96 w 114"/>
                  <a:gd name="T9" fmla="*/ 3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14">
                    <a:moveTo>
                      <a:pt x="96" y="34"/>
                    </a:moveTo>
                    <a:cubicBezTo>
                      <a:pt x="81" y="18"/>
                      <a:pt x="65" y="0"/>
                      <a:pt x="51" y="10"/>
                    </a:cubicBezTo>
                    <a:cubicBezTo>
                      <a:pt x="37" y="20"/>
                      <a:pt x="0" y="54"/>
                      <a:pt x="20" y="84"/>
                    </a:cubicBezTo>
                    <a:cubicBezTo>
                      <a:pt x="40" y="114"/>
                      <a:pt x="75" y="95"/>
                      <a:pt x="94" y="76"/>
                    </a:cubicBezTo>
                    <a:cubicBezTo>
                      <a:pt x="114" y="56"/>
                      <a:pt x="110" y="51"/>
                      <a:pt x="96" y="34"/>
                    </a:cubicBezTo>
                    <a:close/>
                  </a:path>
                </a:pathLst>
              </a:custGeom>
              <a:solidFill>
                <a:srgbClr val="FECF99"/>
              </a:solidFill>
              <a:ln w="15875" cap="flat">
                <a:solidFill>
                  <a:srgbClr val="FFE69C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íslíḓê">
                <a:extLst>
                  <a:ext uri="{FF2B5EF4-FFF2-40B4-BE49-F238E27FC236}">
                    <a16:creationId xmlns:a16="http://schemas.microsoft.com/office/drawing/2014/main" id="{7AAE7709-D210-443E-992D-51D9AD9CE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4255" y="1934370"/>
                <a:ext cx="300039" cy="296863"/>
              </a:xfrm>
              <a:custGeom>
                <a:avLst/>
                <a:gdLst>
                  <a:gd name="T0" fmla="*/ 41 w 80"/>
                  <a:gd name="T1" fmla="*/ 6 h 79"/>
                  <a:gd name="T2" fmla="*/ 80 w 80"/>
                  <a:gd name="T3" fmla="*/ 53 h 79"/>
                  <a:gd name="T4" fmla="*/ 41 w 80"/>
                  <a:gd name="T5" fmla="*/ 10 h 79"/>
                  <a:gd name="T6" fmla="*/ 41 w 80"/>
                  <a:gd name="T7" fmla="*/ 6 h 79"/>
                  <a:gd name="T8" fmla="*/ 41 w 80"/>
                  <a:gd name="T9" fmla="*/ 72 h 79"/>
                  <a:gd name="T10" fmla="*/ 41 w 80"/>
                  <a:gd name="T11" fmla="*/ 67 h 79"/>
                  <a:gd name="T12" fmla="*/ 53 w 80"/>
                  <a:gd name="T13" fmla="*/ 79 h 79"/>
                  <a:gd name="T14" fmla="*/ 41 w 80"/>
                  <a:gd name="T15" fmla="*/ 72 h 79"/>
                  <a:gd name="T16" fmla="*/ 30 w 80"/>
                  <a:gd name="T17" fmla="*/ 0 h 79"/>
                  <a:gd name="T18" fmla="*/ 41 w 80"/>
                  <a:gd name="T19" fmla="*/ 6 h 79"/>
                  <a:gd name="T20" fmla="*/ 41 w 80"/>
                  <a:gd name="T21" fmla="*/ 10 h 79"/>
                  <a:gd name="T22" fmla="*/ 30 w 80"/>
                  <a:gd name="T23" fmla="*/ 0 h 79"/>
                  <a:gd name="T24" fmla="*/ 41 w 80"/>
                  <a:gd name="T25" fmla="*/ 67 h 79"/>
                  <a:gd name="T26" fmla="*/ 41 w 80"/>
                  <a:gd name="T27" fmla="*/ 72 h 79"/>
                  <a:gd name="T28" fmla="*/ 0 w 80"/>
                  <a:gd name="T29" fmla="*/ 18 h 79"/>
                  <a:gd name="T30" fmla="*/ 41 w 80"/>
                  <a:gd name="T31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0" h="79">
                    <a:moveTo>
                      <a:pt x="41" y="6"/>
                    </a:moveTo>
                    <a:cubicBezTo>
                      <a:pt x="59" y="18"/>
                      <a:pt x="75" y="38"/>
                      <a:pt x="80" y="53"/>
                    </a:cubicBezTo>
                    <a:cubicBezTo>
                      <a:pt x="72" y="43"/>
                      <a:pt x="56" y="25"/>
                      <a:pt x="41" y="10"/>
                    </a:cubicBezTo>
                    <a:cubicBezTo>
                      <a:pt x="41" y="6"/>
                      <a:pt x="41" y="6"/>
                      <a:pt x="41" y="6"/>
                    </a:cubicBezTo>
                    <a:close/>
                    <a:moveTo>
                      <a:pt x="41" y="72"/>
                    </a:moveTo>
                    <a:cubicBezTo>
                      <a:pt x="41" y="67"/>
                      <a:pt x="41" y="67"/>
                      <a:pt x="41" y="67"/>
                    </a:cubicBezTo>
                    <a:cubicBezTo>
                      <a:pt x="45" y="71"/>
                      <a:pt x="49" y="75"/>
                      <a:pt x="53" y="79"/>
                    </a:cubicBezTo>
                    <a:cubicBezTo>
                      <a:pt x="49" y="77"/>
                      <a:pt x="45" y="75"/>
                      <a:pt x="41" y="72"/>
                    </a:cubicBezTo>
                    <a:close/>
                    <a:moveTo>
                      <a:pt x="30" y="0"/>
                    </a:moveTo>
                    <a:cubicBezTo>
                      <a:pt x="34" y="1"/>
                      <a:pt x="38" y="4"/>
                      <a:pt x="41" y="6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8" y="7"/>
                      <a:pt x="34" y="3"/>
                      <a:pt x="30" y="0"/>
                    </a:cubicBezTo>
                    <a:close/>
                    <a:moveTo>
                      <a:pt x="41" y="67"/>
                    </a:moveTo>
                    <a:cubicBezTo>
                      <a:pt x="41" y="72"/>
                      <a:pt x="41" y="72"/>
                      <a:pt x="41" y="72"/>
                    </a:cubicBezTo>
                    <a:cubicBezTo>
                      <a:pt x="22" y="58"/>
                      <a:pt x="5" y="36"/>
                      <a:pt x="0" y="18"/>
                    </a:cubicBezTo>
                    <a:cubicBezTo>
                      <a:pt x="7" y="30"/>
                      <a:pt x="24" y="49"/>
                      <a:pt x="41" y="67"/>
                    </a:cubicBezTo>
                    <a:close/>
                  </a:path>
                </a:pathLst>
              </a:custGeom>
              <a:solidFill>
                <a:srgbClr val="FECF99"/>
              </a:solidFill>
              <a:ln w="15875" cap="flat">
                <a:solidFill>
                  <a:srgbClr val="FFE69C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" name="îšḷîďè">
                <a:extLst>
                  <a:ext uri="{FF2B5EF4-FFF2-40B4-BE49-F238E27FC236}">
                    <a16:creationId xmlns:a16="http://schemas.microsoft.com/office/drawing/2014/main" id="{10FCE64E-65DA-4DE2-9C89-00287C6D5258}"/>
                  </a:ext>
                </a:extLst>
              </p:cNvPr>
              <p:cNvGrpSpPr/>
              <p:nvPr/>
            </p:nvGrpSpPr>
            <p:grpSpPr>
              <a:xfrm>
                <a:off x="8766656" y="1449855"/>
                <a:ext cx="1220788" cy="1146501"/>
                <a:chOff x="8766656" y="1627655"/>
                <a:chExt cx="1220788" cy="1146501"/>
              </a:xfrm>
            </p:grpSpPr>
            <p:sp>
              <p:nvSpPr>
                <p:cNvPr id="38" name="iṩḻide">
                  <a:extLst>
                    <a:ext uri="{FF2B5EF4-FFF2-40B4-BE49-F238E27FC236}">
                      <a16:creationId xmlns:a16="http://schemas.microsoft.com/office/drawing/2014/main" id="{844A5A04-4484-4481-AED0-922EF4F69C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66656" y="1627655"/>
                  <a:ext cx="1220788" cy="1133475"/>
                </a:xfrm>
                <a:custGeom>
                  <a:avLst/>
                  <a:gdLst>
                    <a:gd name="T0" fmla="*/ 143 w 325"/>
                    <a:gd name="T1" fmla="*/ 251 h 302"/>
                    <a:gd name="T2" fmla="*/ 104 w 325"/>
                    <a:gd name="T3" fmla="*/ 276 h 302"/>
                    <a:gd name="T4" fmla="*/ 31 w 325"/>
                    <a:gd name="T5" fmla="*/ 293 h 302"/>
                    <a:gd name="T6" fmla="*/ 14 w 325"/>
                    <a:gd name="T7" fmla="*/ 278 h 302"/>
                    <a:gd name="T8" fmla="*/ 21 w 325"/>
                    <a:gd name="T9" fmla="*/ 210 h 302"/>
                    <a:gd name="T10" fmla="*/ 127 w 325"/>
                    <a:gd name="T11" fmla="*/ 100 h 302"/>
                    <a:gd name="T12" fmla="*/ 239 w 325"/>
                    <a:gd name="T13" fmla="*/ 0 h 302"/>
                    <a:gd name="T14" fmla="*/ 325 w 325"/>
                    <a:gd name="T15" fmla="*/ 106 h 302"/>
                    <a:gd name="T16" fmla="*/ 267 w 325"/>
                    <a:gd name="T17" fmla="*/ 153 h 302"/>
                    <a:gd name="T18" fmla="*/ 143 w 325"/>
                    <a:gd name="T19" fmla="*/ 251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5" h="302">
                      <a:moveTo>
                        <a:pt x="143" y="251"/>
                      </a:moveTo>
                      <a:cubicBezTo>
                        <a:pt x="126" y="263"/>
                        <a:pt x="113" y="271"/>
                        <a:pt x="104" y="276"/>
                      </a:cubicBezTo>
                      <a:cubicBezTo>
                        <a:pt x="82" y="288"/>
                        <a:pt x="59" y="302"/>
                        <a:pt x="31" y="293"/>
                      </a:cubicBezTo>
                      <a:cubicBezTo>
                        <a:pt x="24" y="290"/>
                        <a:pt x="19" y="285"/>
                        <a:pt x="14" y="278"/>
                      </a:cubicBezTo>
                      <a:cubicBezTo>
                        <a:pt x="0" y="257"/>
                        <a:pt x="12" y="230"/>
                        <a:pt x="21" y="210"/>
                      </a:cubicBezTo>
                      <a:cubicBezTo>
                        <a:pt x="44" y="160"/>
                        <a:pt x="108" y="116"/>
                        <a:pt x="127" y="100"/>
                      </a:cubicBezTo>
                      <a:cubicBezTo>
                        <a:pt x="150" y="80"/>
                        <a:pt x="223" y="18"/>
                        <a:pt x="239" y="0"/>
                      </a:cubicBezTo>
                      <a:cubicBezTo>
                        <a:pt x="325" y="106"/>
                        <a:pt x="325" y="106"/>
                        <a:pt x="325" y="106"/>
                      </a:cubicBezTo>
                      <a:cubicBezTo>
                        <a:pt x="325" y="106"/>
                        <a:pt x="287" y="136"/>
                        <a:pt x="267" y="153"/>
                      </a:cubicBezTo>
                      <a:cubicBezTo>
                        <a:pt x="231" y="183"/>
                        <a:pt x="180" y="223"/>
                        <a:pt x="143" y="251"/>
                      </a:cubicBezTo>
                      <a:close/>
                    </a:path>
                  </a:pathLst>
                </a:custGeom>
                <a:solidFill>
                  <a:srgbClr val="FEC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íSḻîďê">
                  <a:extLst>
                    <a:ext uri="{FF2B5EF4-FFF2-40B4-BE49-F238E27FC236}">
                      <a16:creationId xmlns:a16="http://schemas.microsoft.com/office/drawing/2014/main" id="{D1D742F9-4B53-485D-BAF8-7FDCF0E627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94255" y="2112169"/>
                  <a:ext cx="300038" cy="296863"/>
                </a:xfrm>
                <a:custGeom>
                  <a:avLst/>
                  <a:gdLst>
                    <a:gd name="T0" fmla="*/ 41 w 80"/>
                    <a:gd name="T1" fmla="*/ 6 h 79"/>
                    <a:gd name="T2" fmla="*/ 80 w 80"/>
                    <a:gd name="T3" fmla="*/ 53 h 79"/>
                    <a:gd name="T4" fmla="*/ 41 w 80"/>
                    <a:gd name="T5" fmla="*/ 10 h 79"/>
                    <a:gd name="T6" fmla="*/ 41 w 80"/>
                    <a:gd name="T7" fmla="*/ 6 h 79"/>
                    <a:gd name="T8" fmla="*/ 41 w 80"/>
                    <a:gd name="T9" fmla="*/ 72 h 79"/>
                    <a:gd name="T10" fmla="*/ 41 w 80"/>
                    <a:gd name="T11" fmla="*/ 67 h 79"/>
                    <a:gd name="T12" fmla="*/ 53 w 80"/>
                    <a:gd name="T13" fmla="*/ 79 h 79"/>
                    <a:gd name="T14" fmla="*/ 41 w 80"/>
                    <a:gd name="T15" fmla="*/ 72 h 79"/>
                    <a:gd name="T16" fmla="*/ 30 w 80"/>
                    <a:gd name="T17" fmla="*/ 0 h 79"/>
                    <a:gd name="T18" fmla="*/ 41 w 80"/>
                    <a:gd name="T19" fmla="*/ 6 h 79"/>
                    <a:gd name="T20" fmla="*/ 41 w 80"/>
                    <a:gd name="T21" fmla="*/ 10 h 79"/>
                    <a:gd name="T22" fmla="*/ 30 w 80"/>
                    <a:gd name="T23" fmla="*/ 0 h 79"/>
                    <a:gd name="T24" fmla="*/ 41 w 80"/>
                    <a:gd name="T25" fmla="*/ 67 h 79"/>
                    <a:gd name="T26" fmla="*/ 41 w 80"/>
                    <a:gd name="T27" fmla="*/ 72 h 79"/>
                    <a:gd name="T28" fmla="*/ 0 w 80"/>
                    <a:gd name="T29" fmla="*/ 18 h 79"/>
                    <a:gd name="T30" fmla="*/ 41 w 80"/>
                    <a:gd name="T31" fmla="*/ 67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0" h="79">
                      <a:moveTo>
                        <a:pt x="41" y="6"/>
                      </a:moveTo>
                      <a:cubicBezTo>
                        <a:pt x="59" y="18"/>
                        <a:pt x="75" y="38"/>
                        <a:pt x="80" y="53"/>
                      </a:cubicBezTo>
                      <a:cubicBezTo>
                        <a:pt x="72" y="43"/>
                        <a:pt x="56" y="25"/>
                        <a:pt x="41" y="10"/>
                      </a:cubicBezTo>
                      <a:cubicBezTo>
                        <a:pt x="41" y="6"/>
                        <a:pt x="41" y="6"/>
                        <a:pt x="41" y="6"/>
                      </a:cubicBezTo>
                      <a:close/>
                      <a:moveTo>
                        <a:pt x="41" y="72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5" y="71"/>
                        <a:pt x="49" y="75"/>
                        <a:pt x="53" y="79"/>
                      </a:cubicBezTo>
                      <a:cubicBezTo>
                        <a:pt x="49" y="77"/>
                        <a:pt x="45" y="75"/>
                        <a:pt x="41" y="72"/>
                      </a:cubicBezTo>
                      <a:close/>
                      <a:moveTo>
                        <a:pt x="30" y="0"/>
                      </a:moveTo>
                      <a:cubicBezTo>
                        <a:pt x="34" y="1"/>
                        <a:pt x="38" y="4"/>
                        <a:pt x="41" y="6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7"/>
                        <a:pt x="34" y="3"/>
                        <a:pt x="30" y="0"/>
                      </a:cubicBezTo>
                      <a:close/>
                      <a:moveTo>
                        <a:pt x="41" y="67"/>
                      </a:moveTo>
                      <a:cubicBezTo>
                        <a:pt x="41" y="72"/>
                        <a:pt x="41" y="72"/>
                        <a:pt x="41" y="72"/>
                      </a:cubicBezTo>
                      <a:cubicBezTo>
                        <a:pt x="22" y="58"/>
                        <a:pt x="5" y="36"/>
                        <a:pt x="0" y="18"/>
                      </a:cubicBezTo>
                      <a:cubicBezTo>
                        <a:pt x="7" y="30"/>
                        <a:pt x="24" y="49"/>
                        <a:pt x="41" y="67"/>
                      </a:cubicBezTo>
                      <a:close/>
                    </a:path>
                  </a:pathLst>
                </a:custGeom>
                <a:solidFill>
                  <a:srgbClr val="DBAD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íṩḻídê">
                  <a:extLst>
                    <a:ext uri="{FF2B5EF4-FFF2-40B4-BE49-F238E27FC236}">
                      <a16:creationId xmlns:a16="http://schemas.microsoft.com/office/drawing/2014/main" id="{1EBC9AAC-6742-43E3-982E-9B3CC64F6A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68805" y="2345531"/>
                  <a:ext cx="428625" cy="428625"/>
                </a:xfrm>
                <a:custGeom>
                  <a:avLst/>
                  <a:gdLst>
                    <a:gd name="T0" fmla="*/ 96 w 114"/>
                    <a:gd name="T1" fmla="*/ 34 h 114"/>
                    <a:gd name="T2" fmla="*/ 51 w 114"/>
                    <a:gd name="T3" fmla="*/ 10 h 114"/>
                    <a:gd name="T4" fmla="*/ 20 w 114"/>
                    <a:gd name="T5" fmla="*/ 84 h 114"/>
                    <a:gd name="T6" fmla="*/ 94 w 114"/>
                    <a:gd name="T7" fmla="*/ 76 h 114"/>
                    <a:gd name="T8" fmla="*/ 96 w 114"/>
                    <a:gd name="T9" fmla="*/ 3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114">
                      <a:moveTo>
                        <a:pt x="96" y="34"/>
                      </a:moveTo>
                      <a:cubicBezTo>
                        <a:pt x="81" y="18"/>
                        <a:pt x="65" y="0"/>
                        <a:pt x="51" y="10"/>
                      </a:cubicBezTo>
                      <a:cubicBezTo>
                        <a:pt x="37" y="20"/>
                        <a:pt x="0" y="54"/>
                        <a:pt x="20" y="84"/>
                      </a:cubicBezTo>
                      <a:cubicBezTo>
                        <a:pt x="40" y="114"/>
                        <a:pt x="75" y="95"/>
                        <a:pt x="94" y="76"/>
                      </a:cubicBezTo>
                      <a:cubicBezTo>
                        <a:pt x="114" y="56"/>
                        <a:pt x="110" y="51"/>
                        <a:pt x="96" y="34"/>
                      </a:cubicBezTo>
                      <a:close/>
                    </a:path>
                  </a:pathLst>
                </a:custGeom>
                <a:solidFill>
                  <a:srgbClr val="FFF3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30" name="ïṡḷïḋè">
            <a:extLst>
              <a:ext uri="{FF2B5EF4-FFF2-40B4-BE49-F238E27FC236}">
                <a16:creationId xmlns:a16="http://schemas.microsoft.com/office/drawing/2014/main" id="{775FA645-DCA0-47E1-B4CE-325310F78C72}"/>
              </a:ext>
            </a:extLst>
          </p:cNvPr>
          <p:cNvSpPr txBox="1">
            <a:spLocks/>
          </p:cNvSpPr>
          <p:nvPr/>
        </p:nvSpPr>
        <p:spPr bwMode="auto">
          <a:xfrm>
            <a:off x="505574" y="3812184"/>
            <a:ext cx="2747844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这节课要做什么？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ïṥliďè">
            <a:extLst>
              <a:ext uri="{FF2B5EF4-FFF2-40B4-BE49-F238E27FC236}">
                <a16:creationId xmlns:a16="http://schemas.microsoft.com/office/drawing/2014/main" id="{75DF02C1-D556-4A57-8190-C1F049F4AA86}"/>
              </a:ext>
            </a:extLst>
          </p:cNvPr>
          <p:cNvSpPr txBox="1">
            <a:spLocks/>
          </p:cNvSpPr>
          <p:nvPr/>
        </p:nvSpPr>
        <p:spPr bwMode="auto">
          <a:xfrm>
            <a:off x="3798837" y="5805697"/>
            <a:ext cx="2747844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需要哪些背景知识？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ïS1íḋê">
            <a:extLst>
              <a:ext uri="{FF2B5EF4-FFF2-40B4-BE49-F238E27FC236}">
                <a16:creationId xmlns:a16="http://schemas.microsoft.com/office/drawing/2014/main" id="{DE138037-60B2-42B5-9B21-AD2EA706B676}"/>
              </a:ext>
            </a:extLst>
          </p:cNvPr>
          <p:cNvSpPr txBox="1">
            <a:spLocks/>
          </p:cNvSpPr>
          <p:nvPr/>
        </p:nvSpPr>
        <p:spPr bwMode="auto">
          <a:xfrm>
            <a:off x="4128451" y="3038291"/>
            <a:ext cx="2747844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需要准备哪些硬件？</a:t>
            </a:r>
            <a:endParaRPr lang="en-US" altLang="zh-CN" sz="20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íŝḷîḋê">
            <a:extLst>
              <a:ext uri="{FF2B5EF4-FFF2-40B4-BE49-F238E27FC236}">
                <a16:creationId xmlns:a16="http://schemas.microsoft.com/office/drawing/2014/main" id="{C533B501-6036-4386-B971-8DD065A70BC2}"/>
              </a:ext>
            </a:extLst>
          </p:cNvPr>
          <p:cNvSpPr txBox="1">
            <a:spLocks/>
          </p:cNvSpPr>
          <p:nvPr/>
        </p:nvSpPr>
        <p:spPr bwMode="auto">
          <a:xfrm>
            <a:off x="7606897" y="4656285"/>
            <a:ext cx="2747844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如何通过程序实现？</a:t>
            </a:r>
            <a:endParaRPr lang="en-US" altLang="zh-CN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42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AE7E729B-60DB-43A2-9F60-CDC491B9BE4C}"/>
              </a:ext>
            </a:extLst>
          </p:cNvPr>
          <p:cNvGrpSpPr/>
          <p:nvPr/>
        </p:nvGrpSpPr>
        <p:grpSpPr>
          <a:xfrm>
            <a:off x="2285808" y="3274048"/>
            <a:ext cx="6026548" cy="1017069"/>
            <a:chOff x="6354225" y="3234292"/>
            <a:chExt cx="5016361" cy="1017069"/>
          </a:xfrm>
        </p:grpSpPr>
        <p:sp>
          <p:nvSpPr>
            <p:cNvPr id="16" name="ïŝļíḍe">
              <a:extLst>
                <a:ext uri="{FF2B5EF4-FFF2-40B4-BE49-F238E27FC236}">
                  <a16:creationId xmlns:a16="http://schemas.microsoft.com/office/drawing/2014/main" id="{8668618C-C6DA-405E-A83F-3C63C9F51B0E}"/>
                </a:ext>
              </a:extLst>
            </p:cNvPr>
            <p:cNvSpPr/>
            <p:nvPr/>
          </p:nvSpPr>
          <p:spPr bwMode="auto">
            <a:xfrm>
              <a:off x="6596935" y="3234292"/>
              <a:ext cx="4773651" cy="101706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iślîdê">
              <a:extLst>
                <a:ext uri="{FF2B5EF4-FFF2-40B4-BE49-F238E27FC236}">
                  <a16:creationId xmlns:a16="http://schemas.microsoft.com/office/drawing/2014/main" id="{AFA96EDF-4C70-4204-BDC6-FEAAF863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7536" y="3234292"/>
              <a:ext cx="280072" cy="101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170" y="457"/>
                </a:cxn>
                <a:cxn ang="0">
                  <a:pos x="0" y="621"/>
                </a:cxn>
                <a:cxn ang="0">
                  <a:pos x="0" y="914"/>
                </a:cxn>
                <a:cxn ang="0">
                  <a:pos x="20" y="914"/>
                </a:cxn>
                <a:cxn ang="0">
                  <a:pos x="20" y="628"/>
                </a:cxn>
                <a:cxn ang="0">
                  <a:pos x="198" y="457"/>
                </a:cxn>
                <a:cxn ang="0">
                  <a:pos x="20" y="285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198" h="914">
                  <a:moveTo>
                    <a:pt x="0" y="0"/>
                  </a:moveTo>
                  <a:lnTo>
                    <a:pt x="0" y="292"/>
                  </a:lnTo>
                  <a:lnTo>
                    <a:pt x="170" y="457"/>
                  </a:lnTo>
                  <a:lnTo>
                    <a:pt x="0" y="621"/>
                  </a:lnTo>
                  <a:lnTo>
                    <a:pt x="0" y="914"/>
                  </a:lnTo>
                  <a:lnTo>
                    <a:pt x="20" y="914"/>
                  </a:lnTo>
                  <a:lnTo>
                    <a:pt x="20" y="628"/>
                  </a:lnTo>
                  <a:lnTo>
                    <a:pt x="198" y="457"/>
                  </a:lnTo>
                  <a:lnTo>
                    <a:pt x="20" y="285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ï$ľîḑè">
              <a:extLst>
                <a:ext uri="{FF2B5EF4-FFF2-40B4-BE49-F238E27FC236}">
                  <a16:creationId xmlns:a16="http://schemas.microsoft.com/office/drawing/2014/main" id="{3BD28150-D824-4BCD-9E54-F860CD55F557}"/>
                </a:ext>
              </a:extLst>
            </p:cNvPr>
            <p:cNvSpPr/>
            <p:nvPr/>
          </p:nvSpPr>
          <p:spPr bwMode="auto">
            <a:xfrm rot="16200000">
              <a:off x="6307995" y="3650366"/>
              <a:ext cx="277382" cy="184922"/>
            </a:xfrm>
            <a:prstGeom prst="triangl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íşľiḑê">
              <a:extLst>
                <a:ext uri="{FF2B5EF4-FFF2-40B4-BE49-F238E27FC236}">
                  <a16:creationId xmlns:a16="http://schemas.microsoft.com/office/drawing/2014/main" id="{56507740-6D94-4296-B14E-574400A2492D}"/>
                </a:ext>
              </a:extLst>
            </p:cNvPr>
            <p:cNvSpPr txBox="1"/>
            <p:nvPr/>
          </p:nvSpPr>
          <p:spPr>
            <a:xfrm flipH="1">
              <a:off x="6822936" y="3556100"/>
              <a:ext cx="716414" cy="307777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5D54DC1-D912-4AF2-82A3-EC9D1A623722}"/>
              </a:ext>
            </a:extLst>
          </p:cNvPr>
          <p:cNvGrpSpPr/>
          <p:nvPr/>
        </p:nvGrpSpPr>
        <p:grpSpPr>
          <a:xfrm>
            <a:off x="2285808" y="2002712"/>
            <a:ext cx="6026548" cy="1017069"/>
            <a:chOff x="6354225" y="1962956"/>
            <a:chExt cx="5016361" cy="1017069"/>
          </a:xfrm>
        </p:grpSpPr>
        <p:sp>
          <p:nvSpPr>
            <p:cNvPr id="10" name="ïṡlîḓè">
              <a:extLst>
                <a:ext uri="{FF2B5EF4-FFF2-40B4-BE49-F238E27FC236}">
                  <a16:creationId xmlns:a16="http://schemas.microsoft.com/office/drawing/2014/main" id="{3C5EE76B-4BC2-4CE0-874D-A71EFD3BFA1F}"/>
                </a:ext>
              </a:extLst>
            </p:cNvPr>
            <p:cNvSpPr/>
            <p:nvPr/>
          </p:nvSpPr>
          <p:spPr bwMode="auto">
            <a:xfrm>
              <a:off x="6596935" y="1962956"/>
              <a:ext cx="4773651" cy="101706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ïṩ1îďê">
              <a:extLst>
                <a:ext uri="{FF2B5EF4-FFF2-40B4-BE49-F238E27FC236}">
                  <a16:creationId xmlns:a16="http://schemas.microsoft.com/office/drawing/2014/main" id="{B3047CE1-072C-41A7-BF0A-47E838CDD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7536" y="1962956"/>
              <a:ext cx="280072" cy="101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170" y="457"/>
                </a:cxn>
                <a:cxn ang="0">
                  <a:pos x="0" y="621"/>
                </a:cxn>
                <a:cxn ang="0">
                  <a:pos x="0" y="914"/>
                </a:cxn>
                <a:cxn ang="0">
                  <a:pos x="20" y="914"/>
                </a:cxn>
                <a:cxn ang="0">
                  <a:pos x="20" y="628"/>
                </a:cxn>
                <a:cxn ang="0">
                  <a:pos x="198" y="457"/>
                </a:cxn>
                <a:cxn ang="0">
                  <a:pos x="20" y="285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198" h="914">
                  <a:moveTo>
                    <a:pt x="0" y="0"/>
                  </a:moveTo>
                  <a:lnTo>
                    <a:pt x="0" y="292"/>
                  </a:lnTo>
                  <a:lnTo>
                    <a:pt x="170" y="457"/>
                  </a:lnTo>
                  <a:lnTo>
                    <a:pt x="0" y="621"/>
                  </a:lnTo>
                  <a:lnTo>
                    <a:pt x="0" y="914"/>
                  </a:lnTo>
                  <a:lnTo>
                    <a:pt x="20" y="914"/>
                  </a:lnTo>
                  <a:lnTo>
                    <a:pt x="20" y="628"/>
                  </a:lnTo>
                  <a:lnTo>
                    <a:pt x="198" y="457"/>
                  </a:lnTo>
                  <a:lnTo>
                    <a:pt x="20" y="285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iṡ1ïdé">
              <a:extLst>
                <a:ext uri="{FF2B5EF4-FFF2-40B4-BE49-F238E27FC236}">
                  <a16:creationId xmlns:a16="http://schemas.microsoft.com/office/drawing/2014/main" id="{CC658995-22BF-42D7-9994-06A948C732E7}"/>
                </a:ext>
              </a:extLst>
            </p:cNvPr>
            <p:cNvSpPr/>
            <p:nvPr/>
          </p:nvSpPr>
          <p:spPr bwMode="auto">
            <a:xfrm rot="16200000">
              <a:off x="6307995" y="2379030"/>
              <a:ext cx="277382" cy="184922"/>
            </a:xfrm>
            <a:prstGeom prst="triangl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iṥľîḍe">
              <a:extLst>
                <a:ext uri="{FF2B5EF4-FFF2-40B4-BE49-F238E27FC236}">
                  <a16:creationId xmlns:a16="http://schemas.microsoft.com/office/drawing/2014/main" id="{822E2D93-45E4-47CA-BF5F-53F78FFD75FE}"/>
                </a:ext>
              </a:extLst>
            </p:cNvPr>
            <p:cNvSpPr txBox="1"/>
            <p:nvPr/>
          </p:nvSpPr>
          <p:spPr>
            <a:xfrm flipH="1">
              <a:off x="6818801" y="2284763"/>
              <a:ext cx="771365" cy="307777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íślidé">
            <a:extLst>
              <a:ext uri="{FF2B5EF4-FFF2-40B4-BE49-F238E27FC236}">
                <a16:creationId xmlns:a16="http://schemas.microsoft.com/office/drawing/2014/main" id="{0F71A57E-EC46-4DAA-BA22-C465E9AAAE20}"/>
              </a:ext>
            </a:extLst>
          </p:cNvPr>
          <p:cNvSpPr txBox="1">
            <a:spLocks/>
          </p:cNvSpPr>
          <p:nvPr/>
        </p:nvSpPr>
        <p:spPr bwMode="auto">
          <a:xfrm>
            <a:off x="3840066" y="2260932"/>
            <a:ext cx="2879568" cy="512433"/>
          </a:xfrm>
          <a:prstGeom prst="rect">
            <a:avLst/>
          </a:prstGeom>
          <a:noFill/>
        </p:spPr>
        <p:txBody>
          <a:bodyPr wrap="none" lIns="432000" tIns="0" rIns="216000" bIns="0" anchor="ctr" anchorCtr="0">
            <a:normAutofit/>
          </a:bodyPr>
          <a:lstStyle/>
          <a:p>
            <a:pPr algn="l" latinLnBrk="0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了解舵机云台的工作原理</a:t>
            </a:r>
            <a:endParaRPr lang="zh-CN" altLang="en-US" sz="2400" b="1" dirty="0"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işļíḍê">
            <a:extLst>
              <a:ext uri="{FF2B5EF4-FFF2-40B4-BE49-F238E27FC236}">
                <a16:creationId xmlns:a16="http://schemas.microsoft.com/office/drawing/2014/main" id="{0A538647-03BC-4C04-AFB4-40120E6C05C6}"/>
              </a:ext>
            </a:extLst>
          </p:cNvPr>
          <p:cNvSpPr txBox="1">
            <a:spLocks/>
          </p:cNvSpPr>
          <p:nvPr/>
        </p:nvSpPr>
        <p:spPr bwMode="auto">
          <a:xfrm>
            <a:off x="3724840" y="3243452"/>
            <a:ext cx="4198057" cy="1176725"/>
          </a:xfrm>
          <a:prstGeom prst="rect">
            <a:avLst/>
          </a:prstGeom>
          <a:noFill/>
        </p:spPr>
        <p:txBody>
          <a:bodyPr wrap="none" lIns="432000" tIns="0" rIns="360000" bIns="0" anchor="ctr" anchorCtr="0">
            <a:norm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了解函数的编写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35E948D-E9D7-4E5B-97DE-1655536B14D3}"/>
              </a:ext>
            </a:extLst>
          </p:cNvPr>
          <p:cNvGrpSpPr/>
          <p:nvPr/>
        </p:nvGrpSpPr>
        <p:grpSpPr>
          <a:xfrm>
            <a:off x="2285808" y="4549237"/>
            <a:ext cx="6026548" cy="1017069"/>
            <a:chOff x="6354225" y="4509481"/>
            <a:chExt cx="5016361" cy="1017069"/>
          </a:xfrm>
        </p:grpSpPr>
        <p:sp>
          <p:nvSpPr>
            <p:cNvPr id="4" name="îşḷiḋé">
              <a:extLst>
                <a:ext uri="{FF2B5EF4-FFF2-40B4-BE49-F238E27FC236}">
                  <a16:creationId xmlns:a16="http://schemas.microsoft.com/office/drawing/2014/main" id="{6A4B724E-0D60-4C88-AFEB-B8C63BA39944}"/>
                </a:ext>
              </a:extLst>
            </p:cNvPr>
            <p:cNvSpPr/>
            <p:nvPr/>
          </p:nvSpPr>
          <p:spPr bwMode="auto">
            <a:xfrm>
              <a:off x="6596935" y="4509481"/>
              <a:ext cx="4773651" cy="101706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ïśļíḑé">
              <a:extLst>
                <a:ext uri="{FF2B5EF4-FFF2-40B4-BE49-F238E27FC236}">
                  <a16:creationId xmlns:a16="http://schemas.microsoft.com/office/drawing/2014/main" id="{A82EDC93-A736-4DEE-9C63-4BECE40A9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7536" y="4509481"/>
              <a:ext cx="280072" cy="101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170" y="457"/>
                </a:cxn>
                <a:cxn ang="0">
                  <a:pos x="0" y="621"/>
                </a:cxn>
                <a:cxn ang="0">
                  <a:pos x="0" y="914"/>
                </a:cxn>
                <a:cxn ang="0">
                  <a:pos x="20" y="914"/>
                </a:cxn>
                <a:cxn ang="0">
                  <a:pos x="20" y="628"/>
                </a:cxn>
                <a:cxn ang="0">
                  <a:pos x="198" y="457"/>
                </a:cxn>
                <a:cxn ang="0">
                  <a:pos x="20" y="285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198" h="914">
                  <a:moveTo>
                    <a:pt x="0" y="0"/>
                  </a:moveTo>
                  <a:lnTo>
                    <a:pt x="0" y="292"/>
                  </a:lnTo>
                  <a:lnTo>
                    <a:pt x="170" y="457"/>
                  </a:lnTo>
                  <a:lnTo>
                    <a:pt x="0" y="621"/>
                  </a:lnTo>
                  <a:lnTo>
                    <a:pt x="0" y="914"/>
                  </a:lnTo>
                  <a:lnTo>
                    <a:pt x="20" y="914"/>
                  </a:lnTo>
                  <a:lnTo>
                    <a:pt x="20" y="628"/>
                  </a:lnTo>
                  <a:lnTo>
                    <a:pt x="198" y="457"/>
                  </a:lnTo>
                  <a:lnTo>
                    <a:pt x="20" y="285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îsľiḑè">
              <a:extLst>
                <a:ext uri="{FF2B5EF4-FFF2-40B4-BE49-F238E27FC236}">
                  <a16:creationId xmlns:a16="http://schemas.microsoft.com/office/drawing/2014/main" id="{27B30903-1C23-4554-85DF-C7C7120D2FA2}"/>
                </a:ext>
              </a:extLst>
            </p:cNvPr>
            <p:cNvSpPr/>
            <p:nvPr/>
          </p:nvSpPr>
          <p:spPr bwMode="auto">
            <a:xfrm rot="16200000">
              <a:off x="6307995" y="4925555"/>
              <a:ext cx="277382" cy="184922"/>
            </a:xfrm>
            <a:prstGeom prst="triangl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ïṩļíďe">
              <a:extLst>
                <a:ext uri="{FF2B5EF4-FFF2-40B4-BE49-F238E27FC236}">
                  <a16:creationId xmlns:a16="http://schemas.microsoft.com/office/drawing/2014/main" id="{7BA50B3D-3154-492C-8952-F638FAC74CE2}"/>
                </a:ext>
              </a:extLst>
            </p:cNvPr>
            <p:cNvSpPr txBox="1"/>
            <p:nvPr/>
          </p:nvSpPr>
          <p:spPr>
            <a:xfrm flipH="1">
              <a:off x="6804585" y="4831289"/>
              <a:ext cx="692818" cy="307777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iṧľïḓe">
              <a:extLst>
                <a:ext uri="{FF2B5EF4-FFF2-40B4-BE49-F238E27FC236}">
                  <a16:creationId xmlns:a16="http://schemas.microsoft.com/office/drawing/2014/main" id="{84C7537E-8A0C-43C3-8CA4-B3B0A29B967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770766" y="4594626"/>
              <a:ext cx="3275643" cy="912324"/>
            </a:xfrm>
            <a:prstGeom prst="rect">
              <a:avLst/>
            </a:prstGeom>
            <a:noFill/>
          </p:spPr>
          <p:txBody>
            <a:bodyPr wrap="none" lIns="432000" tIns="0" rIns="360000" bIns="0" anchor="ctr" anchorCtr="0">
              <a:norm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掌握控制小车机械臂的方法</a:t>
              </a:r>
              <a:endParaRPr lang="zh-CN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33F1B86B-679B-483A-BB25-442D119764B0}"/>
              </a:ext>
            </a:extLst>
          </p:cNvPr>
          <p:cNvGrpSpPr/>
          <p:nvPr/>
        </p:nvGrpSpPr>
        <p:grpSpPr>
          <a:xfrm>
            <a:off x="1869734" y="2025827"/>
            <a:ext cx="277382" cy="3511200"/>
            <a:chOff x="5938151" y="1986071"/>
            <a:chExt cx="277382" cy="3511200"/>
          </a:xfrm>
        </p:grpSpPr>
        <p:cxnSp>
          <p:nvCxnSpPr>
            <p:cNvPr id="22" name="Straight Connector 91">
              <a:extLst>
                <a:ext uri="{FF2B5EF4-FFF2-40B4-BE49-F238E27FC236}">
                  <a16:creationId xmlns:a16="http://schemas.microsoft.com/office/drawing/2014/main" id="{29B26B38-312B-4DA5-9D01-87300C973A8B}"/>
                </a:ext>
              </a:extLst>
            </p:cNvPr>
            <p:cNvCxnSpPr/>
            <p:nvPr/>
          </p:nvCxnSpPr>
          <p:spPr>
            <a:xfrm rot="5400000">
              <a:off x="5910413" y="5329878"/>
              <a:ext cx="332859" cy="1927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ṣḻíḍe">
              <a:extLst>
                <a:ext uri="{FF2B5EF4-FFF2-40B4-BE49-F238E27FC236}">
                  <a16:creationId xmlns:a16="http://schemas.microsoft.com/office/drawing/2014/main" id="{9D39B86C-FDE7-488A-904F-57D40843C477}"/>
                </a:ext>
              </a:extLst>
            </p:cNvPr>
            <p:cNvSpPr/>
            <p:nvPr/>
          </p:nvSpPr>
          <p:spPr bwMode="auto">
            <a:xfrm>
              <a:off x="5938151" y="4875472"/>
              <a:ext cx="277382" cy="27738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Straight Connector 98">
              <a:extLst>
                <a:ext uri="{FF2B5EF4-FFF2-40B4-BE49-F238E27FC236}">
                  <a16:creationId xmlns:a16="http://schemas.microsoft.com/office/drawing/2014/main" id="{5D32AC6A-67D5-4B82-8F11-68DFCBCF1220}"/>
                </a:ext>
              </a:extLst>
            </p:cNvPr>
            <p:cNvCxnSpPr/>
            <p:nvPr/>
          </p:nvCxnSpPr>
          <p:spPr>
            <a:xfrm rot="5400000">
              <a:off x="5910413" y="4694210"/>
              <a:ext cx="332859" cy="1927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01">
              <a:extLst>
                <a:ext uri="{FF2B5EF4-FFF2-40B4-BE49-F238E27FC236}">
                  <a16:creationId xmlns:a16="http://schemas.microsoft.com/office/drawing/2014/main" id="{75E64DEB-2AFC-45BA-8087-DD028F15B57D}"/>
                </a:ext>
              </a:extLst>
            </p:cNvPr>
            <p:cNvCxnSpPr/>
            <p:nvPr/>
          </p:nvCxnSpPr>
          <p:spPr>
            <a:xfrm rot="5400000">
              <a:off x="5910413" y="4058542"/>
              <a:ext cx="332859" cy="1927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ïsḻíḍe">
              <a:extLst>
                <a:ext uri="{FF2B5EF4-FFF2-40B4-BE49-F238E27FC236}">
                  <a16:creationId xmlns:a16="http://schemas.microsoft.com/office/drawing/2014/main" id="{9F592956-0C4C-40F7-B3A9-4C1DF44699F8}"/>
                </a:ext>
              </a:extLst>
            </p:cNvPr>
            <p:cNvSpPr/>
            <p:nvPr/>
          </p:nvSpPr>
          <p:spPr bwMode="auto">
            <a:xfrm>
              <a:off x="5938151" y="3604136"/>
              <a:ext cx="277382" cy="277382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Straight Connector 106">
              <a:extLst>
                <a:ext uri="{FF2B5EF4-FFF2-40B4-BE49-F238E27FC236}">
                  <a16:creationId xmlns:a16="http://schemas.microsoft.com/office/drawing/2014/main" id="{8F7B5AD6-CDE7-426C-91AA-17E0B276EB4A}"/>
                </a:ext>
              </a:extLst>
            </p:cNvPr>
            <p:cNvCxnSpPr/>
            <p:nvPr/>
          </p:nvCxnSpPr>
          <p:spPr>
            <a:xfrm rot="5400000">
              <a:off x="5910413" y="3422874"/>
              <a:ext cx="332859" cy="1927"/>
            </a:xfrm>
            <a:prstGeom prst="line">
              <a:avLst/>
            </a:prstGeom>
            <a:ln w="28575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11">
              <a:extLst>
                <a:ext uri="{FF2B5EF4-FFF2-40B4-BE49-F238E27FC236}">
                  <a16:creationId xmlns:a16="http://schemas.microsoft.com/office/drawing/2014/main" id="{B80599C0-6355-4A60-A862-693B7089E4EF}"/>
                </a:ext>
              </a:extLst>
            </p:cNvPr>
            <p:cNvCxnSpPr/>
            <p:nvPr/>
          </p:nvCxnSpPr>
          <p:spPr>
            <a:xfrm rot="5400000">
              <a:off x="5910413" y="2787205"/>
              <a:ext cx="332859" cy="1927"/>
            </a:xfrm>
            <a:prstGeom prst="line">
              <a:avLst/>
            </a:prstGeom>
            <a:ln w="28575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í$ļïḓe">
              <a:extLst>
                <a:ext uri="{FF2B5EF4-FFF2-40B4-BE49-F238E27FC236}">
                  <a16:creationId xmlns:a16="http://schemas.microsoft.com/office/drawing/2014/main" id="{EEEA89C8-C9F8-4496-A798-AB774C16C926}"/>
                </a:ext>
              </a:extLst>
            </p:cNvPr>
            <p:cNvSpPr/>
            <p:nvPr/>
          </p:nvSpPr>
          <p:spPr bwMode="auto">
            <a:xfrm>
              <a:off x="5938151" y="2332799"/>
              <a:ext cx="277382" cy="277382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Straight Connector 116">
              <a:extLst>
                <a:ext uri="{FF2B5EF4-FFF2-40B4-BE49-F238E27FC236}">
                  <a16:creationId xmlns:a16="http://schemas.microsoft.com/office/drawing/2014/main" id="{6B8D1BEE-ABF1-4C6B-BEFE-ABD7F8E0BA4E}"/>
                </a:ext>
              </a:extLst>
            </p:cNvPr>
            <p:cNvCxnSpPr/>
            <p:nvPr/>
          </p:nvCxnSpPr>
          <p:spPr>
            <a:xfrm rot="5400000">
              <a:off x="5910413" y="2151537"/>
              <a:ext cx="332859" cy="1927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56928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什么是云台？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0CA6B35-9AEC-4DB6-ABB0-BF5FD6B8D5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77" y="1404591"/>
            <a:ext cx="5398423" cy="404881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B679F16-6771-40CF-A9ED-3B9BE37A9F1B}"/>
              </a:ext>
            </a:extLst>
          </p:cNvPr>
          <p:cNvSpPr/>
          <p:nvPr/>
        </p:nvSpPr>
        <p:spPr>
          <a:xfrm>
            <a:off x="6488018" y="1097542"/>
            <a:ext cx="5249553" cy="5577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云台是安装、固定摄像机的支撑设备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，它分为</a:t>
            </a: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固定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电动云台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两种。 固定云台适用于监视范围不大的情况，在固定云台上安装好摄像机后可调整摄像机的水平和俯仰的角度，达到最好的工作姿态后只要锁定调整机构就可以了。电动云台适用于对大范围进行扫描监视，它可以扩大摄像机的监视范围。电动云台高速姿态是由两台执行电动机来实现，电动机接受来自控制器的信号精确地运行定位。在控制信号的作用下，云台上的摄像机既可自动扫描监视区域，也可在监控中心值班人员的操纵下跟踪监视对象。</a:t>
            </a:r>
          </a:p>
        </p:txBody>
      </p:sp>
    </p:spTree>
    <p:extLst>
      <p:ext uri="{BB962C8B-B14F-4D97-AF65-F5344CB8AC3E}">
        <p14:creationId xmlns:p14="http://schemas.microsoft.com/office/powerpoint/2010/main" val="18822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什么是舵机？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679F16-6771-40CF-A9ED-3B9BE37A9F1B}"/>
              </a:ext>
            </a:extLst>
          </p:cNvPr>
          <p:cNvSpPr/>
          <p:nvPr/>
        </p:nvSpPr>
        <p:spPr>
          <a:xfrm>
            <a:off x="6096000" y="1144706"/>
            <a:ext cx="5249553" cy="465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舵机是一种位置（角度）伺服的</a:t>
            </a: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驱动器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适用于那些需要角度不断变化并可以保持的控制系统。目前，在高档遥控玩具，如飞机、潜艇模型，遥控机器人中已经得到了普遍应用；舵机是船舶上的一种大甲板机械。舵机的大小由外舾装按照船级社的规范决定，选型时主要考虑扭矩大小；在航天方面，舵机应用广泛。航天方面，导弹姿态变换的俯仰、偏航、滚转运动都是靠舵机相互配合完成的。舵机在许多工程上都有应用，不仅限于船舶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timgsa.baidu.com/timg?image&amp;quality=80&amp;size=b9999_10000&amp;sec=1575470422868&amp;di=f88f3fc484cf488bdf95c4d61d95509c&amp;imgtype=0&amp;src=http%3A%2F%2Fwww.tbw-xie.com%2FtuxieJDEwLmFsaWNkbi5jb20vaTMvNjM2Mjg0NDIvVEIyQk1pTWUyNkg4S0pqeTBGalhYYVhlcFhhXyEhNjM2Mjg0NDIkOQ.jpg">
            <a:extLst>
              <a:ext uri="{FF2B5EF4-FFF2-40B4-BE49-F238E27FC236}">
                <a16:creationId xmlns:a16="http://schemas.microsoft.com/office/drawing/2014/main" id="{B1193EC7-073F-4DB2-8FAD-99C58FAA0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59" y="1386246"/>
            <a:ext cx="4413068" cy="44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科学探究</a:t>
            </a:r>
            <a:r>
              <a:rPr lang="en-US" altLang="zh-CN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舵机的工作原理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679F16-6771-40CF-A9ED-3B9BE37A9F1B}"/>
              </a:ext>
            </a:extLst>
          </p:cNvPr>
          <p:cNvSpPr/>
          <p:nvPr/>
        </p:nvSpPr>
        <p:spPr>
          <a:xfrm>
            <a:off x="536648" y="2083460"/>
            <a:ext cx="5249553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舵机内部的控制电路、电位计（可变电阻器）和电机均被连接到电路板上。控制电路通过电位计可监控舵机的当前角度。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其工作流程为：控制信号 → 控制电路板 → 电机转动 → 齿轮组减速 → 舵盘转动 → 位置反馈电位计 → 控制电路板反馈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09969E-B9FD-4AED-8A20-8AD13DFF9F7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"/>
          <a:stretch/>
        </p:blipFill>
        <p:spPr>
          <a:xfrm>
            <a:off x="6096000" y="1597101"/>
            <a:ext cx="5795069" cy="417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科学探究</a:t>
            </a:r>
            <a:r>
              <a:rPr lang="en-US" altLang="zh-CN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舵机的工作原理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679F16-6771-40CF-A9ED-3B9BE37A9F1B}"/>
              </a:ext>
            </a:extLst>
          </p:cNvPr>
          <p:cNvSpPr/>
          <p:nvPr/>
        </p:nvSpPr>
        <p:spPr>
          <a:xfrm>
            <a:off x="5879869" y="2486691"/>
            <a:ext cx="4987241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脉冲宽度调制，英文名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Pulse Width Modulation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，缩写为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PWM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，它是通过对一系列脉冲的宽度进行调制，等效出所需要的波形，对模拟信号电平进行数字编码。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FE67E6-64F2-41C8-BDFE-F0F035A700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59" y="1436110"/>
            <a:ext cx="4078383" cy="49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 1">
            <a:extLst>
              <a:ext uri="{FF2B5EF4-FFF2-40B4-BE49-F238E27FC236}">
                <a16:creationId xmlns:a16="http://schemas.microsoft.com/office/drawing/2014/main" id="{74ED038E-6A32-47B2-8331-8DC111D5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实践操作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553129-61DB-4D08-9492-0330D83ADA59}"/>
              </a:ext>
            </a:extLst>
          </p:cNvPr>
          <p:cNvSpPr txBox="1"/>
          <p:nvPr/>
        </p:nvSpPr>
        <p:spPr>
          <a:xfrm>
            <a:off x="173181" y="894683"/>
            <a:ext cx="7075517" cy="556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：打开开始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编程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arduino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IDE-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打开文件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Learn-ai/codes/chapter3/part3_ServoArm\esp8266_servoarm_http//esp8266_servoarm_http.ino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esp8266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通过数据线连接到电脑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：点击工具栏：工具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开发板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在子菜单中选择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NodeMCU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1.0 (ESP-12E Module)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：点击工具栏：工具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端口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在子菜单中选择对应开发板的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tty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端口（一般为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ttyUSB0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）（查看下方状态栏信息）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502ECC-5226-4D99-A6B8-6BAB448D8E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93305" y="1463039"/>
            <a:ext cx="4525514" cy="27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6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 1">
            <a:extLst>
              <a:ext uri="{FF2B5EF4-FFF2-40B4-BE49-F238E27FC236}">
                <a16:creationId xmlns:a16="http://schemas.microsoft.com/office/drawing/2014/main" id="{74ED038E-6A32-47B2-8331-8DC111D5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实践操作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553129-61DB-4D08-9492-0330D83ADA59}"/>
              </a:ext>
            </a:extLst>
          </p:cNvPr>
          <p:cNvSpPr txBox="1"/>
          <p:nvPr/>
        </p:nvSpPr>
        <p:spPr>
          <a:xfrm>
            <a:off x="123305" y="1476574"/>
            <a:ext cx="11945389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：配置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Arduino IDE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板级参数并进行烧录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ACA3A8-662A-4DA0-AA42-2AD7DDA509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554" y="2057439"/>
            <a:ext cx="5101727" cy="28674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514ED4-245C-4703-BD7E-93DE03142D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37631" y="2035409"/>
            <a:ext cx="5198256" cy="33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6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扁平风企业发生历程时间轴图表PPT模板"/>
</p:tagLst>
</file>

<file path=ppt/theme/theme1.xml><?xml version="1.0" encoding="utf-8"?>
<a:theme xmlns:a="http://schemas.openxmlformats.org/drawingml/2006/main" name="Office Theme">
  <a:themeElements>
    <a:clrScheme name="BEST autumn red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868</Words>
  <Application>Microsoft Office PowerPoint</Application>
  <PresentationFormat>宽屏</PresentationFormat>
  <Paragraphs>86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等线</vt:lpstr>
      <vt:lpstr>华文楷体</vt:lpstr>
      <vt:lpstr>华文中宋</vt:lpstr>
      <vt:lpstr>庞门正道标题体</vt:lpstr>
      <vt:lpstr>宋体</vt:lpstr>
      <vt:lpstr>微软雅黑</vt:lpstr>
      <vt:lpstr>Arial</vt:lpstr>
      <vt:lpstr>Calibri</vt:lpstr>
      <vt:lpstr>Franklin Gothic Book</vt:lpstr>
      <vt:lpstr>Raleway</vt:lpstr>
      <vt:lpstr>Symbol</vt:lpstr>
      <vt:lpstr>Times New Roman</vt:lpstr>
      <vt:lpstr>Office Theme</vt:lpstr>
      <vt:lpstr>PowerPoint 演示文稿</vt:lpstr>
      <vt:lpstr>物联网与传感器</vt:lpstr>
      <vt:lpstr>学习目标</vt:lpstr>
      <vt:lpstr>什么是云台？</vt:lpstr>
      <vt:lpstr>什么是舵机？</vt:lpstr>
      <vt:lpstr>科学探究——舵机的工作原理</vt:lpstr>
      <vt:lpstr>科学探究——舵机的工作原理</vt:lpstr>
      <vt:lpstr>实践操作</vt:lpstr>
      <vt:lpstr>实践操作</vt:lpstr>
      <vt:lpstr>实践操作</vt:lpstr>
      <vt:lpstr>核心代码解析</vt:lpstr>
      <vt:lpstr>硬件连接</vt:lpstr>
      <vt:lpstr>舵机连接</vt:lpstr>
      <vt:lpstr>实践操作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简约扁平风企业发生历程时间轴图表PPT模板</dc:title>
  <dc:creator>lenovo</dc:creator>
  <cp:lastModifiedBy>Li X</cp:lastModifiedBy>
  <cp:revision>106</cp:revision>
  <dcterms:created xsi:type="dcterms:W3CDTF">2018-04-01T09:12:50Z</dcterms:created>
  <dcterms:modified xsi:type="dcterms:W3CDTF">2019-12-05T13:32:43Z</dcterms:modified>
</cp:coreProperties>
</file>