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7" r:id="rId2"/>
    <p:sldId id="11435" r:id="rId3"/>
    <p:sldId id="11449" r:id="rId4"/>
    <p:sldId id="340" r:id="rId5"/>
    <p:sldId id="11442" r:id="rId6"/>
    <p:sldId id="342" r:id="rId7"/>
    <p:sldId id="11439" r:id="rId8"/>
    <p:sldId id="11456" r:id="rId9"/>
    <p:sldId id="11453" r:id="rId10"/>
    <p:sldId id="11454" r:id="rId11"/>
    <p:sldId id="11455" r:id="rId12"/>
    <p:sldId id="11459" r:id="rId13"/>
    <p:sldId id="11460" r:id="rId14"/>
    <p:sldId id="11461" r:id="rId15"/>
    <p:sldId id="11462" r:id="rId16"/>
    <p:sldId id="11463" r:id="rId17"/>
    <p:sldId id="11464" r:id="rId18"/>
    <p:sldId id="11465" r:id="rId19"/>
    <p:sldId id="11466" r:id="rId20"/>
    <p:sldId id="11467" r:id="rId21"/>
    <p:sldId id="11468" r:id="rId22"/>
    <p:sldId id="11469" r:id="rId23"/>
    <p:sldId id="11470" r:id="rId24"/>
    <p:sldId id="11452" r:id="rId25"/>
    <p:sldId id="1142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7"/>
    <a:srgbClr val="F08300"/>
    <a:srgbClr val="FDD826"/>
    <a:srgbClr val="1165A0"/>
    <a:srgbClr val="CAE6F6"/>
    <a:srgbClr val="66B3E1"/>
    <a:srgbClr val="EEAF34"/>
    <a:srgbClr val="2874A9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4708"/>
  </p:normalViewPr>
  <p:slideViewPr>
    <p:cSldViewPr snapToGrid="0" showGuides="1">
      <p:cViewPr varScale="1">
        <p:scale>
          <a:sx n="56" d="100"/>
          <a:sy n="56" d="100"/>
        </p:scale>
        <p:origin x="1140" y="66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大白车套件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Arduino</a:t>
          </a: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套件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F307A-4FC4-4DCC-AFB5-6B7AAE741726}">
      <dgm:prSet phldrT="[Text]" custT="1"/>
      <dgm:spPr/>
      <dgm:t>
        <a:bodyPr lIns="182880" tIns="182880" rIns="0"/>
        <a:lstStyle/>
        <a:p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树莓派摄像头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3062DE9-2511-493E-8F1E-97B239729FBD}" type="parTrans" cxnId="{AE5D5F33-63F2-4020-AAFB-5ECB62954E73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6FA712-BEEE-4EFB-B0FB-97A8B8981CE3}" type="sibTrans" cxnId="{AE5D5F33-63F2-4020-AAFB-5ECB62954E73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待识别的人或照片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7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7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7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7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01989E35-CBA2-4ED3-9836-746744133E01}" type="pres">
      <dgm:prSet presAssocID="{5D1F307A-4FC4-4DCC-AFB5-6B7AAE741726}" presName="composite" presStyleCnt="0"/>
      <dgm:spPr/>
    </dgm:pt>
    <dgm:pt modelId="{3FB716FB-D28B-4017-9E73-424A704CD315}" type="pres">
      <dgm:prSet presAssocID="{5D1F307A-4FC4-4DCC-AFB5-6B7AAE741726}" presName="LShape" presStyleLbl="alignNode1" presStyleIdx="4" presStyleCnt="7"/>
      <dgm:spPr>
        <a:solidFill>
          <a:schemeClr val="accent3"/>
        </a:solidFill>
        <a:ln>
          <a:noFill/>
        </a:ln>
      </dgm:spPr>
    </dgm:pt>
    <dgm:pt modelId="{B972AA22-F389-426E-BCC4-61B96D35266C}" type="pres">
      <dgm:prSet presAssocID="{5D1F307A-4FC4-4DCC-AFB5-6B7AAE74172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B67CC5-9C39-4C8D-A9D8-8C98AF000AF1}" type="pres">
      <dgm:prSet presAssocID="{5D1F307A-4FC4-4DCC-AFB5-6B7AAE741726}" presName="Triangle" presStyleLbl="alignNode1" presStyleIdx="5" presStyleCnt="7"/>
      <dgm:spPr>
        <a:solidFill>
          <a:schemeClr val="accent3"/>
        </a:solidFill>
        <a:ln>
          <a:noFill/>
        </a:ln>
      </dgm:spPr>
    </dgm:pt>
    <dgm:pt modelId="{2595269F-07D4-4FBB-8173-03BEF635E108}" type="pres">
      <dgm:prSet presAssocID="{706FA712-BEEE-4EFB-B0FB-97A8B8981CE3}" presName="sibTrans" presStyleCnt="0"/>
      <dgm:spPr/>
    </dgm:pt>
    <dgm:pt modelId="{B0E778B3-10A6-4E48-A9DD-127DACEB23DB}" type="pres">
      <dgm:prSet presAssocID="{706FA712-BEEE-4EFB-B0FB-97A8B8981CE3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6" presStyleCnt="7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5D5F33-63F2-4020-AAFB-5ECB62954E73}" srcId="{FB680873-68F2-4A39-A24B-A7D666BC4F5D}" destId="{5D1F307A-4FC4-4DCC-AFB5-6B7AAE741726}" srcOrd="2" destOrd="0" parTransId="{53062DE9-2511-493E-8F1E-97B239729FBD}" sibTransId="{706FA712-BEEE-4EFB-B0FB-97A8B8981CE3}"/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3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5EB614BB-9739-4A2D-883A-0B245F40E90E}" type="presOf" srcId="{5D1F307A-4FC4-4DCC-AFB5-6B7AAE741726}" destId="{B972AA22-F389-426E-BCC4-61B96D35266C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96541BB8-BF79-4E12-81B3-63FB7CE51C6F}" type="presParOf" srcId="{1DA79400-65A9-4C37-B554-194A2E657ACA}" destId="{01989E35-CBA2-4ED3-9836-746744133E01}" srcOrd="4" destOrd="0" presId="urn:microsoft.com/office/officeart/2009/3/layout/StepUpProcess"/>
    <dgm:cxn modelId="{D1A0ADD4-4C1C-47B9-8C8C-A9B564D5AB70}" type="presParOf" srcId="{01989E35-CBA2-4ED3-9836-746744133E01}" destId="{3FB716FB-D28B-4017-9E73-424A704CD315}" srcOrd="0" destOrd="0" presId="urn:microsoft.com/office/officeart/2009/3/layout/StepUpProcess"/>
    <dgm:cxn modelId="{E7A0E859-DBAC-4714-AE42-AEE4BEE901CD}" type="presParOf" srcId="{01989E35-CBA2-4ED3-9836-746744133E01}" destId="{B972AA22-F389-426E-BCC4-61B96D35266C}" srcOrd="1" destOrd="0" presId="urn:microsoft.com/office/officeart/2009/3/layout/StepUpProcess"/>
    <dgm:cxn modelId="{369A4801-CE7B-4620-AB4C-EEC89E641E9B}" type="presParOf" srcId="{01989E35-CBA2-4ED3-9836-746744133E01}" destId="{03B67CC5-9C39-4C8D-A9D8-8C98AF000AF1}" srcOrd="2" destOrd="0" presId="urn:microsoft.com/office/officeart/2009/3/layout/StepUpProcess"/>
    <dgm:cxn modelId="{0AF88EC9-3A87-42BA-9F78-860655327384}" type="presParOf" srcId="{1DA79400-65A9-4C37-B554-194A2E657ACA}" destId="{2595269F-07D4-4FBB-8173-03BEF635E108}" srcOrd="5" destOrd="0" presId="urn:microsoft.com/office/officeart/2009/3/layout/StepUpProcess"/>
    <dgm:cxn modelId="{EEC526EB-21D7-4EE4-B0F7-056A23FAD091}" type="presParOf" srcId="{2595269F-07D4-4FBB-8173-03BEF635E108}" destId="{B0E778B3-10A6-4E48-A9DD-127DACEB23DB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6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3413" y="1949524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8374" y="2709135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大白车套件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374" y="2709135"/>
        <a:ext cx="2295234" cy="2011907"/>
      </dsp:txXfrm>
    </dsp:sp>
    <dsp:sp modelId="{AE00A12C-A488-48B5-8196-9F097818204F}">
      <dsp:nvSpPr>
        <dsp:cNvPr id="0" name=""/>
        <dsp:cNvSpPr/>
      </dsp:nvSpPr>
      <dsp:spPr>
        <a:xfrm>
          <a:off x="2120545" y="1762354"/>
          <a:ext cx="433063" cy="433063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23228" y="1254232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068190" y="2013843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Arduino</a:t>
          </a: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套件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68190" y="2013843"/>
        <a:ext cx="2295234" cy="2011907"/>
      </dsp:txXfrm>
    </dsp:sp>
    <dsp:sp modelId="{A20B5860-8224-4097-904D-B73672C9F839}">
      <dsp:nvSpPr>
        <dsp:cNvPr id="0" name=""/>
        <dsp:cNvSpPr/>
      </dsp:nvSpPr>
      <dsp:spPr>
        <a:xfrm>
          <a:off x="4930361" y="1067063"/>
          <a:ext cx="433063" cy="433063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16FB-D28B-4017-9E73-424A704CD315}">
      <dsp:nvSpPr>
        <dsp:cNvPr id="0" name=""/>
        <dsp:cNvSpPr/>
      </dsp:nvSpPr>
      <dsp:spPr>
        <a:xfrm rot="5400000">
          <a:off x="6133044" y="558941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AA22-F389-426E-BCC4-61B96D35266C}">
      <dsp:nvSpPr>
        <dsp:cNvPr id="0" name=""/>
        <dsp:cNvSpPr/>
      </dsp:nvSpPr>
      <dsp:spPr>
        <a:xfrm>
          <a:off x="5878005" y="1318551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树莓派摄像头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878005" y="1318551"/>
        <a:ext cx="2295234" cy="2011907"/>
      </dsp:txXfrm>
    </dsp:sp>
    <dsp:sp modelId="{03B67CC5-9C39-4C8D-A9D8-8C98AF000AF1}">
      <dsp:nvSpPr>
        <dsp:cNvPr id="0" name=""/>
        <dsp:cNvSpPr/>
      </dsp:nvSpPr>
      <dsp:spPr>
        <a:xfrm>
          <a:off x="7740177" y="371771"/>
          <a:ext cx="433063" cy="433063"/>
        </a:xfrm>
        <a:prstGeom prst="triangle">
          <a:avLst>
            <a:gd name="adj" fmla="val 10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8942860" y="-136350"/>
          <a:ext cx="1527866" cy="2542335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8687821" y="623260"/>
          <a:ext cx="2295234" cy="201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待识别的人或照片</a:t>
          </a:r>
          <a:endParaRPr lang="en-US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687821" y="623260"/>
        <a:ext cx="2295234" cy="201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2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3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4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1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40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7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39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2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2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75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55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14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0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1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2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tp://192.168.123.1/LEARN_AI/C4P3/CascadeTrainerGU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ftp://192.168.123.1/LEARN_AI/C4P3/demodataset.zip" TargetMode="External"/><Relationship Id="rId4" Type="http://schemas.openxmlformats.org/officeDocument/2006/relationships/hyperlink" Target="ftp://192.168.123.1/LEARN_AI/C4P3/%E5%9B%BE%E7%89%87%E6%89%B9%E5%A4%84%E7%90%86%E5%B7%A5%E5%85%B7.z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教大白自动追踪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751295" y="1392383"/>
            <a:ext cx="10206331" cy="4738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2</a:t>
            </a:r>
            <a:r>
              <a:rPr lang="zh-CN" altLang="en-US" sz="2000" b="1" dirty="0">
                <a:solidFill>
                  <a:srgbClr val="EEAF34"/>
                </a:solidFill>
              </a:rPr>
              <a:t>）获取分类器图形化训练软件，下载安装。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ftp://192.168.123.1/LEARN_AI/C4P3/CascadeTrainerGUI/</a:t>
            </a:r>
            <a:endParaRPr lang="zh-CN" altLang="en-US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3</a:t>
            </a:r>
            <a:r>
              <a:rPr lang="zh-CN" altLang="en-US" sz="2000" b="1" dirty="0">
                <a:solidFill>
                  <a:srgbClr val="EEAF34"/>
                </a:solidFill>
              </a:rPr>
              <a:t>）获取图片批量处理软件</a:t>
            </a:r>
            <a:r>
              <a:rPr lang="en-US" altLang="zh-CN" sz="2000" b="1" dirty="0">
                <a:solidFill>
                  <a:srgbClr val="EEAF34"/>
                </a:solidFill>
              </a:rPr>
              <a:t>,</a:t>
            </a:r>
            <a:r>
              <a:rPr lang="zh-CN" altLang="en-US" sz="2000" b="1" dirty="0">
                <a:solidFill>
                  <a:srgbClr val="EEAF34"/>
                </a:solidFill>
              </a:rPr>
              <a:t>解压即可，主程序为</a:t>
            </a:r>
            <a:r>
              <a:rPr lang="en-US" altLang="zh-CN" sz="2000" b="1" dirty="0">
                <a:solidFill>
                  <a:srgbClr val="EEAF34"/>
                </a:solidFill>
              </a:rPr>
              <a:t>MtPcl.exe</a:t>
            </a:r>
          </a:p>
          <a:p>
            <a:pPr>
              <a:lnSpc>
                <a:spcPct val="150000"/>
              </a:lnSpc>
            </a:pPr>
            <a:r>
              <a:rPr lang="it-IT" altLang="zh-CN" sz="2000" dirty="0">
                <a:hlinkClick r:id="rId4"/>
              </a:rPr>
              <a:t>ftp://192.168.123.1/LEARN_AI/C4P3/%E5%9B%BE%E7%89%87%E6%89%B9%E5%A4%84%E7%90%86%E5%B7%A5%E5%85%B7.zip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4</a:t>
            </a:r>
            <a:r>
              <a:rPr lang="zh-CN" altLang="en-US" sz="2000" b="1" dirty="0">
                <a:solidFill>
                  <a:srgbClr val="EEAF34"/>
                </a:solidFill>
              </a:rPr>
              <a:t>）获取示例数据集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it-IT" altLang="zh-CN" sz="2000" dirty="0">
                <a:hlinkClick r:id="rId5"/>
              </a:rPr>
              <a:t>ftp://192.168.123.1/LEARN_AI/C4P3/demodataset.zip</a:t>
            </a:r>
            <a:endParaRPr lang="it-IT" altLang="zh-CN" sz="2000" dirty="0"/>
          </a:p>
          <a:p>
            <a:pPr>
              <a:lnSpc>
                <a:spcPct val="150000"/>
              </a:lnSpc>
            </a:pPr>
            <a:endParaRPr lang="it-IT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注意：路径为英文路径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A23061-0646-4890-93F6-23CD1562191A}"/>
              </a:ext>
            </a:extLst>
          </p:cNvPr>
          <p:cNvSpPr/>
          <p:nvPr/>
        </p:nvSpPr>
        <p:spPr>
          <a:xfrm>
            <a:off x="1476952" y="1997016"/>
            <a:ext cx="9238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Helvetica Neue"/>
              </a:rPr>
              <a:t>正样本，通俗点说，就是图片中只有你需要的目标。而负样本的图片只要其中不含有目标就可以了。但需要说明的是，负样本也并非随便选取的。 例如，需要检测的目标是汽车，那么正样本就应该是仅仅含有汽车的图片，而负样本显然不能是一些包含天空的，海洋的，风景的图片。因为最终训练分类器的目的是检测汽车，而汽车应该出现在马路上。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90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72062" y="1323372"/>
            <a:ext cx="10206331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2. </a:t>
            </a:r>
            <a:r>
              <a:rPr lang="zh-CN" altLang="en-US" sz="2400" b="1" dirty="0">
                <a:solidFill>
                  <a:srgbClr val="EEAF34"/>
                </a:solidFill>
              </a:rPr>
              <a:t>收集负样本，保存到</a:t>
            </a:r>
            <a:r>
              <a:rPr lang="en-US" altLang="zh-CN" sz="2400" b="1" dirty="0">
                <a:solidFill>
                  <a:srgbClr val="EEAF34"/>
                </a:solidFill>
              </a:rPr>
              <a:t>n</a:t>
            </a:r>
            <a:r>
              <a:rPr lang="zh-CN" altLang="en-US" sz="2400" b="1" dirty="0">
                <a:solidFill>
                  <a:srgbClr val="EEAF34"/>
                </a:solidFill>
              </a:rPr>
              <a:t>文件夹（十个左右）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1026" name="Picture 2" descr="微信截图_20191209141601">
            <a:extLst>
              <a:ext uri="{FF2B5EF4-FFF2-40B4-BE49-F238E27FC236}">
                <a16:creationId xmlns:a16="http://schemas.microsoft.com/office/drawing/2014/main" id="{67C95B1F-CD46-4509-9A50-FDA27B5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44" y="2049175"/>
            <a:ext cx="6473654" cy="4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72062" y="1323372"/>
            <a:ext cx="10206331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3. </a:t>
            </a:r>
            <a:r>
              <a:rPr lang="zh-CN" altLang="en-US" sz="2400" b="1" dirty="0">
                <a:solidFill>
                  <a:srgbClr val="EEAF34"/>
                </a:solidFill>
              </a:rPr>
              <a:t>收集正样本，保存到</a:t>
            </a:r>
            <a:r>
              <a:rPr lang="en-US" altLang="zh-CN" sz="2400" b="1" dirty="0">
                <a:solidFill>
                  <a:srgbClr val="EEAF34"/>
                </a:solidFill>
              </a:rPr>
              <a:t>p</a:t>
            </a:r>
            <a:r>
              <a:rPr lang="zh-CN" altLang="en-US" sz="2400" b="1" dirty="0">
                <a:solidFill>
                  <a:srgbClr val="EEAF34"/>
                </a:solidFill>
              </a:rPr>
              <a:t>文件夹（十个以上）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2050" name="Picture 2" descr="51ed384b11d617f32a9f22a93311168">
            <a:extLst>
              <a:ext uri="{FF2B5EF4-FFF2-40B4-BE49-F238E27FC236}">
                <a16:creationId xmlns:a16="http://schemas.microsoft.com/office/drawing/2014/main" id="{8AB5DF5D-1C04-474F-AA3C-B523F6A8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2" y="2115372"/>
            <a:ext cx="2945203" cy="39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微信截图_20191209140911">
            <a:extLst>
              <a:ext uri="{FF2B5EF4-FFF2-40B4-BE49-F238E27FC236}">
                <a16:creationId xmlns:a16="http://schemas.microsoft.com/office/drawing/2014/main" id="{7159DA2E-F17D-4B42-B077-BEEFB22FB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95" y="2042047"/>
            <a:ext cx="751522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6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10206331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4. </a:t>
            </a:r>
            <a:r>
              <a:rPr lang="zh-CN" altLang="en-US" sz="2400" b="1" dirty="0">
                <a:solidFill>
                  <a:srgbClr val="EEAF34"/>
                </a:solidFill>
              </a:rPr>
              <a:t>图片预处理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这一步骤调整正负样本的图片分辨率。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打开</a:t>
            </a:r>
            <a:r>
              <a:rPr lang="en-US" altLang="zh-CN" sz="2400" b="1" dirty="0">
                <a:solidFill>
                  <a:srgbClr val="EEAF34"/>
                </a:solidFill>
              </a:rPr>
              <a:t>MtPcl.exe</a:t>
            </a:r>
            <a:r>
              <a:rPr lang="zh-CN" altLang="en-US" sz="2400" b="1" dirty="0">
                <a:solidFill>
                  <a:srgbClr val="EEAF34"/>
                </a:solidFill>
              </a:rPr>
              <a:t>，选择添加文件夹，选择</a:t>
            </a:r>
            <a:r>
              <a:rPr lang="en-US" altLang="zh-CN" sz="2400" b="1" dirty="0">
                <a:solidFill>
                  <a:srgbClr val="EEAF34"/>
                </a:solidFill>
              </a:rPr>
              <a:t>p</a:t>
            </a:r>
            <a:r>
              <a:rPr lang="zh-CN" altLang="en-US" sz="2400" b="1" dirty="0">
                <a:solidFill>
                  <a:srgbClr val="EEAF34"/>
                </a:solidFill>
              </a:rPr>
              <a:t>文件夹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3075" name="Picture 3" descr="微信截图_20191209142158">
            <a:extLst>
              <a:ext uri="{FF2B5EF4-FFF2-40B4-BE49-F238E27FC236}">
                <a16:creationId xmlns:a16="http://schemas.microsoft.com/office/drawing/2014/main" id="{A171553C-2748-4094-B478-D53DA9467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57" y="2612089"/>
            <a:ext cx="5451715" cy="40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10206331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4. </a:t>
            </a:r>
            <a:r>
              <a:rPr lang="zh-CN" altLang="en-US" sz="2400" b="1" dirty="0">
                <a:solidFill>
                  <a:srgbClr val="EEAF34"/>
                </a:solidFill>
              </a:rPr>
              <a:t>图片预处理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选择右侧修改尺寸，高度设置为</a:t>
            </a:r>
            <a:r>
              <a:rPr lang="en-US" altLang="zh-CN" sz="2400" b="1" dirty="0">
                <a:solidFill>
                  <a:srgbClr val="EEAF34"/>
                </a:solidFill>
              </a:rPr>
              <a:t>480</a:t>
            </a:r>
            <a:r>
              <a:rPr lang="zh-CN" altLang="en-US" sz="2400" b="1" dirty="0">
                <a:solidFill>
                  <a:srgbClr val="EEAF34"/>
                </a:solidFill>
              </a:rPr>
              <a:t>，勾选保持原图比例。然后选择下面的覆盖原图。点击保存。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4099" name="Picture 3" descr="微信截图_20191209142330">
            <a:extLst>
              <a:ext uri="{FF2B5EF4-FFF2-40B4-BE49-F238E27FC236}">
                <a16:creationId xmlns:a16="http://schemas.microsoft.com/office/drawing/2014/main" id="{E284FD0C-85E4-4A29-93EF-3E74D797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95" y="2018581"/>
            <a:ext cx="5932088" cy="44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8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10206331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4. </a:t>
            </a:r>
            <a:r>
              <a:rPr lang="zh-CN" altLang="en-US" sz="2400" b="1" dirty="0">
                <a:solidFill>
                  <a:srgbClr val="EEAF34"/>
                </a:solidFill>
              </a:rPr>
              <a:t>图片预处理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点击清空，并对</a:t>
            </a:r>
            <a:r>
              <a:rPr lang="en-US" altLang="zh-CN" sz="2400" b="1" dirty="0">
                <a:solidFill>
                  <a:srgbClr val="EEAF34"/>
                </a:solidFill>
              </a:rPr>
              <a:t>n</a:t>
            </a:r>
            <a:r>
              <a:rPr lang="zh-CN" altLang="en-US" sz="2400" b="1" dirty="0">
                <a:solidFill>
                  <a:srgbClr val="EEAF34"/>
                </a:solidFill>
              </a:rPr>
              <a:t>文件夹执行相同的操作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5123" name="Picture 3" descr="微信截图_20191209142542">
            <a:extLst>
              <a:ext uri="{FF2B5EF4-FFF2-40B4-BE49-F238E27FC236}">
                <a16:creationId xmlns:a16="http://schemas.microsoft.com/office/drawing/2014/main" id="{FBB12167-36A3-46B0-8CD3-EF126277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1993322"/>
            <a:ext cx="6240615" cy="46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10206331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5. </a:t>
            </a:r>
            <a:r>
              <a:rPr lang="zh-CN" altLang="en-US" sz="2400" b="1" dirty="0">
                <a:solidFill>
                  <a:srgbClr val="EEAF34"/>
                </a:solidFill>
              </a:rPr>
              <a:t>训练分类器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（</a:t>
            </a:r>
            <a:r>
              <a:rPr lang="en-US" altLang="zh-CN" sz="2400" b="1" dirty="0">
                <a:solidFill>
                  <a:srgbClr val="EEAF34"/>
                </a:solidFill>
              </a:rPr>
              <a:t>1</a:t>
            </a:r>
            <a:r>
              <a:rPr lang="zh-CN" altLang="en-US" sz="2400" b="1" dirty="0">
                <a:solidFill>
                  <a:srgbClr val="EEAF34"/>
                </a:solidFill>
              </a:rPr>
              <a:t>）打开</a:t>
            </a:r>
            <a:r>
              <a:rPr lang="en-US" altLang="zh-CN" sz="2400" b="1" dirty="0">
                <a:solidFill>
                  <a:srgbClr val="EEAF34"/>
                </a:solidFill>
              </a:rPr>
              <a:t>Cascade-Trainer-GUI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（</a:t>
            </a:r>
            <a:r>
              <a:rPr lang="en-US" altLang="zh-CN" sz="2400" b="1" dirty="0">
                <a:solidFill>
                  <a:srgbClr val="EEAF34"/>
                </a:solidFill>
              </a:rPr>
              <a:t>2</a:t>
            </a:r>
            <a:r>
              <a:rPr lang="zh-CN" altLang="en-US" sz="2400" b="1" dirty="0">
                <a:solidFill>
                  <a:srgbClr val="EEAF34"/>
                </a:solidFill>
              </a:rPr>
              <a:t>）点击</a:t>
            </a:r>
            <a:r>
              <a:rPr lang="en-US" altLang="zh-CN" sz="2400" b="1" dirty="0">
                <a:solidFill>
                  <a:srgbClr val="EEAF34"/>
                </a:solidFill>
              </a:rPr>
              <a:t>Browse</a:t>
            </a:r>
            <a:r>
              <a:rPr lang="zh-CN" altLang="en-US" sz="2400" b="1" dirty="0">
                <a:solidFill>
                  <a:srgbClr val="EEAF34"/>
                </a:solidFill>
              </a:rPr>
              <a:t>，选择包含</a:t>
            </a:r>
            <a:r>
              <a:rPr lang="en-US" altLang="zh-CN" sz="2400" b="1" dirty="0">
                <a:solidFill>
                  <a:srgbClr val="EEAF34"/>
                </a:solidFill>
              </a:rPr>
              <a:t>n</a:t>
            </a:r>
            <a:r>
              <a:rPr lang="zh-CN" altLang="en-US" sz="2400" b="1" dirty="0">
                <a:solidFill>
                  <a:srgbClr val="EEAF34"/>
                </a:solidFill>
              </a:rPr>
              <a:t>和</a:t>
            </a:r>
            <a:r>
              <a:rPr lang="en-US" altLang="zh-CN" sz="2400" b="1" dirty="0">
                <a:solidFill>
                  <a:srgbClr val="EEAF34"/>
                </a:solidFill>
              </a:rPr>
              <a:t>p</a:t>
            </a:r>
            <a:r>
              <a:rPr lang="zh-CN" altLang="en-US" sz="2400" b="1" dirty="0">
                <a:solidFill>
                  <a:srgbClr val="EEAF34"/>
                </a:solidFill>
              </a:rPr>
              <a:t>的文件夹（</a:t>
            </a:r>
            <a:r>
              <a:rPr lang="zh-CN" altLang="en-US" sz="2000" b="1" dirty="0">
                <a:solidFill>
                  <a:srgbClr val="FF0000"/>
                </a:solidFill>
              </a:rPr>
              <a:t>路径中不能包含中文</a:t>
            </a:r>
            <a:r>
              <a:rPr lang="zh-CN" altLang="en-US" sz="2400" b="1" dirty="0">
                <a:solidFill>
                  <a:srgbClr val="EEAF34"/>
                </a:solidFill>
              </a:rPr>
              <a:t>）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6146" name="Picture 2" descr="微信截图_20191209142731">
            <a:extLst>
              <a:ext uri="{FF2B5EF4-FFF2-40B4-BE49-F238E27FC236}">
                <a16:creationId xmlns:a16="http://schemas.microsoft.com/office/drawing/2014/main" id="{E39CC397-8F0B-43F1-A763-1BDF176AD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5" y="848592"/>
            <a:ext cx="17335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微信截图_20191209143341">
            <a:extLst>
              <a:ext uri="{FF2B5EF4-FFF2-40B4-BE49-F238E27FC236}">
                <a16:creationId xmlns:a16="http://schemas.microsoft.com/office/drawing/2014/main" id="{DDC2BAD8-3925-443D-8518-9F2B94E2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94" y="2576930"/>
            <a:ext cx="5752711" cy="406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4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4372799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5. </a:t>
            </a:r>
            <a:r>
              <a:rPr lang="zh-CN" altLang="en-US" sz="2400" b="1" dirty="0">
                <a:solidFill>
                  <a:srgbClr val="EEAF34"/>
                </a:solidFill>
              </a:rPr>
              <a:t>训练分类器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（</a:t>
            </a:r>
            <a:r>
              <a:rPr lang="en-US" altLang="zh-CN" sz="2400" b="1" dirty="0">
                <a:solidFill>
                  <a:srgbClr val="EEAF34"/>
                </a:solidFill>
              </a:rPr>
              <a:t>3</a:t>
            </a:r>
            <a:r>
              <a:rPr lang="zh-CN" altLang="en-US" sz="2400" b="1" dirty="0">
                <a:solidFill>
                  <a:srgbClr val="EEAF34"/>
                </a:solidFill>
              </a:rPr>
              <a:t>）单击</a:t>
            </a:r>
            <a:r>
              <a:rPr lang="en-US" altLang="zh-CN" sz="2400" b="1" dirty="0">
                <a:solidFill>
                  <a:srgbClr val="EEAF34"/>
                </a:solidFill>
              </a:rPr>
              <a:t>Common</a:t>
            </a:r>
            <a:r>
              <a:rPr lang="zh-CN" altLang="en-US" sz="2400" b="1" dirty="0">
                <a:solidFill>
                  <a:srgbClr val="EEAF34"/>
                </a:solidFill>
              </a:rPr>
              <a:t>选项卡，调整第一项</a:t>
            </a:r>
            <a:r>
              <a:rPr lang="en-US" altLang="zh-CN" sz="2400" b="1" dirty="0">
                <a:solidFill>
                  <a:srgbClr val="EEAF34"/>
                </a:solidFill>
              </a:rPr>
              <a:t>Number of Stages</a:t>
            </a:r>
            <a:r>
              <a:rPr lang="zh-CN" altLang="en-US" sz="2400" b="1" dirty="0">
                <a:solidFill>
                  <a:srgbClr val="EEAF34"/>
                </a:solidFill>
              </a:rPr>
              <a:t>，选择</a:t>
            </a:r>
            <a:r>
              <a:rPr lang="en-US" altLang="zh-CN" sz="2400" b="1" dirty="0">
                <a:solidFill>
                  <a:srgbClr val="EEAF34"/>
                </a:solidFill>
              </a:rPr>
              <a:t>10</a:t>
            </a:r>
            <a:r>
              <a:rPr lang="zh-CN" altLang="en-US" sz="2400" b="1" dirty="0">
                <a:solidFill>
                  <a:srgbClr val="EEAF34"/>
                </a:solidFill>
              </a:rPr>
              <a:t>获得更快的训练速度，如果效果不明显可以逐渐增大，但是训练速度会显著增加。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7170" name="Picture 2" descr="微信截图_20191209143627">
            <a:extLst>
              <a:ext uri="{FF2B5EF4-FFF2-40B4-BE49-F238E27FC236}">
                <a16:creationId xmlns:a16="http://schemas.microsoft.com/office/drawing/2014/main" id="{9422C69E-DDEB-42EA-B1B1-FDF7D3BA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77" y="1287228"/>
            <a:ext cx="6678823" cy="47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997996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5. </a:t>
            </a:r>
            <a:r>
              <a:rPr lang="zh-CN" altLang="en-US" sz="2400" b="1" dirty="0">
                <a:solidFill>
                  <a:srgbClr val="EEAF34"/>
                </a:solidFill>
              </a:rPr>
              <a:t>训练分类器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（</a:t>
            </a:r>
            <a:r>
              <a:rPr lang="en-US" altLang="zh-CN" sz="2400" b="1" dirty="0">
                <a:solidFill>
                  <a:srgbClr val="EEAF34"/>
                </a:solidFill>
              </a:rPr>
              <a:t>4</a:t>
            </a:r>
            <a:r>
              <a:rPr lang="zh-CN" altLang="en-US" sz="2400" b="1" dirty="0">
                <a:solidFill>
                  <a:srgbClr val="EEAF34"/>
                </a:solidFill>
              </a:rPr>
              <a:t>）修改宽度和高度为</a:t>
            </a:r>
            <a:r>
              <a:rPr lang="en-US" altLang="zh-CN" sz="2400" b="1" dirty="0">
                <a:solidFill>
                  <a:srgbClr val="EEAF34"/>
                </a:solidFill>
              </a:rPr>
              <a:t>20</a:t>
            </a:r>
            <a:r>
              <a:rPr lang="zh-CN" altLang="en-US" sz="2400" b="1" dirty="0">
                <a:solidFill>
                  <a:srgbClr val="EEAF34"/>
                </a:solidFill>
              </a:rPr>
              <a:t>，</a:t>
            </a:r>
            <a:r>
              <a:rPr lang="en-US" altLang="zh-CN" sz="2400" b="1" dirty="0">
                <a:solidFill>
                  <a:srgbClr val="EEAF34"/>
                </a:solidFill>
              </a:rPr>
              <a:t>30</a:t>
            </a:r>
            <a:r>
              <a:rPr lang="zh-CN" altLang="en-US" sz="2400" b="1" dirty="0">
                <a:solidFill>
                  <a:srgbClr val="EEAF34"/>
                </a:solidFill>
              </a:rPr>
              <a:t>。使宽高比和待处理的文件相同。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8194" name="Picture 2" descr="微信截图_20191209144221">
            <a:extLst>
              <a:ext uri="{FF2B5EF4-FFF2-40B4-BE49-F238E27FC236}">
                <a16:creationId xmlns:a16="http://schemas.microsoft.com/office/drawing/2014/main" id="{CF26DA40-370A-4C71-ABEB-B97F601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70" y="2027888"/>
            <a:ext cx="6573328" cy="46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0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422CCF3-FC8D-423C-9040-E6FD04AF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智慧机场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AA9D1-A133-4C4F-8729-1B41F136DB08}"/>
              </a:ext>
            </a:extLst>
          </p:cNvPr>
          <p:cNvSpPr/>
          <p:nvPr/>
        </p:nvSpPr>
        <p:spPr>
          <a:xfrm>
            <a:off x="5571115" y="2466567"/>
            <a:ext cx="5823533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美剧</a:t>
            </a:r>
            <a:r>
              <a:rPr lang="en-US" altLang="zh-CN" sz="2000" dirty="0"/>
              <a:t>《</a:t>
            </a:r>
            <a:r>
              <a:rPr lang="zh-CN" altLang="en-US" sz="2000" dirty="0"/>
              <a:t>疑犯追踪</a:t>
            </a:r>
            <a:r>
              <a:rPr lang="en-US" altLang="zh-CN" sz="2000" dirty="0"/>
              <a:t>》</a:t>
            </a:r>
            <a:r>
              <a:rPr lang="zh-CN" altLang="en-US" sz="2000" dirty="0"/>
              <a:t>里的人脸识别系统；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嫌疑人要从北京飞往深圳出差一趟，在北京机场登飞机之前要在登机口照一张相；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飞机落地之后，深圳机场各个监控区域实时报告追踪嫌疑人目前所在位置。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BE06BE-0A16-4C37-942B-DF626438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51" y="1917937"/>
            <a:ext cx="4289388" cy="39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997996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5. </a:t>
            </a:r>
            <a:r>
              <a:rPr lang="zh-CN" altLang="en-US" sz="2400" b="1" dirty="0">
                <a:solidFill>
                  <a:srgbClr val="EEAF34"/>
                </a:solidFill>
              </a:rPr>
              <a:t>训练分类器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（</a:t>
            </a:r>
            <a:r>
              <a:rPr lang="en-US" altLang="zh-CN" sz="2400" b="1" dirty="0">
                <a:solidFill>
                  <a:srgbClr val="EEAF34"/>
                </a:solidFill>
              </a:rPr>
              <a:t>5</a:t>
            </a:r>
            <a:r>
              <a:rPr lang="zh-CN" altLang="en-US" sz="2400" b="1" dirty="0">
                <a:solidFill>
                  <a:srgbClr val="EEAF34"/>
                </a:solidFill>
              </a:rPr>
              <a:t>）点击</a:t>
            </a:r>
            <a:r>
              <a:rPr lang="en-US" altLang="zh-CN" sz="2400" b="1" dirty="0">
                <a:solidFill>
                  <a:srgbClr val="EEAF34"/>
                </a:solidFill>
              </a:rPr>
              <a:t>Start</a:t>
            </a:r>
            <a:r>
              <a:rPr lang="zh-CN" altLang="en-US" sz="2400" b="1" dirty="0">
                <a:solidFill>
                  <a:srgbClr val="EEAF34"/>
                </a:solidFill>
              </a:rPr>
              <a:t>开始训练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9219" name="Picture 3" descr="微信截图_20191209143833">
            <a:extLst>
              <a:ext uri="{FF2B5EF4-FFF2-40B4-BE49-F238E27FC236}">
                <a16:creationId xmlns:a16="http://schemas.microsoft.com/office/drawing/2014/main" id="{3155FE3B-649A-4D27-9310-01D33CA1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0" y="1985698"/>
            <a:ext cx="6839639" cy="48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803050" y="848592"/>
            <a:ext cx="9979969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5. </a:t>
            </a:r>
            <a:r>
              <a:rPr lang="zh-CN" altLang="en-US" sz="2400" b="1" dirty="0">
                <a:solidFill>
                  <a:srgbClr val="EEAF34"/>
                </a:solidFill>
              </a:rPr>
              <a:t>训练分类器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EEAF34"/>
                </a:solidFill>
              </a:rPr>
              <a:t>（</a:t>
            </a:r>
            <a:r>
              <a:rPr lang="en-US" altLang="zh-CN" sz="2400" b="1" dirty="0">
                <a:solidFill>
                  <a:srgbClr val="EEAF34"/>
                </a:solidFill>
              </a:rPr>
              <a:t>6</a:t>
            </a:r>
            <a:r>
              <a:rPr lang="zh-CN" altLang="en-US" sz="2400" b="1" dirty="0">
                <a:solidFill>
                  <a:srgbClr val="EEAF34"/>
                </a:solidFill>
              </a:rPr>
              <a:t>）训练成功后，在原文件夹中会增加一个</a:t>
            </a:r>
            <a:r>
              <a:rPr lang="en-US" altLang="zh-CN" sz="2400" b="1" dirty="0">
                <a:solidFill>
                  <a:srgbClr val="EEAF34"/>
                </a:solidFill>
              </a:rPr>
              <a:t>classifier</a:t>
            </a:r>
            <a:r>
              <a:rPr lang="zh-CN" altLang="en-US" sz="2400" b="1" dirty="0">
                <a:solidFill>
                  <a:srgbClr val="EEAF34"/>
                </a:solidFill>
              </a:rPr>
              <a:t>文件夹，里面的</a:t>
            </a:r>
            <a:r>
              <a:rPr lang="en-US" altLang="zh-CN" sz="2400" b="1" dirty="0">
                <a:solidFill>
                  <a:srgbClr val="EEAF34"/>
                </a:solidFill>
              </a:rPr>
              <a:t>cascade.xml</a:t>
            </a:r>
            <a:r>
              <a:rPr lang="zh-CN" altLang="en-US" sz="2400" b="1" dirty="0">
                <a:solidFill>
                  <a:srgbClr val="EEAF34"/>
                </a:solidFill>
              </a:rPr>
              <a:t>就是训练成功的级联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10242" name="Picture 2" descr="微信截图_20191209144021">
            <a:extLst>
              <a:ext uri="{FF2B5EF4-FFF2-40B4-BE49-F238E27FC236}">
                <a16:creationId xmlns:a16="http://schemas.microsoft.com/office/drawing/2014/main" id="{A8A32C4E-C261-4F05-8B5B-59DF0763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93" y="2539696"/>
            <a:ext cx="7198266" cy="41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296968" y="1054696"/>
            <a:ext cx="5344708" cy="474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6. </a:t>
            </a:r>
            <a:r>
              <a:rPr lang="zh-CN" altLang="en-US" sz="2400" b="1" dirty="0">
                <a:solidFill>
                  <a:srgbClr val="EEAF34"/>
                </a:solidFill>
              </a:rPr>
              <a:t>测试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1</a:t>
            </a:r>
            <a:r>
              <a:rPr lang="zh-CN" altLang="en-US" sz="2000" b="1" dirty="0">
                <a:solidFill>
                  <a:srgbClr val="EEAF34"/>
                </a:solidFill>
              </a:rPr>
              <a:t>）选择</a:t>
            </a:r>
            <a:r>
              <a:rPr lang="en-US" altLang="zh-CN" sz="2000" b="1" dirty="0">
                <a:solidFill>
                  <a:srgbClr val="EEAF34"/>
                </a:solidFill>
              </a:rPr>
              <a:t>Test</a:t>
            </a:r>
            <a:r>
              <a:rPr lang="zh-CN" altLang="en-US" sz="2000" b="1" dirty="0">
                <a:solidFill>
                  <a:srgbClr val="EEAF34"/>
                </a:solidFill>
              </a:rPr>
              <a:t>选项卡，点击右上角</a:t>
            </a:r>
            <a:r>
              <a:rPr lang="en-US" altLang="zh-CN" sz="2000" b="1" dirty="0">
                <a:solidFill>
                  <a:srgbClr val="EEAF34"/>
                </a:solidFill>
              </a:rPr>
              <a:t>Browse</a:t>
            </a:r>
            <a:r>
              <a:rPr lang="zh-CN" altLang="en-US" sz="2000" b="1" dirty="0">
                <a:solidFill>
                  <a:srgbClr val="EEAF34"/>
                </a:solidFill>
              </a:rPr>
              <a:t>，选择上一步的</a:t>
            </a:r>
            <a:r>
              <a:rPr lang="en-US" altLang="zh-CN" sz="2000" b="1" dirty="0">
                <a:solidFill>
                  <a:srgbClr val="EEAF34"/>
                </a:solidFill>
              </a:rPr>
              <a:t>cascade.xml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2</a:t>
            </a:r>
            <a:r>
              <a:rPr lang="zh-CN" altLang="en-US" sz="2000" b="1" dirty="0">
                <a:solidFill>
                  <a:srgbClr val="EEAF34"/>
                </a:solidFill>
              </a:rPr>
              <a:t>）输入设置，选择</a:t>
            </a:r>
            <a:r>
              <a:rPr lang="en-US" altLang="zh-CN" sz="2000" b="1" dirty="0">
                <a:solidFill>
                  <a:srgbClr val="EEAF34"/>
                </a:solidFill>
              </a:rPr>
              <a:t>Single Image</a:t>
            </a:r>
            <a:r>
              <a:rPr lang="zh-CN" altLang="en-US" sz="2000" b="1" dirty="0">
                <a:solidFill>
                  <a:srgbClr val="EEAF34"/>
                </a:solidFill>
              </a:rPr>
              <a:t>，测试图片可以是包含多个目标物体的图片或截图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3</a:t>
            </a:r>
            <a:r>
              <a:rPr lang="zh-CN" altLang="en-US" sz="2000" b="1" dirty="0">
                <a:solidFill>
                  <a:srgbClr val="EEAF34"/>
                </a:solidFill>
              </a:rPr>
              <a:t>）选择输出方式为</a:t>
            </a:r>
            <a:r>
              <a:rPr lang="en-US" altLang="zh-CN" sz="2000" b="1" dirty="0">
                <a:solidFill>
                  <a:srgbClr val="EEAF34"/>
                </a:solidFill>
              </a:rPr>
              <a:t>Result Image in a Folder</a:t>
            </a:r>
            <a:r>
              <a:rPr lang="zh-CN" altLang="en-US" sz="2000" b="1" dirty="0">
                <a:solidFill>
                  <a:srgbClr val="EEAF34"/>
                </a:solidFill>
              </a:rPr>
              <a:t>，并指定路径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4</a:t>
            </a:r>
            <a:r>
              <a:rPr lang="zh-CN" altLang="en-US" sz="2000" b="1" dirty="0">
                <a:solidFill>
                  <a:srgbClr val="EEAF34"/>
                </a:solidFill>
              </a:rPr>
              <a:t>）点击</a:t>
            </a:r>
            <a:r>
              <a:rPr lang="en-US" altLang="zh-CN" sz="2000" b="1" dirty="0">
                <a:solidFill>
                  <a:srgbClr val="EEAF34"/>
                </a:solidFill>
              </a:rPr>
              <a:t>Start</a:t>
            </a:r>
            <a:r>
              <a:rPr lang="zh-CN" altLang="en-US" sz="2000" b="1" dirty="0">
                <a:solidFill>
                  <a:srgbClr val="EEAF34"/>
                </a:solidFill>
              </a:rPr>
              <a:t>，最小检测阈值输入</a:t>
            </a:r>
            <a:r>
              <a:rPr lang="en-US" altLang="zh-CN" sz="2000" b="1" dirty="0">
                <a:solidFill>
                  <a:srgbClr val="EEAF34"/>
                </a:solidFill>
              </a:rPr>
              <a:t>10</a:t>
            </a:r>
            <a:r>
              <a:rPr lang="zh-CN" altLang="en-US" sz="2000" b="1" dirty="0">
                <a:solidFill>
                  <a:srgbClr val="EEAF34"/>
                </a:solidFill>
              </a:rPr>
              <a:t>，</a:t>
            </a:r>
            <a:r>
              <a:rPr lang="en-US" altLang="zh-CN" sz="2000" b="1" dirty="0">
                <a:solidFill>
                  <a:srgbClr val="EEAF34"/>
                </a:solidFill>
              </a:rPr>
              <a:t>10</a:t>
            </a:r>
            <a:r>
              <a:rPr lang="zh-CN" altLang="en-US" sz="2000" b="1" dirty="0">
                <a:solidFill>
                  <a:srgbClr val="EEAF34"/>
                </a:solidFill>
              </a:rPr>
              <a:t>；最大检测阈值输入</a:t>
            </a:r>
            <a:r>
              <a:rPr lang="en-US" altLang="zh-CN" sz="2000" b="1" dirty="0">
                <a:solidFill>
                  <a:srgbClr val="EEAF34"/>
                </a:solidFill>
              </a:rPr>
              <a:t>800</a:t>
            </a:r>
            <a:r>
              <a:rPr lang="zh-CN" altLang="en-US" sz="2000" b="1" dirty="0">
                <a:solidFill>
                  <a:srgbClr val="EEAF34"/>
                </a:solidFill>
              </a:rPr>
              <a:t>，</a:t>
            </a:r>
            <a:r>
              <a:rPr lang="en-US" altLang="zh-CN" sz="2000" b="1" dirty="0">
                <a:solidFill>
                  <a:srgbClr val="EEAF34"/>
                </a:solidFill>
              </a:rPr>
              <a:t>800</a:t>
            </a:r>
            <a:r>
              <a:rPr lang="zh-CN" altLang="en-US" sz="2000" b="1" dirty="0">
                <a:solidFill>
                  <a:srgbClr val="EEAF34"/>
                </a:solidFill>
              </a:rPr>
              <a:t>（可以不断调整以取得最好的效果）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  <p:pic>
        <p:nvPicPr>
          <p:cNvPr id="11266" name="Picture 2" descr="sdsadsds">
            <a:extLst>
              <a:ext uri="{FF2B5EF4-FFF2-40B4-BE49-F238E27FC236}">
                <a16:creationId xmlns:a16="http://schemas.microsoft.com/office/drawing/2014/main" id="{EB973871-8769-49D8-BCEC-7DC5E8D8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25" y="1401407"/>
            <a:ext cx="5735459" cy="40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296968" y="1054696"/>
            <a:ext cx="5344708" cy="1055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6. </a:t>
            </a:r>
            <a:r>
              <a:rPr lang="zh-CN" altLang="en-US" sz="2400" b="1" dirty="0">
                <a:solidFill>
                  <a:srgbClr val="EEAF34"/>
                </a:solidFill>
              </a:rPr>
              <a:t>测试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5</a:t>
            </a:r>
            <a:r>
              <a:rPr lang="zh-CN" altLang="en-US" sz="2000" b="1" dirty="0">
                <a:solidFill>
                  <a:srgbClr val="EEAF34"/>
                </a:solidFill>
              </a:rPr>
              <a:t>）检测效果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  <p:pic>
        <p:nvPicPr>
          <p:cNvPr id="12290" name="Picture 2" descr="微信截图_20191209145205">
            <a:extLst>
              <a:ext uri="{FF2B5EF4-FFF2-40B4-BE49-F238E27FC236}">
                <a16:creationId xmlns:a16="http://schemas.microsoft.com/office/drawing/2014/main" id="{40687278-BBCA-4147-9D5B-86050714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40" y="1119394"/>
            <a:ext cx="7339971" cy="518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动手实践三：应用新的分类器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108759" y="1033150"/>
            <a:ext cx="9024219" cy="511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将</a:t>
            </a:r>
            <a:r>
              <a:rPr lang="en-US" altLang="zh-CN" sz="2000" b="1" dirty="0">
                <a:solidFill>
                  <a:srgbClr val="EEAF34"/>
                </a:solidFill>
              </a:rPr>
              <a:t>cascade.xml</a:t>
            </a:r>
            <a:r>
              <a:rPr lang="zh-CN" altLang="en-US" sz="2000" b="1" dirty="0">
                <a:solidFill>
                  <a:srgbClr val="EEAF34"/>
                </a:solidFill>
              </a:rPr>
              <a:t>通过</a:t>
            </a:r>
            <a:r>
              <a:rPr lang="en-US" altLang="zh-CN" sz="2000" b="1" dirty="0">
                <a:solidFill>
                  <a:srgbClr val="EEAF34"/>
                </a:solidFill>
              </a:rPr>
              <a:t>U</a:t>
            </a:r>
            <a:r>
              <a:rPr lang="zh-CN" altLang="en-US" sz="2000" b="1" dirty="0">
                <a:solidFill>
                  <a:srgbClr val="EEAF34"/>
                </a:solidFill>
              </a:rPr>
              <a:t>盘拷贝到树莓派的此路径下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打开终端，执行：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EEAF34"/>
                </a:solidFill>
              </a:rPr>
              <a:t>cd ~/Desktop/learn-ai/codes/chapter4/part3_AutoTrack/</a:t>
            </a:r>
            <a:r>
              <a:rPr lang="en-US" altLang="zh-CN" sz="2000" b="1" dirty="0" err="1">
                <a:solidFill>
                  <a:srgbClr val="EEAF34"/>
                </a:solidFill>
              </a:rPr>
              <a:t>AutoTrack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EEAF34"/>
                </a:solidFill>
              </a:rPr>
              <a:t>python tracker_my_object.py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将待识别的物体在车前移动，观察车的追踪行为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8D2DE-7D8A-4EBF-92BB-B07127F7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18" y="1648226"/>
            <a:ext cx="4991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9911B8-9961-4E89-A5E2-391C483CD8F5}"/>
              </a:ext>
            </a:extLst>
          </p:cNvPr>
          <p:cNvSpPr/>
          <p:nvPr/>
        </p:nvSpPr>
        <p:spPr>
          <a:xfrm>
            <a:off x="1212837" y="4041553"/>
            <a:ext cx="4177392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准确识别多种人脸属性信息，包括年龄、性别、种族、颜值、表情、情绪、脸型、头部姿态、是否闭眼、是否配戴眼镜、人脸质量信息及类型等，精准定位包括脸颊、眉、眼、口、鼻等人脸五官及轮廓的</a:t>
            </a:r>
            <a:r>
              <a:rPr lang="en-US" altLang="zh-CN" dirty="0"/>
              <a:t>100</a:t>
            </a:r>
            <a:r>
              <a:rPr lang="zh-CN" altLang="en-US" dirty="0"/>
              <a:t>多个关键点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F81C6-C9B0-453D-81C1-42D4E2E1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37" y="1259841"/>
            <a:ext cx="2250463" cy="2470019"/>
          </a:xfrm>
          <a:prstGeom prst="rect">
            <a:avLst/>
          </a:prstGeom>
        </p:spPr>
      </p:pic>
      <p:sp>
        <p:nvSpPr>
          <p:cNvPr id="9" name="标题 7">
            <a:extLst>
              <a:ext uri="{FF2B5EF4-FFF2-40B4-BE49-F238E27FC236}">
                <a16:creationId xmlns:a16="http://schemas.microsoft.com/office/drawing/2014/main" id="{0CEFCDA8-0D69-4680-9AE0-A1E05FED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智慧机场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2C25A2-E3C9-4DDA-A946-4FDCE89D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37" y="1259838"/>
            <a:ext cx="2243668" cy="24700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EB4E65-816D-4CB0-9AB9-68D5E973D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01" y="1259837"/>
            <a:ext cx="2491210" cy="24700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24ED93-0893-4E01-A1F9-486731CAA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07" y="1259837"/>
            <a:ext cx="2443946" cy="24700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63DDBF-97F2-47F0-9948-7FA070BF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049" y="1259838"/>
            <a:ext cx="2772687" cy="24700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CDC8D5B-CAC6-44D1-9B6B-3E26A9E88C1D}"/>
              </a:ext>
            </a:extLst>
          </p:cNvPr>
          <p:cNvSpPr/>
          <p:nvPr/>
        </p:nvSpPr>
        <p:spPr>
          <a:xfrm>
            <a:off x="5961307" y="4762049"/>
            <a:ext cx="5800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</a:rPr>
              <a:t>自动</a:t>
            </a:r>
            <a:r>
              <a:rPr lang="zh-CN" altLang="zh-CN" sz="2000" b="1" dirty="0">
                <a:highlight>
                  <a:srgbClr val="FFFF00"/>
                </a:highlight>
              </a:rPr>
              <a:t>追踪可以在哪些方面设计个好玩的设备呢？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5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AE7E729B-60DB-43A2-9F60-CDC491B9BE4C}"/>
              </a:ext>
            </a:extLst>
          </p:cNvPr>
          <p:cNvGrpSpPr/>
          <p:nvPr/>
        </p:nvGrpSpPr>
        <p:grpSpPr>
          <a:xfrm>
            <a:off x="2285808" y="3243454"/>
            <a:ext cx="8403554" cy="1047664"/>
            <a:chOff x="6354225" y="3234292"/>
            <a:chExt cx="5016361" cy="1017069"/>
          </a:xfrm>
        </p:grpSpPr>
        <p:sp>
          <p:nvSpPr>
            <p:cNvPr id="16" name="ïŝļíḍe">
              <a:extLst>
                <a:ext uri="{FF2B5EF4-FFF2-40B4-BE49-F238E27FC236}">
                  <a16:creationId xmlns:a16="http://schemas.microsoft.com/office/drawing/2014/main" id="{8668618C-C6DA-405E-A83F-3C63C9F51B0E}"/>
                </a:ext>
              </a:extLst>
            </p:cNvPr>
            <p:cNvSpPr/>
            <p:nvPr/>
          </p:nvSpPr>
          <p:spPr bwMode="auto">
            <a:xfrm>
              <a:off x="6596935" y="3234292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ślîdê">
              <a:extLst>
                <a:ext uri="{FF2B5EF4-FFF2-40B4-BE49-F238E27FC236}">
                  <a16:creationId xmlns:a16="http://schemas.microsoft.com/office/drawing/2014/main" id="{AFA96EDF-4C70-4204-BDC6-FEAAF863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3234292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ï$ľîḑè">
              <a:extLst>
                <a:ext uri="{FF2B5EF4-FFF2-40B4-BE49-F238E27FC236}">
                  <a16:creationId xmlns:a16="http://schemas.microsoft.com/office/drawing/2014/main" id="{3BD28150-D824-4BCD-9E54-F860CD55F557}"/>
                </a:ext>
              </a:extLst>
            </p:cNvPr>
            <p:cNvSpPr/>
            <p:nvPr/>
          </p:nvSpPr>
          <p:spPr bwMode="auto">
            <a:xfrm rot="16200000">
              <a:off x="6307995" y="3650366"/>
              <a:ext cx="277382" cy="184922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íşľiḑê">
              <a:extLst>
                <a:ext uri="{FF2B5EF4-FFF2-40B4-BE49-F238E27FC236}">
                  <a16:creationId xmlns:a16="http://schemas.microsoft.com/office/drawing/2014/main" id="{56507740-6D94-4296-B14E-574400A2492D}"/>
                </a:ext>
              </a:extLst>
            </p:cNvPr>
            <p:cNvSpPr txBox="1"/>
            <p:nvPr/>
          </p:nvSpPr>
          <p:spPr>
            <a:xfrm flipH="1">
              <a:off x="6822936" y="3556100"/>
              <a:ext cx="716414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5D54DC1-D912-4AF2-82A3-EC9D1A623722}"/>
              </a:ext>
            </a:extLst>
          </p:cNvPr>
          <p:cNvGrpSpPr/>
          <p:nvPr/>
        </p:nvGrpSpPr>
        <p:grpSpPr>
          <a:xfrm>
            <a:off x="2285807" y="2002712"/>
            <a:ext cx="8407409" cy="1017069"/>
            <a:chOff x="6354225" y="1962956"/>
            <a:chExt cx="5016361" cy="1017069"/>
          </a:xfrm>
        </p:grpSpPr>
        <p:sp>
          <p:nvSpPr>
            <p:cNvPr id="10" name="ïṡlîḓè">
              <a:extLst>
                <a:ext uri="{FF2B5EF4-FFF2-40B4-BE49-F238E27FC236}">
                  <a16:creationId xmlns:a16="http://schemas.microsoft.com/office/drawing/2014/main" id="{3C5EE76B-4BC2-4CE0-874D-A71EFD3BFA1F}"/>
                </a:ext>
              </a:extLst>
            </p:cNvPr>
            <p:cNvSpPr/>
            <p:nvPr/>
          </p:nvSpPr>
          <p:spPr bwMode="auto">
            <a:xfrm>
              <a:off x="6596935" y="1962956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ïṩ1îďê">
              <a:extLst>
                <a:ext uri="{FF2B5EF4-FFF2-40B4-BE49-F238E27FC236}">
                  <a16:creationId xmlns:a16="http://schemas.microsoft.com/office/drawing/2014/main" id="{B3047CE1-072C-41A7-BF0A-47E838CD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1962956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iṡ1ïdé">
              <a:extLst>
                <a:ext uri="{FF2B5EF4-FFF2-40B4-BE49-F238E27FC236}">
                  <a16:creationId xmlns:a16="http://schemas.microsoft.com/office/drawing/2014/main" id="{CC658995-22BF-42D7-9994-06A948C732E7}"/>
                </a:ext>
              </a:extLst>
            </p:cNvPr>
            <p:cNvSpPr/>
            <p:nvPr/>
          </p:nvSpPr>
          <p:spPr bwMode="auto">
            <a:xfrm rot="16200000">
              <a:off x="6307995" y="2379030"/>
              <a:ext cx="277382" cy="184922"/>
            </a:xfrm>
            <a:prstGeom prst="triangl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iṥľîḍe">
              <a:extLst>
                <a:ext uri="{FF2B5EF4-FFF2-40B4-BE49-F238E27FC236}">
                  <a16:creationId xmlns:a16="http://schemas.microsoft.com/office/drawing/2014/main" id="{822E2D93-45E4-47CA-BF5F-53F78FFD75FE}"/>
                </a:ext>
              </a:extLst>
            </p:cNvPr>
            <p:cNvSpPr txBox="1"/>
            <p:nvPr/>
          </p:nvSpPr>
          <p:spPr>
            <a:xfrm flipH="1">
              <a:off x="6818801" y="2284763"/>
              <a:ext cx="771365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íślidé">
            <a:extLst>
              <a:ext uri="{FF2B5EF4-FFF2-40B4-BE49-F238E27FC236}">
                <a16:creationId xmlns:a16="http://schemas.microsoft.com/office/drawing/2014/main" id="{0F71A57E-EC46-4DAA-BA22-C465E9AAAE20}"/>
              </a:ext>
            </a:extLst>
          </p:cNvPr>
          <p:cNvSpPr txBox="1">
            <a:spLocks/>
          </p:cNvSpPr>
          <p:nvPr/>
        </p:nvSpPr>
        <p:spPr bwMode="auto">
          <a:xfrm>
            <a:off x="4821011" y="2161687"/>
            <a:ext cx="2726033" cy="658353"/>
          </a:xfrm>
          <a:prstGeom prst="rect">
            <a:avLst/>
          </a:prstGeom>
          <a:noFill/>
        </p:spPr>
        <p:txBody>
          <a:bodyPr wrap="none" lIns="432000" tIns="0" rIns="216000" bIns="0" anchor="ctr" anchorCtr="0">
            <a:norm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熟悉自动追踪人脸的原理</a:t>
            </a:r>
            <a:endParaRPr lang="zh-CN" altLang="en-US" sz="2400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35E948D-E9D7-4E5B-97DE-1655536B14D3}"/>
              </a:ext>
            </a:extLst>
          </p:cNvPr>
          <p:cNvGrpSpPr/>
          <p:nvPr/>
        </p:nvGrpSpPr>
        <p:grpSpPr>
          <a:xfrm>
            <a:off x="2285807" y="3467887"/>
            <a:ext cx="8269069" cy="2113588"/>
            <a:chOff x="6354225" y="2654977"/>
            <a:chExt cx="5016361" cy="2871573"/>
          </a:xfrm>
        </p:grpSpPr>
        <p:sp>
          <p:nvSpPr>
            <p:cNvPr id="4" name="îşḷiḋé">
              <a:extLst>
                <a:ext uri="{FF2B5EF4-FFF2-40B4-BE49-F238E27FC236}">
                  <a16:creationId xmlns:a16="http://schemas.microsoft.com/office/drawing/2014/main" id="{6A4B724E-0D60-4C88-AFEB-B8C63BA39944}"/>
                </a:ext>
              </a:extLst>
            </p:cNvPr>
            <p:cNvSpPr/>
            <p:nvPr/>
          </p:nvSpPr>
          <p:spPr bwMode="auto">
            <a:xfrm>
              <a:off x="6596935" y="4509481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ïśļíḑé">
              <a:extLst>
                <a:ext uri="{FF2B5EF4-FFF2-40B4-BE49-F238E27FC236}">
                  <a16:creationId xmlns:a16="http://schemas.microsoft.com/office/drawing/2014/main" id="{A82EDC93-A736-4DEE-9C63-4BECE40A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4509481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sľiḑè">
              <a:extLst>
                <a:ext uri="{FF2B5EF4-FFF2-40B4-BE49-F238E27FC236}">
                  <a16:creationId xmlns:a16="http://schemas.microsoft.com/office/drawing/2014/main" id="{27B30903-1C23-4554-85DF-C7C7120D2FA2}"/>
                </a:ext>
              </a:extLst>
            </p:cNvPr>
            <p:cNvSpPr/>
            <p:nvPr/>
          </p:nvSpPr>
          <p:spPr bwMode="auto">
            <a:xfrm rot="16200000">
              <a:off x="6307995" y="4925555"/>
              <a:ext cx="277382" cy="184922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ïṩļíďe">
              <a:extLst>
                <a:ext uri="{FF2B5EF4-FFF2-40B4-BE49-F238E27FC236}">
                  <a16:creationId xmlns:a16="http://schemas.microsoft.com/office/drawing/2014/main" id="{7BA50B3D-3154-492C-8952-F638FAC74CE2}"/>
                </a:ext>
              </a:extLst>
            </p:cNvPr>
            <p:cNvSpPr txBox="1"/>
            <p:nvPr/>
          </p:nvSpPr>
          <p:spPr>
            <a:xfrm flipH="1">
              <a:off x="6804585" y="4831289"/>
              <a:ext cx="692818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iṧľïḓe">
              <a:extLst>
                <a:ext uri="{FF2B5EF4-FFF2-40B4-BE49-F238E27FC236}">
                  <a16:creationId xmlns:a16="http://schemas.microsoft.com/office/drawing/2014/main" id="{84C7537E-8A0C-43C3-8CA4-B3B0A29B96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07719" y="2654977"/>
              <a:ext cx="3476382" cy="912323"/>
            </a:xfrm>
            <a:prstGeom prst="rect">
              <a:avLst/>
            </a:prstGeom>
            <a:noFill/>
          </p:spPr>
          <p:txBody>
            <a:bodyPr wrap="none" lIns="432000" tIns="0" rIns="360000" bIns="0" anchor="ctr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自动追踪系统的构成和训练原理</a:t>
              </a:r>
              <a:endParaRPr lang="zh-CN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1869734" y="2025827"/>
            <a:ext cx="277382" cy="3511200"/>
            <a:chOff x="5938151" y="1986071"/>
            <a:chExt cx="277382" cy="3511200"/>
          </a:xfrm>
        </p:grpSpPr>
        <p:cxnSp>
          <p:nvCxnSpPr>
            <p:cNvPr id="22" name="Straight Connector 91">
              <a:extLst>
                <a:ext uri="{FF2B5EF4-FFF2-40B4-BE49-F238E27FC236}">
                  <a16:creationId xmlns:a16="http://schemas.microsoft.com/office/drawing/2014/main" id="{29B26B38-312B-4DA5-9D01-87300C973A8B}"/>
                </a:ext>
              </a:extLst>
            </p:cNvPr>
            <p:cNvCxnSpPr/>
            <p:nvPr/>
          </p:nvCxnSpPr>
          <p:spPr>
            <a:xfrm rot="5400000">
              <a:off x="5910413" y="5329878"/>
              <a:ext cx="332859" cy="192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ṣḻíḍe">
              <a:extLst>
                <a:ext uri="{FF2B5EF4-FFF2-40B4-BE49-F238E27FC236}">
                  <a16:creationId xmlns:a16="http://schemas.microsoft.com/office/drawing/2014/main" id="{9D39B86C-FDE7-488A-904F-57D40843C477}"/>
                </a:ext>
              </a:extLst>
            </p:cNvPr>
            <p:cNvSpPr/>
            <p:nvPr/>
          </p:nvSpPr>
          <p:spPr bwMode="auto">
            <a:xfrm>
              <a:off x="5938151" y="4875472"/>
              <a:ext cx="277382" cy="2773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Connector 98">
              <a:extLst>
                <a:ext uri="{FF2B5EF4-FFF2-40B4-BE49-F238E27FC236}">
                  <a16:creationId xmlns:a16="http://schemas.microsoft.com/office/drawing/2014/main" id="{5D32AC6A-67D5-4B82-8F11-68DFCBCF1220}"/>
                </a:ext>
              </a:extLst>
            </p:cNvPr>
            <p:cNvCxnSpPr/>
            <p:nvPr/>
          </p:nvCxnSpPr>
          <p:spPr>
            <a:xfrm rot="5400000">
              <a:off x="5910413" y="4694210"/>
              <a:ext cx="332859" cy="1927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01">
              <a:extLst>
                <a:ext uri="{FF2B5EF4-FFF2-40B4-BE49-F238E27FC236}">
                  <a16:creationId xmlns:a16="http://schemas.microsoft.com/office/drawing/2014/main" id="{75E64DEB-2AFC-45BA-8087-DD028F15B57D}"/>
                </a:ext>
              </a:extLst>
            </p:cNvPr>
            <p:cNvCxnSpPr/>
            <p:nvPr/>
          </p:nvCxnSpPr>
          <p:spPr>
            <a:xfrm rot="5400000">
              <a:off x="5910413" y="4058542"/>
              <a:ext cx="332859" cy="1927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ïsḻíḍe">
              <a:extLst>
                <a:ext uri="{FF2B5EF4-FFF2-40B4-BE49-F238E27FC236}">
                  <a16:creationId xmlns:a16="http://schemas.microsoft.com/office/drawing/2014/main" id="{9F592956-0C4C-40F7-B3A9-4C1DF44699F8}"/>
                </a:ext>
              </a:extLst>
            </p:cNvPr>
            <p:cNvSpPr/>
            <p:nvPr/>
          </p:nvSpPr>
          <p:spPr bwMode="auto">
            <a:xfrm>
              <a:off x="5938151" y="3604136"/>
              <a:ext cx="277382" cy="27738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Straight Connector 106">
              <a:extLst>
                <a:ext uri="{FF2B5EF4-FFF2-40B4-BE49-F238E27FC236}">
                  <a16:creationId xmlns:a16="http://schemas.microsoft.com/office/drawing/2014/main" id="{8F7B5AD6-CDE7-426C-91AA-17E0B276EB4A}"/>
                </a:ext>
              </a:extLst>
            </p:cNvPr>
            <p:cNvCxnSpPr/>
            <p:nvPr/>
          </p:nvCxnSpPr>
          <p:spPr>
            <a:xfrm rot="5400000">
              <a:off x="5910413" y="3422874"/>
              <a:ext cx="332859" cy="1927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活动目标</a:t>
            </a:r>
          </a:p>
        </p:txBody>
      </p:sp>
      <p:sp>
        <p:nvSpPr>
          <p:cNvPr id="52" name="işļíḍê">
            <a:extLst>
              <a:ext uri="{FF2B5EF4-FFF2-40B4-BE49-F238E27FC236}">
                <a16:creationId xmlns:a16="http://schemas.microsoft.com/office/drawing/2014/main" id="{0A538647-03BC-4C04-AFB4-40120E6C05C6}"/>
              </a:ext>
            </a:extLst>
          </p:cNvPr>
          <p:cNvSpPr txBox="1">
            <a:spLocks/>
          </p:cNvSpPr>
          <p:nvPr/>
        </p:nvSpPr>
        <p:spPr bwMode="auto">
          <a:xfrm>
            <a:off x="4709023" y="4659171"/>
            <a:ext cx="3253152" cy="1047665"/>
          </a:xfrm>
          <a:prstGeom prst="rect">
            <a:avLst/>
          </a:prstGeom>
          <a:noFill/>
        </p:spPr>
        <p:txBody>
          <a:bodyPr wrap="none" lIns="432000" tIns="0" rIns="360000" bIns="0" anchor="ctr" anchorCtr="0">
            <a:norm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了解自动追踪系统的操作使用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18BA88-52B4-1A47-9F17-5F504E0360B4}"/>
              </a:ext>
            </a:extLst>
          </p:cNvPr>
          <p:cNvSpPr/>
          <p:nvPr/>
        </p:nvSpPr>
        <p:spPr>
          <a:xfrm>
            <a:off x="2257455" y="2105561"/>
            <a:ext cx="66342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：人脸分类器：追着人跑的大白</a:t>
            </a:r>
            <a:endParaRPr lang="en-US" altLang="zh-CN" sz="2800" b="1" dirty="0">
              <a:solidFill>
                <a:srgbClr val="FFCE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：训练新的分类器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CE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：应用新的分类器</a:t>
            </a:r>
          </a:p>
          <a:p>
            <a:endParaRPr lang="zh-CN" altLang="en-US" sz="2400" b="1" dirty="0">
              <a:solidFill>
                <a:srgbClr val="FFCE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硬件准备</a:t>
            </a:r>
          </a:p>
        </p:txBody>
      </p:sp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581209"/>
              </p:ext>
            </p:extLst>
          </p:nvPr>
        </p:nvGraphicFramePr>
        <p:xfrm>
          <a:off x="597057" y="1308100"/>
          <a:ext cx="10989235" cy="509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33A38A-1F26-47E0-AA70-67F965300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8B33A38A-1F26-47E0-AA70-67F9653006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E00A12C-A488-48B5-8196-9F09781820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AE00A12C-A488-48B5-8196-9F09781820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130075C-DAED-4D1D-AB37-763F1A262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7130075C-DAED-4D1D-AB37-763F1A262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0690B07-0F0A-4711-8D4B-3B5F7D4E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B0690B07-0F0A-4711-8D4B-3B5F7D4E2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0B5860-8224-4097-904D-B73672C9F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A20B5860-8224-4097-904D-B73672C9F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D9CF60-53A5-44B9-9097-60904E7CE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32D9CF60-53A5-44B9-9097-60904E7CE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FB716FB-D28B-4017-9E73-424A704CD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3FB716FB-D28B-4017-9E73-424A704CD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3B67CC5-9C39-4C8D-A9D8-8C98AF000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03B67CC5-9C39-4C8D-A9D8-8C98AF000A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72AA22-F389-426E-BCC4-61B96D352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B972AA22-F389-426E-BCC4-61B96D352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B22D62F-62E9-4CE4-826B-10FD5511BE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dgm id="{1B22D62F-62E9-4CE4-826B-10FD5511BE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84C1BCE-8DE3-4CD1-8840-4FB781042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084C1BCE-8DE3-4CD1-8840-4FB781042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动手实践一：人脸分类器：追着人跑的大白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992834" y="1072785"/>
            <a:ext cx="10206331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1. </a:t>
            </a:r>
            <a:r>
              <a:rPr lang="zh-CN" altLang="en-US" sz="2400" b="1" dirty="0">
                <a:solidFill>
                  <a:srgbClr val="EEAF34"/>
                </a:solidFill>
              </a:rPr>
              <a:t>小组合作组装树莓派和</a:t>
            </a:r>
            <a:r>
              <a:rPr lang="en-US" altLang="zh-CN" sz="2400" b="1" dirty="0">
                <a:solidFill>
                  <a:srgbClr val="EEAF34"/>
                </a:solidFill>
              </a:rPr>
              <a:t>Arduino</a:t>
            </a:r>
            <a:r>
              <a:rPr lang="zh-CN" altLang="en-US" sz="2400" b="1" dirty="0">
                <a:solidFill>
                  <a:srgbClr val="EEAF34"/>
                </a:solidFill>
              </a:rPr>
              <a:t>组装大白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2.</a:t>
            </a:r>
            <a:r>
              <a:rPr lang="zh-CN" altLang="en-US" sz="2400" b="1" dirty="0">
                <a:solidFill>
                  <a:srgbClr val="EEAF34"/>
                </a:solidFill>
              </a:rPr>
              <a:t>使用远程桌面连接到树莓派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Windows</a:t>
            </a:r>
            <a:r>
              <a:rPr lang="zh-CN" altLang="en-US" sz="2400" b="1" dirty="0">
                <a:solidFill>
                  <a:srgbClr val="EEAF34"/>
                </a:solidFill>
              </a:rPr>
              <a:t>；按开始</a:t>
            </a:r>
            <a:r>
              <a:rPr lang="en-US" altLang="zh-CN" sz="2400" b="1" dirty="0">
                <a:solidFill>
                  <a:srgbClr val="EEAF34"/>
                </a:solidFill>
              </a:rPr>
              <a:t>+R</a:t>
            </a:r>
            <a:r>
              <a:rPr lang="zh-CN" altLang="en-US" sz="2400" b="1" dirty="0">
                <a:solidFill>
                  <a:srgbClr val="EEAF34"/>
                </a:solidFill>
              </a:rPr>
              <a:t>，输入</a:t>
            </a:r>
            <a:r>
              <a:rPr lang="en-US" altLang="zh-CN" sz="2400" b="1" dirty="0" err="1">
                <a:solidFill>
                  <a:srgbClr val="EEAF34"/>
                </a:solidFill>
              </a:rPr>
              <a:t>mstsc</a:t>
            </a:r>
            <a:r>
              <a:rPr lang="zh-CN" altLang="en-US" sz="2400" b="1" dirty="0">
                <a:solidFill>
                  <a:srgbClr val="EEAF34"/>
                </a:solidFill>
              </a:rPr>
              <a:t>，回车。在新的窗口中输入树莓派的</a:t>
            </a:r>
            <a:r>
              <a:rPr lang="en-US" altLang="zh-CN" sz="2400" b="1" dirty="0">
                <a:solidFill>
                  <a:srgbClr val="EEAF34"/>
                </a:solidFill>
              </a:rPr>
              <a:t>IP</a:t>
            </a:r>
            <a:r>
              <a:rPr lang="zh-CN" altLang="en-US" sz="2400" b="1" dirty="0">
                <a:solidFill>
                  <a:srgbClr val="EEAF34"/>
                </a:solidFill>
              </a:rPr>
              <a:t>地址。在新的窗口中输入树莓派的用户名</a:t>
            </a:r>
            <a:r>
              <a:rPr lang="en-US" altLang="zh-CN" sz="2400" b="1" dirty="0">
                <a:solidFill>
                  <a:srgbClr val="EEAF34"/>
                </a:solidFill>
              </a:rPr>
              <a:t>pi</a:t>
            </a:r>
            <a:r>
              <a:rPr lang="zh-CN" altLang="en-US" sz="2400" b="1" dirty="0">
                <a:solidFill>
                  <a:srgbClr val="EEAF34"/>
                </a:solidFill>
              </a:rPr>
              <a:t>和密码</a:t>
            </a:r>
            <a:r>
              <a:rPr lang="en-US" altLang="zh-CN" sz="2400" b="1" dirty="0">
                <a:solidFill>
                  <a:srgbClr val="EEAF34"/>
                </a:solidFill>
              </a:rPr>
              <a:t>raspberry</a:t>
            </a:r>
            <a:r>
              <a:rPr lang="zh-CN" altLang="en-US" sz="2400" b="1" dirty="0">
                <a:solidFill>
                  <a:srgbClr val="EEAF34"/>
                </a:solidFill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修改参数配置</a:t>
            </a:r>
            <a:r>
              <a:rPr lang="zh-CN" altLang="en-US" sz="2400" b="1" dirty="0">
                <a:solidFill>
                  <a:srgbClr val="EEAF34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macOS:</a:t>
            </a:r>
            <a:r>
              <a:rPr lang="zh-CN" altLang="en-US" sz="2400" b="1" dirty="0">
                <a:solidFill>
                  <a:srgbClr val="EEAF34"/>
                </a:solidFill>
              </a:rPr>
              <a:t>打开</a:t>
            </a:r>
            <a:r>
              <a:rPr lang="en-US" altLang="zh-CN" sz="2400" b="1" dirty="0">
                <a:solidFill>
                  <a:srgbClr val="EEAF34"/>
                </a:solidFill>
              </a:rPr>
              <a:t>VNC viewer</a:t>
            </a:r>
            <a:r>
              <a:rPr lang="zh-CN" altLang="en-US" sz="2400" b="1" dirty="0">
                <a:solidFill>
                  <a:srgbClr val="EEAF34"/>
                </a:solidFill>
              </a:rPr>
              <a:t>，输入树莓派的</a:t>
            </a:r>
            <a:r>
              <a:rPr lang="en-US" altLang="zh-CN" sz="2400" b="1" dirty="0">
                <a:solidFill>
                  <a:srgbClr val="EEAF34"/>
                </a:solidFill>
              </a:rPr>
              <a:t>IP</a:t>
            </a:r>
            <a:r>
              <a:rPr lang="zh-CN" altLang="en-US" sz="2400" b="1" dirty="0">
                <a:solidFill>
                  <a:srgbClr val="EEAF34"/>
                </a:solidFill>
              </a:rPr>
              <a:t>地址。在新的窗口中输入树莓派的用户名</a:t>
            </a:r>
            <a:r>
              <a:rPr lang="en-US" altLang="zh-CN" sz="2400" b="1" dirty="0">
                <a:solidFill>
                  <a:srgbClr val="EEAF34"/>
                </a:solidFill>
              </a:rPr>
              <a:t>pi</a:t>
            </a:r>
            <a:r>
              <a:rPr lang="zh-CN" altLang="en-US" sz="2400" b="1" dirty="0">
                <a:solidFill>
                  <a:srgbClr val="EEAF34"/>
                </a:solidFill>
              </a:rPr>
              <a:t>和密码</a:t>
            </a:r>
            <a:r>
              <a:rPr lang="en-US" altLang="zh-CN" sz="2400" b="1" dirty="0">
                <a:solidFill>
                  <a:srgbClr val="EEAF34"/>
                </a:solidFill>
              </a:rPr>
              <a:t>raspberry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EEAF34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2CAA5-7F40-4682-BA5F-0123CA5A9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7" b="17414"/>
          <a:stretch/>
        </p:blipFill>
        <p:spPr>
          <a:xfrm>
            <a:off x="1863305" y="4360536"/>
            <a:ext cx="2599998" cy="20696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1DA0D-F21D-41FA-8541-9BF355B5C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7" b="47579"/>
          <a:stretch/>
        </p:blipFill>
        <p:spPr>
          <a:xfrm>
            <a:off x="6331433" y="3993230"/>
            <a:ext cx="4137158" cy="2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动手实践一：人脸分类器：追着人跑的大白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492502" y="1952679"/>
            <a:ext cx="11206995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3. </a:t>
            </a:r>
            <a:r>
              <a:rPr lang="zh-CN" altLang="en-US" sz="2400" b="1" dirty="0">
                <a:solidFill>
                  <a:srgbClr val="EEAF34"/>
                </a:solidFill>
              </a:rPr>
              <a:t>打开终端，输入</a:t>
            </a:r>
            <a:r>
              <a:rPr lang="en-US" altLang="zh-CN" sz="2400" b="1" dirty="0">
                <a:solidFill>
                  <a:srgbClr val="EEAF34"/>
                </a:solidFill>
              </a:rPr>
              <a:t>cd ~/Desktop/learn-ai/codes/chapter4/part3_AutoTrack/</a:t>
            </a:r>
            <a:r>
              <a:rPr lang="en-US" altLang="zh-CN" sz="2400" b="1" dirty="0" err="1">
                <a:solidFill>
                  <a:srgbClr val="EEAF34"/>
                </a:solidFill>
              </a:rPr>
              <a:t>AutoTrack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4. </a:t>
            </a:r>
            <a:r>
              <a:rPr lang="zh-CN" altLang="en-US" sz="2400" b="1" dirty="0">
                <a:solidFill>
                  <a:srgbClr val="EEAF34"/>
                </a:solidFill>
              </a:rPr>
              <a:t>输入</a:t>
            </a:r>
            <a:r>
              <a:rPr lang="en-US" altLang="zh-CN" sz="2400" b="1" dirty="0" err="1">
                <a:solidFill>
                  <a:srgbClr val="EEAF34"/>
                </a:solidFill>
              </a:rPr>
              <a:t>ll</a:t>
            </a:r>
            <a:r>
              <a:rPr lang="en-US" altLang="zh-CN" sz="2400" b="1" dirty="0">
                <a:solidFill>
                  <a:srgbClr val="EEAF34"/>
                </a:solidFill>
              </a:rPr>
              <a:t>  </a:t>
            </a:r>
            <a:r>
              <a:rPr lang="zh-CN" altLang="en-US" sz="2400" b="1" dirty="0">
                <a:solidFill>
                  <a:srgbClr val="EEAF34"/>
                </a:solidFill>
              </a:rPr>
              <a:t>回车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5. </a:t>
            </a:r>
            <a:r>
              <a:rPr lang="zh-CN" altLang="en-US" sz="2400" b="1" dirty="0">
                <a:solidFill>
                  <a:srgbClr val="EEAF34"/>
                </a:solidFill>
              </a:rPr>
              <a:t>输入</a:t>
            </a:r>
            <a:r>
              <a:rPr lang="en-US" altLang="zh-CN" sz="2400" b="1" dirty="0">
                <a:solidFill>
                  <a:srgbClr val="EEAF34"/>
                </a:solidFill>
              </a:rPr>
              <a:t>python tracker.py  </a:t>
            </a:r>
            <a:r>
              <a:rPr lang="zh-CN" altLang="en-US" sz="2400" b="1" dirty="0">
                <a:solidFill>
                  <a:srgbClr val="EEAF34"/>
                </a:solidFill>
              </a:rPr>
              <a:t>回车</a:t>
            </a:r>
            <a:endParaRPr lang="en-US" altLang="zh-CN" sz="24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EAF34"/>
                </a:solidFill>
              </a:rPr>
              <a:t>6. </a:t>
            </a:r>
            <a:r>
              <a:rPr lang="zh-CN" altLang="en-US" sz="2400" b="1" dirty="0">
                <a:solidFill>
                  <a:srgbClr val="EEAF34"/>
                </a:solidFill>
              </a:rPr>
              <a:t>将待识别的物体（人脸或猫）在车前移动，观察车的追踪行为</a:t>
            </a:r>
            <a:endParaRPr lang="en-US" altLang="zh-CN" sz="2400" b="1" dirty="0">
              <a:solidFill>
                <a:srgbClr val="EEAF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动手实践二：训练新的分类器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766469" y="1191293"/>
            <a:ext cx="10206331" cy="280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EAF34"/>
                </a:solidFill>
              </a:rPr>
              <a:t>1. </a:t>
            </a:r>
            <a:r>
              <a:rPr lang="zh-CN" altLang="en-US" sz="2000" b="1" dirty="0">
                <a:solidFill>
                  <a:srgbClr val="EEAF34"/>
                </a:solidFill>
              </a:rPr>
              <a:t>环境准备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在</a:t>
            </a:r>
            <a:r>
              <a:rPr lang="en-US" altLang="zh-CN" sz="2000" b="1" dirty="0">
                <a:solidFill>
                  <a:srgbClr val="EEAF34"/>
                </a:solidFill>
              </a:rPr>
              <a:t>Windows</a:t>
            </a:r>
            <a:r>
              <a:rPr lang="zh-CN" altLang="en-US" sz="2000" b="1" dirty="0">
                <a:solidFill>
                  <a:srgbClr val="EEAF34"/>
                </a:solidFill>
              </a:rPr>
              <a:t>桌面上执行：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1</a:t>
            </a:r>
            <a:r>
              <a:rPr lang="zh-CN" altLang="en-US" sz="2000" b="1" dirty="0">
                <a:solidFill>
                  <a:srgbClr val="EEAF34"/>
                </a:solidFill>
              </a:rPr>
              <a:t>）新建一个文件夹，重命名为待检测的物体名称（英文），比如检测移动电源，就命名为</a:t>
            </a:r>
            <a:r>
              <a:rPr lang="en-US" altLang="zh-CN" sz="2000" b="1" dirty="0" err="1">
                <a:solidFill>
                  <a:srgbClr val="EEAF34"/>
                </a:solidFill>
              </a:rPr>
              <a:t>yidongdianyuan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EEAF34"/>
                </a:solidFill>
              </a:rPr>
              <a:t>（</a:t>
            </a:r>
            <a:r>
              <a:rPr lang="en-US" altLang="zh-CN" sz="2000" b="1" dirty="0">
                <a:solidFill>
                  <a:srgbClr val="EEAF34"/>
                </a:solidFill>
              </a:rPr>
              <a:t>2</a:t>
            </a:r>
            <a:r>
              <a:rPr lang="zh-CN" altLang="en-US" sz="2000" b="1" dirty="0">
                <a:solidFill>
                  <a:srgbClr val="EEAF34"/>
                </a:solidFill>
              </a:rPr>
              <a:t>）进入文件夹，再新建两个文件夹，分别命名为</a:t>
            </a:r>
            <a:r>
              <a:rPr lang="en-US" altLang="zh-CN" sz="2000" b="1" dirty="0">
                <a:solidFill>
                  <a:srgbClr val="EEAF34"/>
                </a:solidFill>
              </a:rPr>
              <a:t>p</a:t>
            </a:r>
            <a:r>
              <a:rPr lang="zh-CN" altLang="en-US" sz="2000" b="1" dirty="0">
                <a:solidFill>
                  <a:srgbClr val="EEAF34"/>
                </a:solidFill>
              </a:rPr>
              <a:t>和</a:t>
            </a:r>
            <a:r>
              <a:rPr lang="en-US" altLang="zh-CN" sz="2000" b="1" dirty="0">
                <a:solidFill>
                  <a:srgbClr val="EEAF34"/>
                </a:solidFill>
              </a:rPr>
              <a:t>n</a:t>
            </a:r>
            <a:r>
              <a:rPr lang="zh-CN" altLang="en-US" sz="2000" b="1" dirty="0">
                <a:solidFill>
                  <a:srgbClr val="EEAF34"/>
                </a:solidFill>
              </a:rPr>
              <a:t>，</a:t>
            </a:r>
            <a:r>
              <a:rPr lang="en-US" altLang="zh-CN" sz="2000" b="1" dirty="0">
                <a:solidFill>
                  <a:srgbClr val="EEAF34"/>
                </a:solidFill>
              </a:rPr>
              <a:t>p</a:t>
            </a:r>
            <a:r>
              <a:rPr lang="zh-CN" altLang="en-US" sz="2000" b="1" dirty="0">
                <a:solidFill>
                  <a:srgbClr val="EEAF34"/>
                </a:solidFill>
              </a:rPr>
              <a:t>代表</a:t>
            </a:r>
            <a:r>
              <a:rPr lang="en-US" altLang="zh-CN" sz="2000" b="1" dirty="0">
                <a:solidFill>
                  <a:srgbClr val="EEAF34"/>
                </a:solidFill>
              </a:rPr>
              <a:t>positive</a:t>
            </a:r>
            <a:r>
              <a:rPr lang="zh-CN" altLang="en-US" sz="2000" b="1" dirty="0">
                <a:solidFill>
                  <a:srgbClr val="EEAF34"/>
                </a:solidFill>
              </a:rPr>
              <a:t>（正样本），</a:t>
            </a:r>
            <a:r>
              <a:rPr lang="en-US" altLang="zh-CN" sz="2000" b="1" dirty="0">
                <a:solidFill>
                  <a:srgbClr val="EEAF34"/>
                </a:solidFill>
              </a:rPr>
              <a:t>n</a:t>
            </a:r>
            <a:r>
              <a:rPr lang="zh-CN" altLang="en-US" sz="2000" b="1" dirty="0">
                <a:solidFill>
                  <a:srgbClr val="EEAF34"/>
                </a:solidFill>
              </a:rPr>
              <a:t>代表</a:t>
            </a:r>
            <a:r>
              <a:rPr lang="en-US" altLang="zh-CN" sz="2000" b="1" dirty="0">
                <a:solidFill>
                  <a:srgbClr val="EEAF34"/>
                </a:solidFill>
              </a:rPr>
              <a:t>negative</a:t>
            </a:r>
            <a:r>
              <a:rPr lang="zh-CN" altLang="en-US" sz="2000" b="1" dirty="0">
                <a:solidFill>
                  <a:srgbClr val="EEAF34"/>
                </a:solidFill>
              </a:rPr>
              <a:t>（负样本）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  <p:pic>
        <p:nvPicPr>
          <p:cNvPr id="1027" name="Picture 3" descr="微信截图_20191209141135">
            <a:extLst>
              <a:ext uri="{FF2B5EF4-FFF2-40B4-BE49-F238E27FC236}">
                <a16:creationId xmlns:a16="http://schemas.microsoft.com/office/drawing/2014/main" id="{7E8FDAF7-CF89-48A0-9EEF-E1D8E7DE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42" y="3865084"/>
            <a:ext cx="4540584" cy="256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5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1282</Words>
  <Application>Microsoft Office PowerPoint</Application>
  <PresentationFormat>宽屏</PresentationFormat>
  <Paragraphs>140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Helvetica Neue</vt:lpstr>
      <vt:lpstr>等线</vt:lpstr>
      <vt:lpstr>华文中宋</vt:lpstr>
      <vt:lpstr>庞门正道标题体</vt:lpstr>
      <vt:lpstr>宋体</vt:lpstr>
      <vt:lpstr>微软雅黑</vt:lpstr>
      <vt:lpstr>Arial</vt:lpstr>
      <vt:lpstr>Calibri</vt:lpstr>
      <vt:lpstr>Raleway</vt:lpstr>
      <vt:lpstr>Wingdings</vt:lpstr>
      <vt:lpstr>Office Theme</vt:lpstr>
      <vt:lpstr>PowerPoint 演示文稿</vt:lpstr>
      <vt:lpstr>智慧机场</vt:lpstr>
      <vt:lpstr>智慧机场</vt:lpstr>
      <vt:lpstr>活动目标</vt:lpstr>
      <vt:lpstr>实验</vt:lpstr>
      <vt:lpstr>硬件准备</vt:lpstr>
      <vt:lpstr>动手实践一：人脸分类器：追着人跑的大白</vt:lpstr>
      <vt:lpstr>动手实践一：人脸分类器：追着人跑的大白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动手实践二：训练新的分类器</vt:lpstr>
      <vt:lpstr>动手实践三：应用新的分类器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Li X</cp:lastModifiedBy>
  <cp:revision>196</cp:revision>
  <dcterms:created xsi:type="dcterms:W3CDTF">2018-04-01T09:12:50Z</dcterms:created>
  <dcterms:modified xsi:type="dcterms:W3CDTF">2019-12-11T09:48:14Z</dcterms:modified>
</cp:coreProperties>
</file>