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37" r:id="rId2"/>
    <p:sldId id="11462" r:id="rId3"/>
    <p:sldId id="11435" r:id="rId4"/>
    <p:sldId id="11459" r:id="rId5"/>
    <p:sldId id="11456" r:id="rId6"/>
    <p:sldId id="339" r:id="rId7"/>
    <p:sldId id="11458" r:id="rId8"/>
    <p:sldId id="342" r:id="rId9"/>
    <p:sldId id="11439" r:id="rId10"/>
    <p:sldId id="1142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2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976" y="60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双目摄像头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树莓派套件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F307A-4FC4-4DCC-AFB5-6B7AAE741726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多</a:t>
          </a:r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自由度舵机</a:t>
          </a:r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组建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062DE9-2511-493E-8F1E-97B239729FBD}" type="parTrans" cxnId="{AE5D5F33-63F2-4020-AAFB-5ECB62954E73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6FA712-BEEE-4EFB-B0FB-97A8B8981CE3}" type="sibTrans" cxnId="{AE5D5F33-63F2-4020-AAFB-5ECB62954E73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小绿机器人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7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7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7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7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01989E35-CBA2-4ED3-9836-746744133E01}" type="pres">
      <dgm:prSet presAssocID="{5D1F307A-4FC4-4DCC-AFB5-6B7AAE741726}" presName="composite" presStyleCnt="0"/>
      <dgm:spPr/>
    </dgm:pt>
    <dgm:pt modelId="{3FB716FB-D28B-4017-9E73-424A704CD315}" type="pres">
      <dgm:prSet presAssocID="{5D1F307A-4FC4-4DCC-AFB5-6B7AAE741726}" presName="LShape" presStyleLbl="alignNode1" presStyleIdx="4" presStyleCnt="7"/>
      <dgm:spPr>
        <a:solidFill>
          <a:schemeClr val="accent3"/>
        </a:solidFill>
        <a:ln>
          <a:noFill/>
        </a:ln>
      </dgm:spPr>
    </dgm:pt>
    <dgm:pt modelId="{B972AA22-F389-426E-BCC4-61B96D35266C}" type="pres">
      <dgm:prSet presAssocID="{5D1F307A-4FC4-4DCC-AFB5-6B7AAE741726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B67CC5-9C39-4C8D-A9D8-8C98AF000AF1}" type="pres">
      <dgm:prSet presAssocID="{5D1F307A-4FC4-4DCC-AFB5-6B7AAE741726}" presName="Triangle" presStyleLbl="alignNode1" presStyleIdx="5" presStyleCnt="7"/>
      <dgm:spPr>
        <a:solidFill>
          <a:schemeClr val="accent3"/>
        </a:solidFill>
        <a:ln>
          <a:noFill/>
        </a:ln>
      </dgm:spPr>
    </dgm:pt>
    <dgm:pt modelId="{2595269F-07D4-4FBB-8173-03BEF635E108}" type="pres">
      <dgm:prSet presAssocID="{706FA712-BEEE-4EFB-B0FB-97A8B8981CE3}" presName="sibTrans" presStyleCnt="0"/>
      <dgm:spPr/>
    </dgm:pt>
    <dgm:pt modelId="{B0E778B3-10A6-4E48-A9DD-127DACEB23DB}" type="pres">
      <dgm:prSet presAssocID="{706FA712-BEEE-4EFB-B0FB-97A8B8981CE3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6" presStyleCnt="7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5D5F33-63F2-4020-AAFB-5ECB62954E73}" srcId="{FB680873-68F2-4A39-A24B-A7D666BC4F5D}" destId="{5D1F307A-4FC4-4DCC-AFB5-6B7AAE741726}" srcOrd="2" destOrd="0" parTransId="{53062DE9-2511-493E-8F1E-97B239729FBD}" sibTransId="{706FA712-BEEE-4EFB-B0FB-97A8B8981CE3}"/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3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5EB614BB-9739-4A2D-883A-0B245F40E90E}" type="presOf" srcId="{5D1F307A-4FC4-4DCC-AFB5-6B7AAE741726}" destId="{B972AA22-F389-426E-BCC4-61B96D35266C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96541BB8-BF79-4E12-81B3-63FB7CE51C6F}" type="presParOf" srcId="{1DA79400-65A9-4C37-B554-194A2E657ACA}" destId="{01989E35-CBA2-4ED3-9836-746744133E01}" srcOrd="4" destOrd="0" presId="urn:microsoft.com/office/officeart/2009/3/layout/StepUpProcess"/>
    <dgm:cxn modelId="{D1A0ADD4-4C1C-47B9-8C8C-A9B564D5AB70}" type="presParOf" srcId="{01989E35-CBA2-4ED3-9836-746744133E01}" destId="{3FB716FB-D28B-4017-9E73-424A704CD315}" srcOrd="0" destOrd="0" presId="urn:microsoft.com/office/officeart/2009/3/layout/StepUpProcess"/>
    <dgm:cxn modelId="{E7A0E859-DBAC-4714-AE42-AEE4BEE901CD}" type="presParOf" srcId="{01989E35-CBA2-4ED3-9836-746744133E01}" destId="{B972AA22-F389-426E-BCC4-61B96D35266C}" srcOrd="1" destOrd="0" presId="urn:microsoft.com/office/officeart/2009/3/layout/StepUpProcess"/>
    <dgm:cxn modelId="{369A4801-CE7B-4620-AB4C-EEC89E641E9B}" type="presParOf" srcId="{01989E35-CBA2-4ED3-9836-746744133E01}" destId="{03B67CC5-9C39-4C8D-A9D8-8C98AF000AF1}" srcOrd="2" destOrd="0" presId="urn:microsoft.com/office/officeart/2009/3/layout/StepUpProcess"/>
    <dgm:cxn modelId="{0AF88EC9-3A87-42BA-9F78-860655327384}" type="presParOf" srcId="{1DA79400-65A9-4C37-B554-194A2E657ACA}" destId="{2595269F-07D4-4FBB-8173-03BEF635E108}" srcOrd="5" destOrd="0" presId="urn:microsoft.com/office/officeart/2009/3/layout/StepUpProcess"/>
    <dgm:cxn modelId="{EEC526EB-21D7-4EE4-B0F7-056A23FAD091}" type="presParOf" srcId="{2595269F-07D4-4FBB-8173-03BEF635E108}" destId="{B0E778B3-10A6-4E48-A9DD-127DACEB23DB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6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379953" y="1821699"/>
          <a:ext cx="1133910" cy="1886801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190675" y="2385446"/>
          <a:ext cx="1703415" cy="149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双目摄像头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675" y="2385446"/>
        <a:ext cx="1703415" cy="1493143"/>
      </dsp:txXfrm>
    </dsp:sp>
    <dsp:sp modelId="{AE00A12C-A488-48B5-8196-9F097818204F}">
      <dsp:nvSpPr>
        <dsp:cNvPr id="0" name=""/>
        <dsp:cNvSpPr/>
      </dsp:nvSpPr>
      <dsp:spPr>
        <a:xfrm>
          <a:off x="1572691" y="1682791"/>
          <a:ext cx="321399" cy="321399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2465266" y="1305686"/>
          <a:ext cx="1133910" cy="1886801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2275988" y="1869434"/>
          <a:ext cx="1703415" cy="149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树莓派套件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75988" y="1869434"/>
        <a:ext cx="1703415" cy="1493143"/>
      </dsp:txXfrm>
    </dsp:sp>
    <dsp:sp modelId="{A20B5860-8224-4097-904D-B73672C9F839}">
      <dsp:nvSpPr>
        <dsp:cNvPr id="0" name=""/>
        <dsp:cNvSpPr/>
      </dsp:nvSpPr>
      <dsp:spPr>
        <a:xfrm>
          <a:off x="3658004" y="1166778"/>
          <a:ext cx="321399" cy="321399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716FB-D28B-4017-9E73-424A704CD315}">
      <dsp:nvSpPr>
        <dsp:cNvPr id="0" name=""/>
        <dsp:cNvSpPr/>
      </dsp:nvSpPr>
      <dsp:spPr>
        <a:xfrm rot="5400000">
          <a:off x="4550579" y="789674"/>
          <a:ext cx="1133910" cy="1886801"/>
        </a:xfrm>
        <a:prstGeom prst="corner">
          <a:avLst>
            <a:gd name="adj1" fmla="val 16120"/>
            <a:gd name="adj2" fmla="val 1611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AA22-F389-426E-BCC4-61B96D35266C}">
      <dsp:nvSpPr>
        <dsp:cNvPr id="0" name=""/>
        <dsp:cNvSpPr/>
      </dsp:nvSpPr>
      <dsp:spPr>
        <a:xfrm>
          <a:off x="4361301" y="1353421"/>
          <a:ext cx="1703415" cy="149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多</a:t>
          </a: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自由度舵机</a:t>
          </a: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组建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61301" y="1353421"/>
        <a:ext cx="1703415" cy="1493143"/>
      </dsp:txXfrm>
    </dsp:sp>
    <dsp:sp modelId="{03B67CC5-9C39-4C8D-A9D8-8C98AF000AF1}">
      <dsp:nvSpPr>
        <dsp:cNvPr id="0" name=""/>
        <dsp:cNvSpPr/>
      </dsp:nvSpPr>
      <dsp:spPr>
        <a:xfrm>
          <a:off x="5743317" y="650765"/>
          <a:ext cx="321399" cy="321399"/>
        </a:xfrm>
        <a:prstGeom prst="triangle">
          <a:avLst>
            <a:gd name="adj" fmla="val 100000"/>
          </a:avLst>
        </a:prstGeom>
        <a:solidFill>
          <a:schemeClr val="accent3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635891" y="273661"/>
          <a:ext cx="1133910" cy="1886801"/>
        </a:xfrm>
        <a:prstGeom prst="corner">
          <a:avLst>
            <a:gd name="adj1" fmla="val 16120"/>
            <a:gd name="adj2" fmla="val 161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6446614" y="837408"/>
          <a:ext cx="1703415" cy="1493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小绿机器人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6614" y="837408"/>
        <a:ext cx="1703415" cy="1493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63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7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9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3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50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2234154" y="3550600"/>
            <a:ext cx="8352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唱跳</a:t>
            </a:r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：小绿实时姿态模仿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机器人是怎么察言观色的</a:t>
            </a:r>
            <a:r>
              <a:rPr lang="en-US" altLang="zh-CN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人机交互</a:t>
            </a:r>
          </a:p>
        </p:txBody>
      </p:sp>
      <p:grpSp>
        <p:nvGrpSpPr>
          <p:cNvPr id="25" name="组合 17">
            <a:extLst>
              <a:ext uri="{FF2B5EF4-FFF2-40B4-BE49-F238E27FC236}">
                <a16:creationId xmlns:a16="http://schemas.microsoft.com/office/drawing/2014/main" id="{519DB219-9573-4299-9941-FEF17FCD44BF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2565400"/>
            <a:ext cx="2451100" cy="2449513"/>
            <a:chOff x="1554982" y="2341563"/>
            <a:chExt cx="2895600" cy="289560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36A82DF-6AC2-401D-AF78-5C6436D43B04}"/>
                </a:ext>
              </a:extLst>
            </p:cNvPr>
            <p:cNvSpPr/>
            <p:nvPr/>
          </p:nvSpPr>
          <p:spPr>
            <a:xfrm>
              <a:off x="1554982" y="2341563"/>
              <a:ext cx="2895600" cy="2895600"/>
            </a:xfrm>
            <a:prstGeom prst="ellipse">
              <a:avLst/>
            </a:prstGeom>
            <a:gradFill flip="none" rotWithShape="1">
              <a:gsLst>
                <a:gs pos="0">
                  <a:srgbClr val="00B0F0"/>
                </a:gs>
                <a:gs pos="84000">
                  <a:srgbClr val="005AAB"/>
                </a:gs>
              </a:gsLst>
              <a:lin ang="4200000" scaled="0"/>
              <a:tileRect/>
            </a:gradFill>
            <a:ln w="114300">
              <a:solidFill>
                <a:schemeClr val="bg1">
                  <a:lumMod val="85000"/>
                  <a:alpha val="64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1600" noProof="1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25DB5D-0A14-439B-8CCC-E795BFC42909}"/>
                </a:ext>
              </a:extLst>
            </p:cNvPr>
            <p:cNvSpPr txBox="1"/>
            <p:nvPr/>
          </p:nvSpPr>
          <p:spPr>
            <a:xfrm>
              <a:off x="1701262" y="3486687"/>
              <a:ext cx="2612842" cy="76403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3600" b="1" noProof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人机交互</a:t>
              </a:r>
              <a:endParaRPr lang="zh-CN" sz="3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E7DA136B-3A4B-4355-8CB5-F361365E3727}"/>
              </a:ext>
            </a:extLst>
          </p:cNvPr>
          <p:cNvSpPr/>
          <p:nvPr/>
        </p:nvSpPr>
        <p:spPr>
          <a:xfrm>
            <a:off x="3887788" y="2060575"/>
            <a:ext cx="1008062" cy="1006475"/>
          </a:xfrm>
          <a:prstGeom prst="ellipse">
            <a:avLst/>
          </a:prstGeom>
          <a:solidFill>
            <a:srgbClr val="4B58AF"/>
          </a:solidFill>
          <a:ln w="114300">
            <a:solidFill>
              <a:schemeClr val="bg1">
                <a:lumMod val="85000"/>
                <a:alpha val="64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5" noProof="1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9513657-635B-4799-A5F2-44160B5B68E1}"/>
              </a:ext>
            </a:extLst>
          </p:cNvPr>
          <p:cNvSpPr/>
          <p:nvPr/>
        </p:nvSpPr>
        <p:spPr>
          <a:xfrm>
            <a:off x="6432550" y="2060575"/>
            <a:ext cx="1008063" cy="1006475"/>
          </a:xfrm>
          <a:prstGeom prst="ellipse">
            <a:avLst/>
          </a:prstGeom>
          <a:solidFill>
            <a:srgbClr val="4B58AF"/>
          </a:solidFill>
          <a:ln w="114300">
            <a:solidFill>
              <a:schemeClr val="bg1">
                <a:lumMod val="85000"/>
                <a:alpha val="64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5" noProof="1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6D04ECB-6129-402D-BA0E-5B20ED4A2893}"/>
              </a:ext>
            </a:extLst>
          </p:cNvPr>
          <p:cNvSpPr/>
          <p:nvPr/>
        </p:nvSpPr>
        <p:spPr>
          <a:xfrm>
            <a:off x="3833189" y="4509837"/>
            <a:ext cx="1008062" cy="1008063"/>
          </a:xfrm>
          <a:prstGeom prst="ellipse">
            <a:avLst/>
          </a:prstGeom>
          <a:solidFill>
            <a:srgbClr val="4B58AF"/>
          </a:solidFill>
          <a:ln w="114300">
            <a:solidFill>
              <a:schemeClr val="bg1">
                <a:lumMod val="85000"/>
                <a:alpha val="64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5" noProof="1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4BC4069-A709-4164-B2CE-FA94B61F11FD}"/>
              </a:ext>
            </a:extLst>
          </p:cNvPr>
          <p:cNvSpPr/>
          <p:nvPr/>
        </p:nvSpPr>
        <p:spPr>
          <a:xfrm>
            <a:off x="6456363" y="4508500"/>
            <a:ext cx="1008062" cy="1008063"/>
          </a:xfrm>
          <a:prstGeom prst="ellipse">
            <a:avLst/>
          </a:prstGeom>
          <a:solidFill>
            <a:srgbClr val="4B58AF"/>
          </a:solidFill>
          <a:ln w="114300">
            <a:solidFill>
              <a:schemeClr val="bg1">
                <a:lumMod val="85000"/>
                <a:alpha val="64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405" noProof="1"/>
          </a:p>
        </p:txBody>
      </p:sp>
      <p:sp>
        <p:nvSpPr>
          <p:cNvPr id="42" name="TextBox 76">
            <a:extLst>
              <a:ext uri="{FF2B5EF4-FFF2-40B4-BE49-F238E27FC236}">
                <a16:creationId xmlns:a16="http://schemas.microsoft.com/office/drawing/2014/main" id="{C749B8D3-A0EC-41E4-8DFA-02ADBBC98447}"/>
              </a:ext>
            </a:extLst>
          </p:cNvPr>
          <p:cNvSpPr txBox="1"/>
          <p:nvPr/>
        </p:nvSpPr>
        <p:spPr>
          <a:xfrm>
            <a:off x="728424" y="2113609"/>
            <a:ext cx="27587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2400" b="1" noProof="1">
                <a:gradFill>
                  <a:gsLst>
                    <a:gs pos="0">
                      <a:srgbClr val="00B0F0"/>
                    </a:gs>
                    <a:gs pos="85000">
                      <a:srgbClr val="005AAB"/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定义：人与机器人之间的互动</a:t>
            </a:r>
          </a:p>
        </p:txBody>
      </p:sp>
      <p:sp>
        <p:nvSpPr>
          <p:cNvPr id="44" name="TextBox 76">
            <a:extLst>
              <a:ext uri="{FF2B5EF4-FFF2-40B4-BE49-F238E27FC236}">
                <a16:creationId xmlns:a16="http://schemas.microsoft.com/office/drawing/2014/main" id="{0979992F-7DF9-4BAC-AFBB-1DC7A3B7924C}"/>
              </a:ext>
            </a:extLst>
          </p:cNvPr>
          <p:cNvSpPr txBox="1"/>
          <p:nvPr/>
        </p:nvSpPr>
        <p:spPr>
          <a:xfrm>
            <a:off x="7751002" y="2163739"/>
            <a:ext cx="34574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noProof="1">
                <a:gradFill>
                  <a:gsLst>
                    <a:gs pos="0">
                      <a:srgbClr val="00B0F0"/>
                    </a:gs>
                    <a:gs pos="85000">
                      <a:srgbClr val="005AAB"/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特点：人与机器人有一个输入与输出的过程</a:t>
            </a:r>
          </a:p>
        </p:txBody>
      </p:sp>
      <p:sp>
        <p:nvSpPr>
          <p:cNvPr id="45" name="TextBox 76">
            <a:extLst>
              <a:ext uri="{FF2B5EF4-FFF2-40B4-BE49-F238E27FC236}">
                <a16:creationId xmlns:a16="http://schemas.microsoft.com/office/drawing/2014/main" id="{72C70550-84F2-4FEC-BB6C-0B1DCE076D5E}"/>
              </a:ext>
            </a:extLst>
          </p:cNvPr>
          <p:cNvSpPr txBox="1"/>
          <p:nvPr/>
        </p:nvSpPr>
        <p:spPr>
          <a:xfrm>
            <a:off x="799428" y="4473280"/>
            <a:ext cx="30329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noProof="1">
                <a:gradFill>
                  <a:gsLst>
                    <a:gs pos="0">
                      <a:srgbClr val="00B0F0"/>
                    </a:gs>
                    <a:gs pos="85000">
                      <a:srgbClr val="005AAB"/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目的：使机器人善解人意，能领会和模仿人的语言和行为</a:t>
            </a: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A2BF663-1248-45AF-98D5-A587AA9C95BA}"/>
              </a:ext>
            </a:extLst>
          </p:cNvPr>
          <p:cNvSpPr txBox="1"/>
          <p:nvPr/>
        </p:nvSpPr>
        <p:spPr>
          <a:xfrm>
            <a:off x="7751002" y="4686838"/>
            <a:ext cx="40543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noProof="1">
                <a:gradFill>
                  <a:gsLst>
                    <a:gs pos="0">
                      <a:srgbClr val="00B0F0"/>
                    </a:gs>
                    <a:gs pos="85000">
                      <a:srgbClr val="005AAB"/>
                    </a:gs>
                  </a:gsLst>
                  <a:lin ang="5400000" scaled="1"/>
                </a:gradFill>
                <a:latin typeface="微软雅黑" panose="020B0503020204020204" pitchFamily="34" charset="-122"/>
              </a:rPr>
              <a:t>难点：数据互动算法的设计，如何满足人的需求</a:t>
            </a:r>
          </a:p>
        </p:txBody>
      </p:sp>
      <p:sp>
        <p:nvSpPr>
          <p:cNvPr id="47" name="文本框 1">
            <a:extLst>
              <a:ext uri="{FF2B5EF4-FFF2-40B4-BE49-F238E27FC236}">
                <a16:creationId xmlns:a16="http://schemas.microsoft.com/office/drawing/2014/main" id="{79E6818E-0F75-4E31-885A-4B867B7D3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73" y="2332204"/>
            <a:ext cx="48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</a:p>
        </p:txBody>
      </p:sp>
      <p:sp>
        <p:nvSpPr>
          <p:cNvPr id="48" name="文本框 3">
            <a:extLst>
              <a:ext uri="{FF2B5EF4-FFF2-40B4-BE49-F238E27FC236}">
                <a16:creationId xmlns:a16="http://schemas.microsoft.com/office/drawing/2014/main" id="{905BCCFF-0A28-4500-A991-EBC301C8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4783138"/>
            <a:ext cx="485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49" name="文本框 4">
            <a:extLst>
              <a:ext uri="{FF2B5EF4-FFF2-40B4-BE49-F238E27FC236}">
                <a16:creationId xmlns:a16="http://schemas.microsoft.com/office/drawing/2014/main" id="{AD587A85-D3BF-4963-A711-D641AF92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23495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</a:p>
        </p:txBody>
      </p:sp>
      <p:sp>
        <p:nvSpPr>
          <p:cNvPr id="50" name="文本框 28">
            <a:extLst>
              <a:ext uri="{FF2B5EF4-FFF2-40B4-BE49-F238E27FC236}">
                <a16:creationId xmlns:a16="http://schemas.microsoft.com/office/drawing/2014/main" id="{F6173DD6-DE03-424F-83C6-39F121B15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7244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4823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2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750"/>
                            </p:stCondLst>
                            <p:childTnLst>
                              <p:par>
                                <p:cTn id="6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7" grpId="0"/>
      <p:bldP spid="48" grpId="0"/>
      <p:bldP spid="49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你学过跳舞吗？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1994038" y="5759717"/>
            <a:ext cx="83939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如果让机器人来模仿你的动作跳舞，该如何来实现呢？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9BF04-FA90-4625-8E36-385B688C9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59" y="1522429"/>
            <a:ext cx="4958850" cy="38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BFC022-89C2-4644-B28B-678C84CC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250" y="1522429"/>
            <a:ext cx="6020750" cy="381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动作识别和模仿的流程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110184-3D81-47F3-9087-50926BCE17E0}"/>
              </a:ext>
            </a:extLst>
          </p:cNvPr>
          <p:cNvSpPr/>
          <p:nvPr/>
        </p:nvSpPr>
        <p:spPr>
          <a:xfrm>
            <a:off x="1499191" y="1463110"/>
            <a:ext cx="2700669" cy="8760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双目摄像头获取跳舞者的动作图像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982CF01-BD69-4B21-A1DC-247851164FD6}"/>
              </a:ext>
            </a:extLst>
          </p:cNvPr>
          <p:cNvSpPr/>
          <p:nvPr/>
        </p:nvSpPr>
        <p:spPr>
          <a:xfrm>
            <a:off x="2711302" y="2424223"/>
            <a:ext cx="233917" cy="7549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EBD2D1B-E9F3-46EB-B327-A94AE63DF6FA}"/>
              </a:ext>
            </a:extLst>
          </p:cNvPr>
          <p:cNvSpPr/>
          <p:nvPr/>
        </p:nvSpPr>
        <p:spPr>
          <a:xfrm>
            <a:off x="1499191" y="3264194"/>
            <a:ext cx="2775097" cy="18450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每一帧图像通过</a:t>
            </a:r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r>
              <a:rPr lang="en-US" altLang="zh-CN" dirty="0">
                <a:solidFill>
                  <a:schemeClr val="tx1"/>
                </a:solidFill>
              </a:rPr>
              <a:t>/USB</a:t>
            </a:r>
            <a:r>
              <a:rPr lang="zh-CN" altLang="en-US" dirty="0">
                <a:solidFill>
                  <a:schemeClr val="tx1"/>
                </a:solidFill>
              </a:rPr>
              <a:t>发送到</a:t>
            </a:r>
            <a:r>
              <a:rPr lang="en-US" altLang="zh-CN" dirty="0">
                <a:solidFill>
                  <a:schemeClr val="tx1"/>
                </a:solidFill>
              </a:rPr>
              <a:t>PC/</a:t>
            </a:r>
            <a:r>
              <a:rPr lang="zh-CN" altLang="en-US" dirty="0">
                <a:solidFill>
                  <a:schemeClr val="tx1"/>
                </a:solidFill>
              </a:rPr>
              <a:t>树莓派，</a:t>
            </a:r>
            <a:r>
              <a:rPr lang="en-US" altLang="zh-CN" dirty="0" err="1">
                <a:solidFill>
                  <a:schemeClr val="tx1"/>
                </a:solidFill>
              </a:rPr>
              <a:t>OpenPose</a:t>
            </a:r>
            <a:r>
              <a:rPr lang="zh-CN" altLang="en-US" dirty="0">
                <a:solidFill>
                  <a:schemeClr val="tx1"/>
                </a:solidFill>
              </a:rPr>
              <a:t>处理帧画面，计算姿态角度，发送动作处理结果指令到小绿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500E80B-9014-4350-8825-410B0377B05F}"/>
              </a:ext>
            </a:extLst>
          </p:cNvPr>
          <p:cNvSpPr/>
          <p:nvPr/>
        </p:nvSpPr>
        <p:spPr>
          <a:xfrm>
            <a:off x="4444409" y="3774559"/>
            <a:ext cx="946298" cy="2232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1C2D74-C970-488A-8DEA-48393EBEB9E0}"/>
              </a:ext>
            </a:extLst>
          </p:cNvPr>
          <p:cNvSpPr/>
          <p:nvPr/>
        </p:nvSpPr>
        <p:spPr>
          <a:xfrm>
            <a:off x="5709683" y="3224082"/>
            <a:ext cx="3381154" cy="124980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小绿收到</a:t>
            </a:r>
            <a:r>
              <a:rPr lang="en-US" altLang="zh-CN" dirty="0">
                <a:solidFill>
                  <a:schemeClr val="tx1"/>
                </a:solidFill>
              </a:rPr>
              <a:t>PC/</a:t>
            </a:r>
            <a:r>
              <a:rPr lang="zh-CN" altLang="en-US" dirty="0">
                <a:solidFill>
                  <a:schemeClr val="tx1"/>
                </a:solidFill>
              </a:rPr>
              <a:t>树莓派发送来的动作指令，控制各个关节舵机转动指定的角度</a:t>
            </a:r>
            <a:endParaRPr lang="zh-CN" altLang="en-US" sz="2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309EB79-16DD-4811-93FE-802A174D115F}"/>
              </a:ext>
            </a:extLst>
          </p:cNvPr>
          <p:cNvSpPr/>
          <p:nvPr/>
        </p:nvSpPr>
        <p:spPr>
          <a:xfrm>
            <a:off x="7442791" y="4572000"/>
            <a:ext cx="180753" cy="75491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53B9068-2F19-47F4-A5AF-1A401B6DBEDF}"/>
              </a:ext>
            </a:extLst>
          </p:cNvPr>
          <p:cNvSpPr/>
          <p:nvPr/>
        </p:nvSpPr>
        <p:spPr>
          <a:xfrm>
            <a:off x="5572697" y="5452393"/>
            <a:ext cx="3741424" cy="75491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做出跳舞者类似的图像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8EDF37-3DA6-4AA5-9E40-15B24B695AF0}"/>
              </a:ext>
            </a:extLst>
          </p:cNvPr>
          <p:cNvSpPr/>
          <p:nvPr/>
        </p:nvSpPr>
        <p:spPr>
          <a:xfrm>
            <a:off x="1108759" y="1054886"/>
            <a:ext cx="839397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如果让机器人来模仿你的动作跳舞，该如何来实现呢？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什么是人体姿态估计？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D455CB-5D03-4B70-BCA4-0175937DE9EF}"/>
              </a:ext>
            </a:extLst>
          </p:cNvPr>
          <p:cNvSpPr/>
          <p:nvPr/>
        </p:nvSpPr>
        <p:spPr>
          <a:xfrm>
            <a:off x="5818909" y="2290649"/>
            <a:ext cx="53239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人体姿态估计，</a:t>
            </a:r>
            <a:r>
              <a:rPr lang="en-US" altLang="zh-CN" sz="2000" b="1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pose estimation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，就是通过将图片中已检测到的人体关键点正确的联系起来，从而估计人体姿态。</a:t>
            </a:r>
            <a:endParaRPr lang="zh-CN" altLang="en-US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2EDC34-32A2-43DD-8845-C28AF3FF87E8}"/>
              </a:ext>
            </a:extLst>
          </p:cNvPr>
          <p:cNvSpPr/>
          <p:nvPr/>
        </p:nvSpPr>
        <p:spPr>
          <a:xfrm>
            <a:off x="5818909" y="4059519"/>
            <a:ext cx="53239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人体关键点通常对应人体上有一定自由度的关节，比如颈、肩、肘、腕、腰、膝、踝等，我们通过通过对人体关键点在三维空间相对位置的计算，来估计人体当前的姿态。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EAB952-D5F6-4CC2-B342-3B5E1143B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8" y="1127760"/>
            <a:ext cx="49911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OpenPose</a:t>
            </a:r>
            <a:r>
              <a:rPr lang="en-US" altLang="zh-CN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主要流程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4CCFD2-8675-4881-9B78-6F73EB0F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5" y="1021696"/>
            <a:ext cx="9854687" cy="324896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A95F91-9598-4FFE-8DAB-C014AC493B3B}"/>
              </a:ext>
            </a:extLst>
          </p:cNvPr>
          <p:cNvSpPr/>
          <p:nvPr/>
        </p:nvSpPr>
        <p:spPr>
          <a:xfrm>
            <a:off x="1025631" y="4504833"/>
            <a:ext cx="104978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一、输入一幅图像，经过卷积网络提取特征，得到一组特征图，然后分成两个岔路，分别使用 CNN网络提取Part Confidence Maps 和 Part Affinity Fields；</a:t>
            </a:r>
          </a:p>
          <a:p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二、得到这两个信息后，我们使用图论中的 Bipartite Matching（偶匹配） 求出Part Association，将同一个人的关节点连接起来，由于PAF自身的矢量性，使得生成的偶匹配很正确，最终合并为一个人的整体骨架；</a:t>
            </a:r>
          </a:p>
          <a:p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三、最后基于PAFs求Multi-Person Parsing—&gt;把Multi-person parsing问题转换成graphs问题—&gt;Hungarian Algorithm(匈牙利算法)</a:t>
            </a:r>
          </a:p>
        </p:txBody>
      </p:sp>
    </p:spTree>
    <p:extLst>
      <p:ext uri="{BB962C8B-B14F-4D97-AF65-F5344CB8AC3E}">
        <p14:creationId xmlns:p14="http://schemas.microsoft.com/office/powerpoint/2010/main" val="6136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关节运动视频测试</a:t>
            </a:r>
          </a:p>
        </p:txBody>
      </p:sp>
    </p:spTree>
    <p:extLst>
      <p:ext uri="{BB962C8B-B14F-4D97-AF65-F5344CB8AC3E}">
        <p14:creationId xmlns:p14="http://schemas.microsoft.com/office/powerpoint/2010/main" val="13006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574418"/>
              </p:ext>
            </p:extLst>
          </p:nvPr>
        </p:nvGraphicFramePr>
        <p:xfrm>
          <a:off x="2019231" y="1844967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需要哪些硬件？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501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目标：以小绿为模仿者实现动作模仿。</a:t>
            </a:r>
            <a:endParaRPr lang="en-US" altLang="zh-CN" sz="2000" b="1" dirty="0">
              <a:solidFill>
                <a:srgbClr val="EEAF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4646" y="1198342"/>
            <a:ext cx="9613726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EEAF34"/>
                </a:solidFill>
              </a:rPr>
              <a:t>唱跳</a:t>
            </a:r>
            <a:r>
              <a:rPr lang="en-US" altLang="zh-CN" sz="2800" b="1" dirty="0">
                <a:solidFill>
                  <a:srgbClr val="EEAF34"/>
                </a:solidFill>
              </a:rPr>
              <a:t>rap</a:t>
            </a:r>
            <a:r>
              <a:rPr lang="zh-CN" altLang="en-US" sz="2800" b="1" dirty="0">
                <a:solidFill>
                  <a:srgbClr val="EEAF34"/>
                </a:solidFill>
              </a:rPr>
              <a:t>：小绿实时姿态模仿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活动一：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dirty="0"/>
              <a:t> 将小绿通电 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在电脑上打开</a:t>
            </a:r>
            <a:r>
              <a:rPr lang="en-US" altLang="zh-CN" sz="2000" dirty="0"/>
              <a:t>Anaconda </a:t>
            </a:r>
            <a:r>
              <a:rPr lang="en-US" altLang="zh-CN" sz="2000" dirty="0" err="1"/>
              <a:t>Prompet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3.</a:t>
            </a:r>
            <a:r>
              <a:rPr lang="zh-CN" altLang="en-US" dirty="0"/>
              <a:t>运行代码后将会在电脑窗口中看到实时的姿态，同时小绿也会跟随视频中的人物姿态运动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活动二：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1.</a:t>
            </a:r>
            <a:r>
              <a:rPr lang="zh-CN" altLang="en-US" dirty="0"/>
              <a:t> 将小绿通电 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2.</a:t>
            </a:r>
            <a:r>
              <a:rPr lang="zh-CN" altLang="en-US" dirty="0"/>
              <a:t>在电脑上打开</a:t>
            </a:r>
            <a:r>
              <a:rPr lang="en-US" altLang="zh-CN" dirty="0"/>
              <a:t>Anaconda </a:t>
            </a:r>
            <a:r>
              <a:rPr lang="en-US" altLang="zh-CN" dirty="0" err="1"/>
              <a:t>Prompet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3.</a:t>
            </a:r>
            <a:r>
              <a:rPr lang="zh-CN" altLang="en-US" dirty="0"/>
              <a:t>运行代码后将会在电脑窗口中看到连接电脑的</a:t>
            </a:r>
            <a:r>
              <a:rPr lang="en-US" altLang="zh-CN" dirty="0"/>
              <a:t>USB</a:t>
            </a:r>
            <a:r>
              <a:rPr lang="zh-CN" altLang="en-US" dirty="0"/>
              <a:t>摄像头的实时画面。画面中的人物姿态将会实时的传递给小绿。试试挥挥手，看看小绿模仿的怎么样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612</Words>
  <Application>Microsoft Office PowerPoint</Application>
  <PresentationFormat>宽屏</PresentationFormat>
  <Paragraphs>67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Raleway</vt:lpstr>
      <vt:lpstr>等线</vt:lpstr>
      <vt:lpstr>黑体</vt:lpstr>
      <vt:lpstr>华文中宋</vt:lpstr>
      <vt:lpstr>庞门正道标题体</vt:lpstr>
      <vt:lpstr>宋体</vt:lpstr>
      <vt:lpstr>微软雅黑</vt:lpstr>
      <vt:lpstr>Arial</vt:lpstr>
      <vt:lpstr>Calibri</vt:lpstr>
      <vt:lpstr>Wingdings</vt:lpstr>
      <vt:lpstr>Office Theme</vt:lpstr>
      <vt:lpstr>PowerPoint 演示文稿</vt:lpstr>
      <vt:lpstr>机器人是怎么察言观色的—人机交互</vt:lpstr>
      <vt:lpstr>你学过跳舞吗？</vt:lpstr>
      <vt:lpstr>动作识别和模仿的流程</vt:lpstr>
      <vt:lpstr>什么是人体姿态估计？</vt:lpstr>
      <vt:lpstr>OpenPose 主要流程</vt:lpstr>
      <vt:lpstr>关节运动视频测试</vt:lpstr>
      <vt:lpstr>需要哪些硬件？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niji sakai</cp:lastModifiedBy>
  <cp:revision>197</cp:revision>
  <dcterms:created xsi:type="dcterms:W3CDTF">2018-04-01T09:12:50Z</dcterms:created>
  <dcterms:modified xsi:type="dcterms:W3CDTF">2019-08-31T15:42:34Z</dcterms:modified>
</cp:coreProperties>
</file>