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8" r:id="rId4"/>
    <p:sldId id="293" r:id="rId5"/>
    <p:sldId id="292" r:id="rId7"/>
    <p:sldId id="279" r:id="rId8"/>
    <p:sldId id="280" r:id="rId9"/>
    <p:sldId id="283" r:id="rId10"/>
    <p:sldId id="281" r:id="rId11"/>
    <p:sldId id="268" r:id="rId12"/>
    <p:sldId id="272" r:id="rId13"/>
    <p:sldId id="273" r:id="rId14"/>
    <p:sldId id="276" r:id="rId15"/>
    <p:sldId id="269" r:id="rId16"/>
    <p:sldId id="274" r:id="rId17"/>
    <p:sldId id="275"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744343E-91C8-448E-A8DF-797E317FE40F}">
          <p14:sldIdLst>
            <p14:sldId id="256"/>
            <p14:sldId id="278"/>
            <p14:sldId id="293"/>
            <p14:sldId id="292"/>
            <p14:sldId id="279"/>
            <p14:sldId id="280"/>
            <p14:sldId id="283"/>
            <p14:sldId id="281"/>
          </p14:sldIdLst>
        </p14:section>
        <p14:section name="图形化界面" id="{6A39952A-33F9-46FE-8327-7B991FA77108}">
          <p14:sldIdLst>
            <p14:sldId id="268"/>
            <p14:sldId id="272"/>
            <p14:sldId id="273"/>
            <p14:sldId id="276"/>
            <p14:sldId id="269"/>
            <p14:sldId id="274"/>
            <p14:sldId id="27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玉琦" initials="吴玉琦"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5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6220" autoAdjust="0"/>
  </p:normalViewPr>
  <p:slideViewPr>
    <p:cSldViewPr snapToGrid="0">
      <p:cViewPr varScale="1">
        <p:scale>
          <a:sx n="97" d="100"/>
          <a:sy n="97" d="100"/>
        </p:scale>
        <p:origin x="9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17FA3BA-3005-4FE2-9E57-00441A1B8795}" type="doc">
      <dgm:prSet loTypeId="urn:microsoft.com/office/officeart/2005/8/layout/radial5" loCatId="relationship" qsTypeId="urn:microsoft.com/office/officeart/2005/8/quickstyle/simple1#1" qsCatId="simple" csTypeId="urn:microsoft.com/office/officeart/2005/8/colors/accent1_2#1" csCatId="accent1" phldr="1"/>
      <dgm:spPr/>
      <dgm:t>
        <a:bodyPr/>
        <a:lstStyle/>
        <a:p>
          <a:endParaRPr lang="zh-CN" altLang="en-US"/>
        </a:p>
      </dgm:t>
    </dgm:pt>
    <dgm:pt modelId="{96E658C7-5579-49BD-9A4A-E4A6DAFE0787}">
      <dgm:prSet phldrT="[文本]"/>
      <dgm:spPr/>
      <dgm:t>
        <a:bodyPr/>
        <a:lstStyle/>
        <a:p>
          <a:r>
            <a:rPr lang="en-US" altLang="zh-CN" dirty="0" err="1"/>
            <a:t>Blockly</a:t>
          </a:r>
          <a:r>
            <a:rPr lang="zh-CN" altLang="en-US" dirty="0"/>
            <a:t>图形化界面</a:t>
          </a:r>
        </a:p>
      </dgm:t>
    </dgm:pt>
    <dgm:pt modelId="{A42DC433-597D-4CAC-A358-18769D131CFF}" cxnId="{E705E39C-910C-4077-8BBA-62CEECC4C638}" type="parTrans">
      <dgm:prSet/>
      <dgm:spPr/>
      <dgm:t>
        <a:bodyPr/>
        <a:lstStyle/>
        <a:p>
          <a:endParaRPr lang="zh-CN" altLang="en-US"/>
        </a:p>
      </dgm:t>
    </dgm:pt>
    <dgm:pt modelId="{81406CAC-F6BB-4CB5-AC61-839E7E1B3449}" cxnId="{E705E39C-910C-4077-8BBA-62CEECC4C638}" type="sibTrans">
      <dgm:prSet/>
      <dgm:spPr/>
      <dgm:t>
        <a:bodyPr/>
        <a:lstStyle/>
        <a:p>
          <a:endParaRPr lang="zh-CN" altLang="en-US"/>
        </a:p>
      </dgm:t>
    </dgm:pt>
    <dgm:pt modelId="{780CCC38-E1AA-4886-BEBA-78CCE1548013}">
      <dgm:prSet phldrT="[文本]"/>
      <dgm:spPr/>
      <dgm:t>
        <a:bodyPr/>
        <a:lstStyle/>
        <a:p>
          <a:r>
            <a:rPr lang="zh-CN" altLang="en-US" dirty="0"/>
            <a:t>开源</a:t>
          </a:r>
          <a:endParaRPr lang="en-US" altLang="zh-CN" dirty="0"/>
        </a:p>
        <a:p>
          <a:r>
            <a:rPr lang="zh-CN" altLang="en-US" dirty="0"/>
            <a:t>硬件</a:t>
          </a:r>
        </a:p>
      </dgm:t>
    </dgm:pt>
    <dgm:pt modelId="{4A912498-AC3C-4E16-84B3-72EC023D996D}" cxnId="{F02788ED-FE93-48FA-B459-2C9497C7A07D}" type="parTrans">
      <dgm:prSet/>
      <dgm:spPr/>
      <dgm:t>
        <a:bodyPr/>
        <a:lstStyle/>
        <a:p>
          <a:endParaRPr lang="zh-CN" altLang="en-US"/>
        </a:p>
      </dgm:t>
    </dgm:pt>
    <dgm:pt modelId="{929A88CC-0B6A-4959-B2DF-4843E853BE22}" cxnId="{F02788ED-FE93-48FA-B459-2C9497C7A07D}" type="sibTrans">
      <dgm:prSet/>
      <dgm:spPr/>
      <dgm:t>
        <a:bodyPr/>
        <a:lstStyle/>
        <a:p>
          <a:endParaRPr lang="zh-CN" altLang="en-US"/>
        </a:p>
      </dgm:t>
    </dgm:pt>
    <dgm:pt modelId="{88C39713-2EF4-42B1-9436-DFE06F5293F2}">
      <dgm:prSet phldrT="[文本]"/>
      <dgm:spPr>
        <a:solidFill>
          <a:schemeClr val="accent4"/>
        </a:solidFill>
      </dgm:spPr>
      <dgm:t>
        <a:bodyPr/>
        <a:lstStyle/>
        <a:p>
          <a:r>
            <a:rPr lang="zh-CN" altLang="en-US" dirty="0"/>
            <a:t>物联网</a:t>
          </a:r>
        </a:p>
      </dgm:t>
    </dgm:pt>
    <dgm:pt modelId="{6B80FEE7-AFD9-4AF3-BFA2-7C088FDD3616}" cxnId="{93E7823C-6CC4-4A21-B534-7635C3D865DE}" type="parTrans">
      <dgm:prSet/>
      <dgm:spPr/>
      <dgm:t>
        <a:bodyPr/>
        <a:lstStyle/>
        <a:p>
          <a:endParaRPr lang="zh-CN" altLang="en-US"/>
        </a:p>
      </dgm:t>
    </dgm:pt>
    <dgm:pt modelId="{818BEC99-E4AD-4701-9E50-9DA8F4F05DFE}" cxnId="{93E7823C-6CC4-4A21-B534-7635C3D865DE}" type="sibTrans">
      <dgm:prSet/>
      <dgm:spPr/>
      <dgm:t>
        <a:bodyPr/>
        <a:lstStyle/>
        <a:p>
          <a:endParaRPr lang="zh-CN" altLang="en-US"/>
        </a:p>
      </dgm:t>
    </dgm:pt>
    <dgm:pt modelId="{30CFE9DD-8AB1-43B5-BB0B-B9644F785CF6}">
      <dgm:prSet phldrT="[文本]"/>
      <dgm:spPr/>
      <dgm:t>
        <a:bodyPr/>
        <a:lstStyle/>
        <a:p>
          <a:r>
            <a:rPr lang="zh-CN" altLang="en-US" dirty="0"/>
            <a:t>课程</a:t>
          </a:r>
          <a:endParaRPr lang="en-US" altLang="zh-CN" dirty="0"/>
        </a:p>
        <a:p>
          <a:r>
            <a:rPr lang="zh-CN" altLang="en-US" dirty="0"/>
            <a:t>培训</a:t>
          </a:r>
        </a:p>
      </dgm:t>
    </dgm:pt>
    <dgm:pt modelId="{E85361D8-ED13-4CF1-AFEA-E7CCF37074B3}" cxnId="{2C5FB0BC-FB3B-4945-A77A-8F4CA48C7C47}" type="parTrans">
      <dgm:prSet/>
      <dgm:spPr/>
      <dgm:t>
        <a:bodyPr/>
        <a:lstStyle/>
        <a:p>
          <a:endParaRPr lang="zh-CN" altLang="en-US"/>
        </a:p>
      </dgm:t>
    </dgm:pt>
    <dgm:pt modelId="{A48B30E4-71E1-417B-BB3D-93354E58A485}" cxnId="{2C5FB0BC-FB3B-4945-A77A-8F4CA48C7C47}" type="sibTrans">
      <dgm:prSet/>
      <dgm:spPr/>
      <dgm:t>
        <a:bodyPr/>
        <a:lstStyle/>
        <a:p>
          <a:endParaRPr lang="zh-CN" altLang="en-US"/>
        </a:p>
      </dgm:t>
    </dgm:pt>
    <dgm:pt modelId="{7614EF90-ABAD-4F0E-8F27-AA22E77FF4CC}">
      <dgm:prSet phldrT="[文本]"/>
      <dgm:spPr>
        <a:solidFill>
          <a:schemeClr val="accent4"/>
        </a:solidFill>
      </dgm:spPr>
      <dgm:t>
        <a:bodyPr/>
        <a:lstStyle/>
        <a:p>
          <a:r>
            <a:rPr lang="zh-CN" altLang="en-US" dirty="0"/>
            <a:t>人工</a:t>
          </a:r>
          <a:endParaRPr lang="en-US" altLang="zh-CN" dirty="0"/>
        </a:p>
        <a:p>
          <a:r>
            <a:rPr lang="zh-CN" altLang="en-US" dirty="0"/>
            <a:t>智能</a:t>
          </a:r>
        </a:p>
      </dgm:t>
    </dgm:pt>
    <dgm:pt modelId="{DA6F00D5-6658-4EF5-ABE5-106BD5BC9666}" cxnId="{E7FD9D7D-6EF9-4432-BCB0-FEDC0D3626C8}" type="parTrans">
      <dgm:prSet/>
      <dgm:spPr/>
      <dgm:t>
        <a:bodyPr/>
        <a:lstStyle/>
        <a:p>
          <a:endParaRPr lang="zh-CN" altLang="en-US"/>
        </a:p>
      </dgm:t>
    </dgm:pt>
    <dgm:pt modelId="{E2D055D8-E0D4-401B-A423-4101A6986033}" cxnId="{E7FD9D7D-6EF9-4432-BCB0-FEDC0D3626C8}" type="sibTrans">
      <dgm:prSet/>
      <dgm:spPr/>
      <dgm:t>
        <a:bodyPr/>
        <a:lstStyle/>
        <a:p>
          <a:endParaRPr lang="zh-CN" altLang="en-US"/>
        </a:p>
      </dgm:t>
    </dgm:pt>
    <dgm:pt modelId="{CAD3A8C8-7940-4CF0-B1AF-7FD1C1A156BA}" type="pres">
      <dgm:prSet presAssocID="{E17FA3BA-3005-4FE2-9E57-00441A1B8795}" presName="Name0" presStyleCnt="0">
        <dgm:presLayoutVars>
          <dgm:chMax val="1"/>
          <dgm:dir/>
          <dgm:animLvl val="ctr"/>
          <dgm:resizeHandles val="exact"/>
        </dgm:presLayoutVars>
      </dgm:prSet>
      <dgm:spPr/>
    </dgm:pt>
    <dgm:pt modelId="{D0542F24-6F92-477C-A382-19F44FB444E5}" type="pres">
      <dgm:prSet presAssocID="{96E658C7-5579-49BD-9A4A-E4A6DAFE0787}" presName="centerShape" presStyleLbl="node0" presStyleIdx="0" presStyleCnt="1"/>
      <dgm:spPr/>
    </dgm:pt>
    <dgm:pt modelId="{F425158F-95D5-4900-A287-30BC461B9E7F}" type="pres">
      <dgm:prSet presAssocID="{4A912498-AC3C-4E16-84B3-72EC023D996D}" presName="parTrans" presStyleLbl="sibTrans2D1" presStyleIdx="0" presStyleCnt="4"/>
      <dgm:spPr/>
    </dgm:pt>
    <dgm:pt modelId="{A531EF82-9824-42F1-AF66-AB45DBDF6608}" type="pres">
      <dgm:prSet presAssocID="{4A912498-AC3C-4E16-84B3-72EC023D996D}" presName="connectorText" presStyleLbl="sibTrans2D1" presStyleIdx="0" presStyleCnt="4"/>
      <dgm:spPr/>
    </dgm:pt>
    <dgm:pt modelId="{2CA1CFC1-2747-4D67-9A7C-8988222CE4F9}" type="pres">
      <dgm:prSet presAssocID="{780CCC38-E1AA-4886-BEBA-78CCE1548013}" presName="node" presStyleLbl="node1" presStyleIdx="0" presStyleCnt="4">
        <dgm:presLayoutVars>
          <dgm:bulletEnabled val="1"/>
        </dgm:presLayoutVars>
      </dgm:prSet>
      <dgm:spPr/>
    </dgm:pt>
    <dgm:pt modelId="{006A5833-9D29-47E4-BEDB-6D3CBA22317A}" type="pres">
      <dgm:prSet presAssocID="{6B80FEE7-AFD9-4AF3-BFA2-7C088FDD3616}" presName="parTrans" presStyleLbl="sibTrans2D1" presStyleIdx="1" presStyleCnt="4"/>
      <dgm:spPr/>
    </dgm:pt>
    <dgm:pt modelId="{C82BC092-9E95-43D1-BA10-EE63A8B4D2AE}" type="pres">
      <dgm:prSet presAssocID="{6B80FEE7-AFD9-4AF3-BFA2-7C088FDD3616}" presName="connectorText" presStyleLbl="sibTrans2D1" presStyleIdx="1" presStyleCnt="4"/>
      <dgm:spPr/>
    </dgm:pt>
    <dgm:pt modelId="{73C1F2BA-6934-490E-A0B2-9D5B6EF7790D}" type="pres">
      <dgm:prSet presAssocID="{88C39713-2EF4-42B1-9436-DFE06F5293F2}" presName="node" presStyleLbl="node1" presStyleIdx="1" presStyleCnt="4">
        <dgm:presLayoutVars>
          <dgm:bulletEnabled val="1"/>
        </dgm:presLayoutVars>
      </dgm:prSet>
      <dgm:spPr/>
    </dgm:pt>
    <dgm:pt modelId="{B8D958FE-3EB8-48FE-A7BA-EC2AE791905B}" type="pres">
      <dgm:prSet presAssocID="{E85361D8-ED13-4CF1-AFEA-E7CCF37074B3}" presName="parTrans" presStyleLbl="sibTrans2D1" presStyleIdx="2" presStyleCnt="4"/>
      <dgm:spPr/>
    </dgm:pt>
    <dgm:pt modelId="{BA71994D-4D8E-4437-A2AC-C38262EE7366}" type="pres">
      <dgm:prSet presAssocID="{E85361D8-ED13-4CF1-AFEA-E7CCF37074B3}" presName="connectorText" presStyleLbl="sibTrans2D1" presStyleIdx="2" presStyleCnt="4"/>
      <dgm:spPr/>
    </dgm:pt>
    <dgm:pt modelId="{AD0AEEDB-9223-4F86-8E6C-B98F64447256}" type="pres">
      <dgm:prSet presAssocID="{30CFE9DD-8AB1-43B5-BB0B-B9644F785CF6}" presName="node" presStyleLbl="node1" presStyleIdx="2" presStyleCnt="4">
        <dgm:presLayoutVars>
          <dgm:bulletEnabled val="1"/>
        </dgm:presLayoutVars>
      </dgm:prSet>
      <dgm:spPr/>
    </dgm:pt>
    <dgm:pt modelId="{7CE2BE8E-B33A-4498-85D1-4E6BD2277E42}" type="pres">
      <dgm:prSet presAssocID="{DA6F00D5-6658-4EF5-ABE5-106BD5BC9666}" presName="parTrans" presStyleLbl="sibTrans2D1" presStyleIdx="3" presStyleCnt="4"/>
      <dgm:spPr/>
    </dgm:pt>
    <dgm:pt modelId="{FC9DD9A2-B46F-44B2-9265-8E5EB2D2B5EE}" type="pres">
      <dgm:prSet presAssocID="{DA6F00D5-6658-4EF5-ABE5-106BD5BC9666}" presName="connectorText" presStyleLbl="sibTrans2D1" presStyleIdx="3" presStyleCnt="4"/>
      <dgm:spPr/>
    </dgm:pt>
    <dgm:pt modelId="{6181DF38-C1A8-44BB-98C7-3BCE5032F64A}" type="pres">
      <dgm:prSet presAssocID="{7614EF90-ABAD-4F0E-8F27-AA22E77FF4CC}" presName="node" presStyleLbl="node1" presStyleIdx="3" presStyleCnt="4">
        <dgm:presLayoutVars>
          <dgm:bulletEnabled val="1"/>
        </dgm:presLayoutVars>
      </dgm:prSet>
      <dgm:spPr/>
    </dgm:pt>
  </dgm:ptLst>
  <dgm:cxnLst>
    <dgm:cxn modelId="{CD09A326-B261-4930-A3AC-7ED8D44F73ED}" type="presOf" srcId="{4A912498-AC3C-4E16-84B3-72EC023D996D}" destId="{A531EF82-9824-42F1-AF66-AB45DBDF6608}" srcOrd="1" destOrd="0" presId="urn:microsoft.com/office/officeart/2005/8/layout/radial5"/>
    <dgm:cxn modelId="{0359BD2C-19A8-4B30-90D1-B4718ECE7242}" type="presOf" srcId="{DA6F00D5-6658-4EF5-ABE5-106BD5BC9666}" destId="{7CE2BE8E-B33A-4498-85D1-4E6BD2277E42}" srcOrd="0" destOrd="0" presId="urn:microsoft.com/office/officeart/2005/8/layout/radial5"/>
    <dgm:cxn modelId="{93E7823C-6CC4-4A21-B534-7635C3D865DE}" srcId="{96E658C7-5579-49BD-9A4A-E4A6DAFE0787}" destId="{88C39713-2EF4-42B1-9436-DFE06F5293F2}" srcOrd="1" destOrd="0" parTransId="{6B80FEE7-AFD9-4AF3-BFA2-7C088FDD3616}" sibTransId="{818BEC99-E4AD-4701-9E50-9DA8F4F05DFE}"/>
    <dgm:cxn modelId="{63FC8A68-0056-49EB-A2DE-E211F6AD0763}" type="presOf" srcId="{E17FA3BA-3005-4FE2-9E57-00441A1B8795}" destId="{CAD3A8C8-7940-4CF0-B1AF-7FD1C1A156BA}" srcOrd="0" destOrd="0" presId="urn:microsoft.com/office/officeart/2005/8/layout/radial5"/>
    <dgm:cxn modelId="{B899FF4C-6FBB-481B-B9D4-62623068B6D4}" type="presOf" srcId="{780CCC38-E1AA-4886-BEBA-78CCE1548013}" destId="{2CA1CFC1-2747-4D67-9A7C-8988222CE4F9}" srcOrd="0" destOrd="0" presId="urn:microsoft.com/office/officeart/2005/8/layout/radial5"/>
    <dgm:cxn modelId="{DC0C5551-193D-4B7A-AF1F-214710810F6C}" type="presOf" srcId="{6B80FEE7-AFD9-4AF3-BFA2-7C088FDD3616}" destId="{C82BC092-9E95-43D1-BA10-EE63A8B4D2AE}" srcOrd="1" destOrd="0" presId="urn:microsoft.com/office/officeart/2005/8/layout/radial5"/>
    <dgm:cxn modelId="{E7FD9D7D-6EF9-4432-BCB0-FEDC0D3626C8}" srcId="{96E658C7-5579-49BD-9A4A-E4A6DAFE0787}" destId="{7614EF90-ABAD-4F0E-8F27-AA22E77FF4CC}" srcOrd="3" destOrd="0" parTransId="{DA6F00D5-6658-4EF5-ABE5-106BD5BC9666}" sibTransId="{E2D055D8-E0D4-401B-A423-4101A6986033}"/>
    <dgm:cxn modelId="{B2F55081-48D7-4845-97AA-D81B29628F5F}" type="presOf" srcId="{DA6F00D5-6658-4EF5-ABE5-106BD5BC9666}" destId="{FC9DD9A2-B46F-44B2-9265-8E5EB2D2B5EE}" srcOrd="1" destOrd="0" presId="urn:microsoft.com/office/officeart/2005/8/layout/radial5"/>
    <dgm:cxn modelId="{5D31D499-9B89-4428-BA61-6993F2C25AC1}" type="presOf" srcId="{E85361D8-ED13-4CF1-AFEA-E7CCF37074B3}" destId="{B8D958FE-3EB8-48FE-A7BA-EC2AE791905B}" srcOrd="0" destOrd="0" presId="urn:microsoft.com/office/officeart/2005/8/layout/radial5"/>
    <dgm:cxn modelId="{E705E39C-910C-4077-8BBA-62CEECC4C638}" srcId="{E17FA3BA-3005-4FE2-9E57-00441A1B8795}" destId="{96E658C7-5579-49BD-9A4A-E4A6DAFE0787}" srcOrd="0" destOrd="0" parTransId="{A42DC433-597D-4CAC-A358-18769D131CFF}" sibTransId="{81406CAC-F6BB-4CB5-AC61-839E7E1B3449}"/>
    <dgm:cxn modelId="{7A2B8CB4-0FCC-49AF-8DF2-5586D86FA92F}" type="presOf" srcId="{6B80FEE7-AFD9-4AF3-BFA2-7C088FDD3616}" destId="{006A5833-9D29-47E4-BEDB-6D3CBA22317A}" srcOrd="0" destOrd="0" presId="urn:microsoft.com/office/officeart/2005/8/layout/radial5"/>
    <dgm:cxn modelId="{C6D19AB8-4730-42D3-B465-CCEC260BCB55}" type="presOf" srcId="{E85361D8-ED13-4CF1-AFEA-E7CCF37074B3}" destId="{BA71994D-4D8E-4437-A2AC-C38262EE7366}" srcOrd="1" destOrd="0" presId="urn:microsoft.com/office/officeart/2005/8/layout/radial5"/>
    <dgm:cxn modelId="{2C5FB0BC-FB3B-4945-A77A-8F4CA48C7C47}" srcId="{96E658C7-5579-49BD-9A4A-E4A6DAFE0787}" destId="{30CFE9DD-8AB1-43B5-BB0B-B9644F785CF6}" srcOrd="2" destOrd="0" parTransId="{E85361D8-ED13-4CF1-AFEA-E7CCF37074B3}" sibTransId="{A48B30E4-71E1-417B-BB3D-93354E58A485}"/>
    <dgm:cxn modelId="{153338C0-576A-4EED-A09B-1A835527D5AA}" type="presOf" srcId="{88C39713-2EF4-42B1-9436-DFE06F5293F2}" destId="{73C1F2BA-6934-490E-A0B2-9D5B6EF7790D}" srcOrd="0" destOrd="0" presId="urn:microsoft.com/office/officeart/2005/8/layout/radial5"/>
    <dgm:cxn modelId="{9F7E49C2-6921-4D8C-887B-AC30B7584099}" type="presOf" srcId="{30CFE9DD-8AB1-43B5-BB0B-B9644F785CF6}" destId="{AD0AEEDB-9223-4F86-8E6C-B98F64447256}" srcOrd="0" destOrd="0" presId="urn:microsoft.com/office/officeart/2005/8/layout/radial5"/>
    <dgm:cxn modelId="{A84BA5CA-FD61-4F77-9E90-6751E9013068}" type="presOf" srcId="{4A912498-AC3C-4E16-84B3-72EC023D996D}" destId="{F425158F-95D5-4900-A287-30BC461B9E7F}" srcOrd="0" destOrd="0" presId="urn:microsoft.com/office/officeart/2005/8/layout/radial5"/>
    <dgm:cxn modelId="{05BE24D3-98F1-471B-8250-4D9BAB7A4B09}" type="presOf" srcId="{7614EF90-ABAD-4F0E-8F27-AA22E77FF4CC}" destId="{6181DF38-C1A8-44BB-98C7-3BCE5032F64A}" srcOrd="0" destOrd="0" presId="urn:microsoft.com/office/officeart/2005/8/layout/radial5"/>
    <dgm:cxn modelId="{167040E8-E7B6-412A-A707-FB6C707FC966}" type="presOf" srcId="{96E658C7-5579-49BD-9A4A-E4A6DAFE0787}" destId="{D0542F24-6F92-477C-A382-19F44FB444E5}" srcOrd="0" destOrd="0" presId="urn:microsoft.com/office/officeart/2005/8/layout/radial5"/>
    <dgm:cxn modelId="{F02788ED-FE93-48FA-B459-2C9497C7A07D}" srcId="{96E658C7-5579-49BD-9A4A-E4A6DAFE0787}" destId="{780CCC38-E1AA-4886-BEBA-78CCE1548013}" srcOrd="0" destOrd="0" parTransId="{4A912498-AC3C-4E16-84B3-72EC023D996D}" sibTransId="{929A88CC-0B6A-4959-B2DF-4843E853BE22}"/>
    <dgm:cxn modelId="{72DBB111-1B59-42B1-9824-595BD8C1D0FF}" type="presParOf" srcId="{CAD3A8C8-7940-4CF0-B1AF-7FD1C1A156BA}" destId="{D0542F24-6F92-477C-A382-19F44FB444E5}" srcOrd="0" destOrd="0" presId="urn:microsoft.com/office/officeart/2005/8/layout/radial5"/>
    <dgm:cxn modelId="{68331224-FD2B-4E32-AEF3-530D3389010F}" type="presParOf" srcId="{CAD3A8C8-7940-4CF0-B1AF-7FD1C1A156BA}" destId="{F425158F-95D5-4900-A287-30BC461B9E7F}" srcOrd="1" destOrd="0" presId="urn:microsoft.com/office/officeart/2005/8/layout/radial5"/>
    <dgm:cxn modelId="{E0A8F0BD-E603-4825-8111-1D6FD5BE537D}" type="presParOf" srcId="{F425158F-95D5-4900-A287-30BC461B9E7F}" destId="{A531EF82-9824-42F1-AF66-AB45DBDF6608}" srcOrd="0" destOrd="0" presId="urn:microsoft.com/office/officeart/2005/8/layout/radial5"/>
    <dgm:cxn modelId="{C0FD4FF2-0F01-4B83-BA1D-40E22F0CEDFF}" type="presParOf" srcId="{CAD3A8C8-7940-4CF0-B1AF-7FD1C1A156BA}" destId="{2CA1CFC1-2747-4D67-9A7C-8988222CE4F9}" srcOrd="2" destOrd="0" presId="urn:microsoft.com/office/officeart/2005/8/layout/radial5"/>
    <dgm:cxn modelId="{C45C6CE0-EC04-4980-83CF-0A55DB65C383}" type="presParOf" srcId="{CAD3A8C8-7940-4CF0-B1AF-7FD1C1A156BA}" destId="{006A5833-9D29-47E4-BEDB-6D3CBA22317A}" srcOrd="3" destOrd="0" presId="urn:microsoft.com/office/officeart/2005/8/layout/radial5"/>
    <dgm:cxn modelId="{41FF32E7-96C2-41CE-8188-29B6BC84A774}" type="presParOf" srcId="{006A5833-9D29-47E4-BEDB-6D3CBA22317A}" destId="{C82BC092-9E95-43D1-BA10-EE63A8B4D2AE}" srcOrd="0" destOrd="0" presId="urn:microsoft.com/office/officeart/2005/8/layout/radial5"/>
    <dgm:cxn modelId="{7A66EF67-898E-4E21-8252-E5B90D635804}" type="presParOf" srcId="{CAD3A8C8-7940-4CF0-B1AF-7FD1C1A156BA}" destId="{73C1F2BA-6934-490E-A0B2-9D5B6EF7790D}" srcOrd="4" destOrd="0" presId="urn:microsoft.com/office/officeart/2005/8/layout/radial5"/>
    <dgm:cxn modelId="{ACB31D8C-F3B0-4CCF-8430-50261AA93DD5}" type="presParOf" srcId="{CAD3A8C8-7940-4CF0-B1AF-7FD1C1A156BA}" destId="{B8D958FE-3EB8-48FE-A7BA-EC2AE791905B}" srcOrd="5" destOrd="0" presId="urn:microsoft.com/office/officeart/2005/8/layout/radial5"/>
    <dgm:cxn modelId="{6A551F6E-02A7-4F87-A17D-800F09ACE1CA}" type="presParOf" srcId="{B8D958FE-3EB8-48FE-A7BA-EC2AE791905B}" destId="{BA71994D-4D8E-4437-A2AC-C38262EE7366}" srcOrd="0" destOrd="0" presId="urn:microsoft.com/office/officeart/2005/8/layout/radial5"/>
    <dgm:cxn modelId="{E8F9D5DC-5BBE-4F65-B060-ABA24342B265}" type="presParOf" srcId="{CAD3A8C8-7940-4CF0-B1AF-7FD1C1A156BA}" destId="{AD0AEEDB-9223-4F86-8E6C-B98F64447256}" srcOrd="6" destOrd="0" presId="urn:microsoft.com/office/officeart/2005/8/layout/radial5"/>
    <dgm:cxn modelId="{385ECB35-22B7-4DA2-B347-EC9015D0FF6D}" type="presParOf" srcId="{CAD3A8C8-7940-4CF0-B1AF-7FD1C1A156BA}" destId="{7CE2BE8E-B33A-4498-85D1-4E6BD2277E42}" srcOrd="7" destOrd="0" presId="urn:microsoft.com/office/officeart/2005/8/layout/radial5"/>
    <dgm:cxn modelId="{61CC6B46-7ADC-410F-8D65-89B6278DDB54}" type="presParOf" srcId="{7CE2BE8E-B33A-4498-85D1-4E6BD2277E42}" destId="{FC9DD9A2-B46F-44B2-9265-8E5EB2D2B5EE}" srcOrd="0" destOrd="0" presId="urn:microsoft.com/office/officeart/2005/8/layout/radial5"/>
    <dgm:cxn modelId="{C4C5A004-7E50-4436-97A7-ED95CA578970}" type="presParOf" srcId="{CAD3A8C8-7940-4CF0-B1AF-7FD1C1A156BA}" destId="{6181DF38-C1A8-44BB-98C7-3BCE5032F64A}" srcOrd="8"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42F24-6F92-477C-A382-19F44FB444E5}">
      <dsp:nvSpPr>
        <dsp:cNvPr id="0" name=""/>
        <dsp:cNvSpPr/>
      </dsp:nvSpPr>
      <dsp:spPr>
        <a:xfrm>
          <a:off x="2721586" y="1772817"/>
          <a:ext cx="1264178" cy="12641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err="1"/>
            <a:t>Blockly</a:t>
          </a:r>
          <a:r>
            <a:rPr lang="zh-CN" altLang="en-US" sz="1900" kern="1200" dirty="0"/>
            <a:t>图形化界面</a:t>
          </a:r>
        </a:p>
      </dsp:txBody>
      <dsp:txXfrm>
        <a:off x="2906721" y="1957952"/>
        <a:ext cx="893908" cy="893908"/>
      </dsp:txXfrm>
    </dsp:sp>
    <dsp:sp modelId="{F425158F-95D5-4900-A287-30BC461B9E7F}">
      <dsp:nvSpPr>
        <dsp:cNvPr id="0" name=""/>
        <dsp:cNvSpPr/>
      </dsp:nvSpPr>
      <dsp:spPr>
        <a:xfrm rot="16200000">
          <a:off x="3219629" y="1312576"/>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259843" y="1438754"/>
        <a:ext cx="187665" cy="257892"/>
      </dsp:txXfrm>
    </dsp:sp>
    <dsp:sp modelId="{2CA1CFC1-2747-4D67-9A7C-8988222CE4F9}">
      <dsp:nvSpPr>
        <dsp:cNvPr id="0" name=""/>
        <dsp:cNvSpPr/>
      </dsp:nvSpPr>
      <dsp:spPr>
        <a:xfrm>
          <a:off x="2721586" y="2801"/>
          <a:ext cx="1264178" cy="12641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开源</a:t>
          </a:r>
          <a:endParaRPr lang="en-US" altLang="zh-CN" sz="1900" kern="1200" dirty="0"/>
        </a:p>
        <a:p>
          <a:pPr marL="0" lvl="0" indent="0" algn="ctr" defTabSz="844550">
            <a:lnSpc>
              <a:spcPct val="90000"/>
            </a:lnSpc>
            <a:spcBef>
              <a:spcPct val="0"/>
            </a:spcBef>
            <a:spcAft>
              <a:spcPct val="35000"/>
            </a:spcAft>
            <a:buNone/>
          </a:pPr>
          <a:r>
            <a:rPr lang="zh-CN" altLang="en-US" sz="1900" kern="1200" dirty="0"/>
            <a:t>硬件</a:t>
          </a:r>
        </a:p>
      </dsp:txBody>
      <dsp:txXfrm>
        <a:off x="2906721" y="187936"/>
        <a:ext cx="893908" cy="893908"/>
      </dsp:txXfrm>
    </dsp:sp>
    <dsp:sp modelId="{006A5833-9D29-47E4-BEDB-6D3CBA22317A}">
      <dsp:nvSpPr>
        <dsp:cNvPr id="0" name=""/>
        <dsp:cNvSpPr/>
      </dsp:nvSpPr>
      <dsp:spPr>
        <a:xfrm>
          <a:off x="4097049" y="2189996"/>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4097049" y="2275960"/>
        <a:ext cx="187665" cy="257892"/>
      </dsp:txXfrm>
    </dsp:sp>
    <dsp:sp modelId="{73C1F2BA-6934-490E-A0B2-9D5B6EF7790D}">
      <dsp:nvSpPr>
        <dsp:cNvPr id="0" name=""/>
        <dsp:cNvSpPr/>
      </dsp:nvSpPr>
      <dsp:spPr>
        <a:xfrm>
          <a:off x="4491602" y="1772817"/>
          <a:ext cx="1264178" cy="126417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物联网</a:t>
          </a:r>
        </a:p>
      </dsp:txBody>
      <dsp:txXfrm>
        <a:off x="4676737" y="1957952"/>
        <a:ext cx="893908" cy="893908"/>
      </dsp:txXfrm>
    </dsp:sp>
    <dsp:sp modelId="{B8D958FE-3EB8-48FE-A7BA-EC2AE791905B}">
      <dsp:nvSpPr>
        <dsp:cNvPr id="0" name=""/>
        <dsp:cNvSpPr/>
      </dsp:nvSpPr>
      <dsp:spPr>
        <a:xfrm rot="5400000">
          <a:off x="3219629" y="3067417"/>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259843" y="3113167"/>
        <a:ext cx="187665" cy="257892"/>
      </dsp:txXfrm>
    </dsp:sp>
    <dsp:sp modelId="{AD0AEEDB-9223-4F86-8E6C-B98F64447256}">
      <dsp:nvSpPr>
        <dsp:cNvPr id="0" name=""/>
        <dsp:cNvSpPr/>
      </dsp:nvSpPr>
      <dsp:spPr>
        <a:xfrm>
          <a:off x="2721586" y="3542833"/>
          <a:ext cx="1264178" cy="12641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课程</a:t>
          </a:r>
          <a:endParaRPr lang="en-US" altLang="zh-CN" sz="1900" kern="1200" dirty="0"/>
        </a:p>
        <a:p>
          <a:pPr marL="0" lvl="0" indent="0" algn="ctr" defTabSz="844550">
            <a:lnSpc>
              <a:spcPct val="90000"/>
            </a:lnSpc>
            <a:spcBef>
              <a:spcPct val="0"/>
            </a:spcBef>
            <a:spcAft>
              <a:spcPct val="35000"/>
            </a:spcAft>
            <a:buNone/>
          </a:pPr>
          <a:r>
            <a:rPr lang="zh-CN" altLang="en-US" sz="1900" kern="1200" dirty="0"/>
            <a:t>培训</a:t>
          </a:r>
        </a:p>
      </dsp:txBody>
      <dsp:txXfrm>
        <a:off x="2906721" y="3727968"/>
        <a:ext cx="893908" cy="893908"/>
      </dsp:txXfrm>
    </dsp:sp>
    <dsp:sp modelId="{7CE2BE8E-B33A-4498-85D1-4E6BD2277E42}">
      <dsp:nvSpPr>
        <dsp:cNvPr id="0" name=""/>
        <dsp:cNvSpPr/>
      </dsp:nvSpPr>
      <dsp:spPr>
        <a:xfrm rot="10800000">
          <a:off x="2342208" y="2189996"/>
          <a:ext cx="268093" cy="42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422636" y="2275960"/>
        <a:ext cx="187665" cy="257892"/>
      </dsp:txXfrm>
    </dsp:sp>
    <dsp:sp modelId="{6181DF38-C1A8-44BB-98C7-3BCE5032F64A}">
      <dsp:nvSpPr>
        <dsp:cNvPr id="0" name=""/>
        <dsp:cNvSpPr/>
      </dsp:nvSpPr>
      <dsp:spPr>
        <a:xfrm>
          <a:off x="951570" y="1772817"/>
          <a:ext cx="1264178" cy="1264178"/>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人工</a:t>
          </a:r>
          <a:endParaRPr lang="en-US" altLang="zh-CN" sz="1900" kern="1200" dirty="0"/>
        </a:p>
        <a:p>
          <a:pPr marL="0" lvl="0" indent="0" algn="ctr" defTabSz="844550">
            <a:lnSpc>
              <a:spcPct val="90000"/>
            </a:lnSpc>
            <a:spcBef>
              <a:spcPct val="0"/>
            </a:spcBef>
            <a:spcAft>
              <a:spcPct val="35000"/>
            </a:spcAft>
            <a:buNone/>
          </a:pPr>
          <a:r>
            <a:rPr lang="zh-CN" altLang="en-US" sz="1900" kern="1200" dirty="0"/>
            <a:t>智能</a:t>
          </a:r>
        </a:p>
      </dsp:txBody>
      <dsp:txXfrm>
        <a:off x="1136705" y="1957952"/>
        <a:ext cx="893908" cy="89390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第一学期：</a:t>
            </a:r>
            <a:endParaRPr lang="zh-CN" altLang="en-US"/>
          </a:p>
          <a:p>
            <a:endParaRPr lang="zh-CN" altLang="en-US"/>
          </a:p>
          <a:p>
            <a:r>
              <a:rPr lang="zh-CN" altLang="en-US"/>
              <a:t>2019年9月1日(星期日)开学;</a:t>
            </a:r>
            <a:endParaRPr lang="zh-CN" altLang="en-US"/>
          </a:p>
          <a:p>
            <a:endParaRPr lang="zh-CN" altLang="en-US"/>
          </a:p>
          <a:p>
            <a:r>
              <a:rPr lang="zh-CN" altLang="en-US"/>
              <a:t>2020年1月17日(星期五)结束本学期工作，共19周零6天;</a:t>
            </a:r>
            <a:endParaRPr lang="zh-CN" altLang="en-US"/>
          </a:p>
          <a:p>
            <a:endParaRPr lang="zh-CN" altLang="en-US"/>
          </a:p>
          <a:p>
            <a:r>
              <a:rPr lang="zh-CN" altLang="en-US"/>
              <a:t>2020年1月18日(星期六)至2月16日(星期日)放寒假，共4周零2天。</a:t>
            </a:r>
            <a:endParaRPr lang="zh-CN" altLang="en-US"/>
          </a:p>
          <a:p>
            <a:endParaRPr lang="zh-CN" altLang="en-US"/>
          </a:p>
          <a:p>
            <a:r>
              <a:rPr lang="zh-CN" altLang="en-US"/>
              <a:t>第二学期：</a:t>
            </a:r>
            <a:endParaRPr lang="zh-CN" altLang="en-US"/>
          </a:p>
          <a:p>
            <a:endParaRPr lang="zh-CN" altLang="en-US"/>
          </a:p>
          <a:p>
            <a:r>
              <a:rPr lang="zh-CN" altLang="en-US"/>
              <a:t>2020年2月17日(星期一)开学;</a:t>
            </a:r>
            <a:endParaRPr lang="zh-CN" altLang="en-US"/>
          </a:p>
          <a:p>
            <a:endParaRPr lang="zh-CN" altLang="en-US"/>
          </a:p>
          <a:p>
            <a:r>
              <a:rPr lang="zh-CN" altLang="en-US"/>
              <a:t>2020年7月10日(星期五)结束本学期工作，共20周零5天;</a:t>
            </a:r>
            <a:endParaRPr lang="zh-CN" altLang="en-US"/>
          </a:p>
          <a:p>
            <a:endParaRPr lang="zh-CN" altLang="en-US"/>
          </a:p>
          <a:p>
            <a:r>
              <a:rPr lang="zh-CN" altLang="en-US"/>
              <a:t>2020年7月11日(星期六)至8月31日(星期一)放暑假，共7周零3天。</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pic>
        <p:nvPicPr>
          <p:cNvPr id="7" name="图片 6" descr="智慧研究院logo"/>
          <p:cNvPicPr>
            <a:picLocks noChangeAspect="1"/>
          </p:cNvPicPr>
          <p:nvPr userDrawn="1"/>
        </p:nvPicPr>
        <p:blipFill>
          <a:blip r:embed="rId2">
            <a:grayscl/>
            <a:lum bright="64000" contrast="-70000"/>
          </a:blip>
          <a:srcRect l="26979" r="30297" b="30459"/>
          <a:stretch>
            <a:fillRect/>
          </a:stretch>
        </p:blipFill>
        <p:spPr>
          <a:xfrm>
            <a:off x="-2253615" y="285116"/>
            <a:ext cx="6292215" cy="5799652"/>
          </a:xfrm>
          <a:prstGeom prst="rect">
            <a:avLst/>
          </a:prstGeom>
        </p:spPr>
      </p:pic>
      <p:pic>
        <p:nvPicPr>
          <p:cNvPr id="8" name="图片 7" descr="智慧研究院logo"/>
          <p:cNvPicPr>
            <a:picLocks noChangeAspect="1"/>
          </p:cNvPicPr>
          <p:nvPr userDrawn="1"/>
        </p:nvPicPr>
        <p:blipFill>
          <a:blip r:embed="rId2"/>
          <a:stretch>
            <a:fillRect/>
          </a:stretch>
        </p:blipFill>
        <p:spPr>
          <a:xfrm>
            <a:off x="5746569" y="1163139"/>
            <a:ext cx="1459230" cy="826770"/>
          </a:xfrm>
          <a:prstGeom prst="rect">
            <a:avLst/>
          </a:prstGeom>
        </p:spPr>
      </p:pic>
      <p:pic>
        <p:nvPicPr>
          <p:cNvPr id="9" name="图片 8" descr="03-logo(全称中英文竖版）"/>
          <p:cNvPicPr>
            <a:picLocks noChangeAspect="1"/>
          </p:cNvPicPr>
          <p:nvPr userDrawn="1"/>
        </p:nvPicPr>
        <p:blipFill>
          <a:blip r:embed="rId3"/>
          <a:stretch>
            <a:fillRect/>
          </a:stretch>
        </p:blipFill>
        <p:spPr>
          <a:xfrm>
            <a:off x="4334329" y="1036774"/>
            <a:ext cx="1302385" cy="1159510"/>
          </a:xfrm>
          <a:prstGeom prst="rect">
            <a:avLst/>
          </a:prstGeom>
        </p:spPr>
      </p:pic>
      <p:cxnSp>
        <p:nvCxnSpPr>
          <p:cNvPr id="10" name="直接连接符 9"/>
          <p:cNvCxnSpPr/>
          <p:nvPr userDrawn="1"/>
        </p:nvCxnSpPr>
        <p:spPr>
          <a:xfrm>
            <a:off x="5636714" y="1107259"/>
            <a:ext cx="0" cy="937895"/>
          </a:xfrm>
          <a:prstGeom prst="line">
            <a:avLst/>
          </a:prstGeom>
          <a:ln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cxnSp>
        <p:nvCxnSpPr>
          <p:cNvPr id="6" name="直接连接符 5"/>
          <p:cNvCxnSpPr/>
          <p:nvPr userDrawn="1"/>
        </p:nvCxnSpPr>
        <p:spPr>
          <a:xfrm>
            <a:off x="1341821" y="667503"/>
            <a:ext cx="9721436"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124"/>
          <p:cNvGrpSpPr/>
          <p:nvPr userDrawn="1"/>
        </p:nvGrpSpPr>
        <p:grpSpPr>
          <a:xfrm>
            <a:off x="11236541" y="459460"/>
            <a:ext cx="258652" cy="233280"/>
            <a:chOff x="3720691" y="2824413"/>
            <a:chExt cx="1341120" cy="1209172"/>
          </a:xfrm>
        </p:grpSpPr>
        <p:sp>
          <p:nvSpPr>
            <p:cNvPr id="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121889" tIns="60944" rIns="121889" bIns="60944" numCol="1" anchor="t" anchorCtr="0" compatLnSpc="1"/>
            <a:lstStyle/>
            <a:p>
              <a:endParaRPr lang="zh-CN" altLang="en-US" sz="2400">
                <a:latin typeface="方正兰亭黑简体" panose="02000000000000000000" pitchFamily="2" charset="-122"/>
                <a:ea typeface="方正兰亭黑简体" panose="02000000000000000000" pitchFamily="2" charset="-122"/>
              </a:endParaRPr>
            </a:p>
          </p:txBody>
        </p:sp>
        <p:sp>
          <p:nvSpPr>
            <p:cNvPr id="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121889" tIns="60944" rIns="121889" bIns="60944" numCol="1" anchor="t" anchorCtr="0" compatLnSpc="1"/>
            <a:lstStyle/>
            <a:p>
              <a:endParaRPr lang="zh-CN" altLang="en-US" sz="2400">
                <a:latin typeface="方正兰亭黑简体" panose="02000000000000000000" pitchFamily="2" charset="-122"/>
                <a:ea typeface="方正兰亭黑简体" panose="02000000000000000000" pitchFamily="2" charset="-122"/>
              </a:endParaRPr>
            </a:p>
          </p:txBody>
        </p:sp>
      </p:grpSp>
      <p:grpSp>
        <p:nvGrpSpPr>
          <p:cNvPr id="10" name="组合 39"/>
          <p:cNvGrpSpPr/>
          <p:nvPr userDrawn="1"/>
        </p:nvGrpSpPr>
        <p:grpSpPr>
          <a:xfrm>
            <a:off x="552827" y="188652"/>
            <a:ext cx="670385" cy="604623"/>
            <a:chOff x="5424755" y="1340768"/>
            <a:chExt cx="670560" cy="604586"/>
          </a:xfrm>
        </p:grpSpPr>
        <p:grpSp>
          <p:nvGrpSpPr>
            <p:cNvPr id="11" name="组合 66"/>
            <p:cNvGrpSpPr/>
            <p:nvPr/>
          </p:nvGrpSpPr>
          <p:grpSpPr>
            <a:xfrm>
              <a:off x="5424755" y="1340768"/>
              <a:ext cx="670560" cy="604586"/>
              <a:chOff x="3720691" y="2824413"/>
              <a:chExt cx="1341120" cy="1209172"/>
            </a:xfrm>
          </p:grpSpPr>
          <p:sp>
            <p:nvSpPr>
              <p:cNvPr id="13"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121889" tIns="60944" rIns="121889" bIns="60944" numCol="1" anchor="t" anchorCtr="0" compatLnSpc="1"/>
              <a:lstStyle/>
              <a:p>
                <a:endParaRPr lang="zh-CN" altLang="en-US" sz="2400"/>
              </a:p>
            </p:txBody>
          </p:sp>
          <p:sp>
            <p:nvSpPr>
              <p:cNvPr id="14"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121889" tIns="60944" rIns="121889" bIns="60944" numCol="1" anchor="t" anchorCtr="0" compatLnSpc="1"/>
              <a:lstStyle/>
              <a:p>
                <a:endParaRPr lang="zh-CN" altLang="en-US" sz="2400"/>
              </a:p>
            </p:txBody>
          </p:sp>
        </p:grpSp>
        <p:sp>
          <p:nvSpPr>
            <p:cNvPr id="12" name="Freeform 5"/>
            <p:cNvSpPr/>
            <p:nvPr/>
          </p:nvSpPr>
          <p:spPr bwMode="auto">
            <a:xfrm rot="1855731">
              <a:off x="5470180" y="1383052"/>
              <a:ext cx="576760" cy="52001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0070C0"/>
              </a:solidFill>
              <a:prstDash val="sysDash"/>
              <a:miter lim="800000"/>
            </a:ln>
            <a:effectLst/>
          </p:spPr>
          <p:txBody>
            <a:bodyPr vert="horz" wrap="square" lIns="121889" tIns="60944" rIns="121889" bIns="60944" numCol="1" anchor="t" anchorCtr="0" compatLnSpc="1"/>
            <a:lstStyle/>
            <a:p>
              <a:endParaRPr lang="zh-CN" altLang="en-US" sz="2400"/>
            </a:p>
          </p:txBody>
        </p:sp>
      </p:grpSp>
      <p:sp>
        <p:nvSpPr>
          <p:cNvPr id="15" name="KSO_Shape"/>
          <p:cNvSpPr/>
          <p:nvPr userDrawn="1"/>
        </p:nvSpPr>
        <p:spPr bwMode="auto">
          <a:xfrm>
            <a:off x="715293" y="345351"/>
            <a:ext cx="342503" cy="291220"/>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0070C0"/>
          </a:solidFill>
          <a:ln>
            <a:noFill/>
          </a:ln>
        </p:spPr>
        <p:txBody>
          <a:bodyPr lIns="91405" tIns="45702" rIns="91405" bIns="45702" anchor="ctr">
            <a:scene3d>
              <a:camera prst="orthographicFront"/>
              <a:lightRig rig="threePt" dir="t"/>
            </a:scene3d>
            <a:sp3d contourW="12700">
              <a:contourClr>
                <a:srgbClr val="FFFFFF"/>
              </a:contourClr>
            </a:sp3d>
          </a:bodyPr>
          <a:lstStyle/>
          <a:p>
            <a:pPr algn="ctr">
              <a:defRPr/>
            </a:pPr>
            <a:endParaRPr lang="zh-CN" altLang="en-US" sz="2400">
              <a:solidFill>
                <a:srgbClr val="1C666E"/>
              </a:solidFill>
              <a:ea typeface="宋体" panose="02010600030101010101" pitchFamily="2" charset="-122"/>
            </a:endParaRPr>
          </a:p>
        </p:txBody>
      </p:sp>
      <p:grpSp>
        <p:nvGrpSpPr>
          <p:cNvPr id="26" name="Group 5"/>
          <p:cNvGrpSpPr/>
          <p:nvPr userDrawn="1"/>
        </p:nvGrpSpPr>
        <p:grpSpPr>
          <a:xfrm>
            <a:off x="510614" y="6291551"/>
            <a:ext cx="224082" cy="221156"/>
            <a:chOff x="4328868" y="5502988"/>
            <a:chExt cx="500307" cy="493774"/>
          </a:xfrm>
        </p:grpSpPr>
        <p:sp>
          <p:nvSpPr>
            <p:cNvPr id="27"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28"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grpSp>
        <p:nvGrpSpPr>
          <p:cNvPr id="29" name="Group 9"/>
          <p:cNvGrpSpPr/>
          <p:nvPr userDrawn="1"/>
        </p:nvGrpSpPr>
        <p:grpSpPr>
          <a:xfrm flipH="1">
            <a:off x="1010544" y="6291551"/>
            <a:ext cx="224082" cy="221156"/>
            <a:chOff x="4328868" y="5502988"/>
            <a:chExt cx="500307" cy="493774"/>
          </a:xfrm>
        </p:grpSpPr>
        <p:sp>
          <p:nvSpPr>
            <p:cNvPr id="30"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31"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cxnSp>
        <p:nvCxnSpPr>
          <p:cNvPr id="32" name="Straight Connector 3"/>
          <p:cNvCxnSpPr/>
          <p:nvPr userDrawn="1"/>
        </p:nvCxnSpPr>
        <p:spPr>
          <a:xfrm>
            <a:off x="715904" y="640491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050" name="信息"/>
          <p:cNvSpPr/>
          <p:nvPr userDrawn="1"/>
        </p:nvSpPr>
        <p:spPr bwMode="auto">
          <a:xfrm>
            <a:off x="3819797" y="6220778"/>
            <a:ext cx="305435" cy="316230"/>
          </a:xfrm>
          <a:custGeom>
            <a:avLst/>
            <a:gdLst>
              <a:gd name="T0" fmla="*/ 2147483646 w 90"/>
              <a:gd name="T1" fmla="*/ 2147483646 h 93"/>
              <a:gd name="T2" fmla="*/ 2147483646 w 90"/>
              <a:gd name="T3" fmla="*/ 2147483646 h 93"/>
              <a:gd name="T4" fmla="*/ 2147483646 w 90"/>
              <a:gd name="T5" fmla="*/ 2147483646 h 93"/>
              <a:gd name="T6" fmla="*/ 2147483646 w 90"/>
              <a:gd name="T7" fmla="*/ 2147483646 h 93"/>
              <a:gd name="T8" fmla="*/ 2147483646 w 90"/>
              <a:gd name="T9" fmla="*/ 2147483646 h 93"/>
              <a:gd name="T10" fmla="*/ 0 w 90"/>
              <a:gd name="T11" fmla="*/ 2147483646 h 93"/>
              <a:gd name="T12" fmla="*/ 0 w 90"/>
              <a:gd name="T13" fmla="*/ 2147483646 h 93"/>
              <a:gd name="T14" fmla="*/ 2147483646 w 90"/>
              <a:gd name="T15" fmla="*/ 2147483646 h 93"/>
              <a:gd name="T16" fmla="*/ 2147483646 w 90"/>
              <a:gd name="T17" fmla="*/ 2147483646 h 93"/>
              <a:gd name="T18" fmla="*/ 2147483646 w 90"/>
              <a:gd name="T19" fmla="*/ 2147483646 h 93"/>
              <a:gd name="T20" fmla="*/ 2147483646 w 90"/>
              <a:gd name="T21" fmla="*/ 2147483646 h 93"/>
              <a:gd name="T22" fmla="*/ 2147483646 w 90"/>
              <a:gd name="T23" fmla="*/ 2147483646 h 93"/>
              <a:gd name="T24" fmla="*/ 2147483646 w 90"/>
              <a:gd name="T25" fmla="*/ 2147483646 h 93"/>
              <a:gd name="T26" fmla="*/ 2147483646 w 90"/>
              <a:gd name="T27" fmla="*/ 2147483646 h 93"/>
              <a:gd name="T28" fmla="*/ 2147483646 w 90"/>
              <a:gd name="T29" fmla="*/ 2147483646 h 93"/>
              <a:gd name="T30" fmla="*/ 2147483646 w 90"/>
              <a:gd name="T31" fmla="*/ 2147483646 h 93"/>
              <a:gd name="T32" fmla="*/ 2147483646 w 90"/>
              <a:gd name="T33" fmla="*/ 2147483646 h 93"/>
              <a:gd name="T34" fmla="*/ 2147483646 w 90"/>
              <a:gd name="T35" fmla="*/ 2147483646 h 93"/>
              <a:gd name="T36" fmla="*/ 2147483646 w 90"/>
              <a:gd name="T37" fmla="*/ 2147483646 h 93"/>
              <a:gd name="T38" fmla="*/ 2147483646 w 90"/>
              <a:gd name="T39" fmla="*/ 2147483646 h 93"/>
              <a:gd name="T40" fmla="*/ 2147483646 w 90"/>
              <a:gd name="T41" fmla="*/ 2147483646 h 93"/>
              <a:gd name="T42" fmla="*/ 2147483646 w 90"/>
              <a:gd name="T43" fmla="*/ 2147483646 h 93"/>
              <a:gd name="T44" fmla="*/ 2147483646 w 90"/>
              <a:gd name="T45" fmla="*/ 2147483646 h 93"/>
              <a:gd name="T46" fmla="*/ 2147483646 w 90"/>
              <a:gd name="T47" fmla="*/ 2147483646 h 93"/>
              <a:gd name="T48" fmla="*/ 2147483646 w 90"/>
              <a:gd name="T49" fmla="*/ 2147483646 h 93"/>
              <a:gd name="T50" fmla="*/ 2147483646 w 90"/>
              <a:gd name="T51" fmla="*/ 2147483646 h 93"/>
              <a:gd name="T52" fmla="*/ 2147483646 w 90"/>
              <a:gd name="T53" fmla="*/ 2147483646 h 93"/>
              <a:gd name="T54" fmla="*/ 2147483646 w 90"/>
              <a:gd name="T55" fmla="*/ 2147483646 h 93"/>
              <a:gd name="T56" fmla="*/ 2147483646 w 90"/>
              <a:gd name="T57" fmla="*/ 2147483646 h 93"/>
              <a:gd name="T58" fmla="*/ 2147483646 w 90"/>
              <a:gd name="T59" fmla="*/ 2147483646 h 93"/>
              <a:gd name="T60" fmla="*/ 2147483646 w 90"/>
              <a:gd name="T61" fmla="*/ 2147483646 h 93"/>
              <a:gd name="T62" fmla="*/ 2147483646 w 90"/>
              <a:gd name="T63" fmla="*/ 2147483646 h 93"/>
              <a:gd name="T64" fmla="*/ 2147483646 w 90"/>
              <a:gd name="T65" fmla="*/ 2147483646 h 93"/>
              <a:gd name="T66" fmla="*/ 2147483646 w 90"/>
              <a:gd name="T67" fmla="*/ 2147483646 h 93"/>
              <a:gd name="T68" fmla="*/ 2147483646 w 90"/>
              <a:gd name="T69" fmla="*/ 2147483646 h 93"/>
              <a:gd name="T70" fmla="*/ 2147483646 w 90"/>
              <a:gd name="T71" fmla="*/ 2147483646 h 93"/>
              <a:gd name="T72" fmla="*/ 2147483646 w 90"/>
              <a:gd name="T73" fmla="*/ 2147483646 h 93"/>
              <a:gd name="T74" fmla="*/ 2147483646 w 90"/>
              <a:gd name="T75" fmla="*/ 2147483646 h 93"/>
              <a:gd name="T76" fmla="*/ 2147483646 w 90"/>
              <a:gd name="T77" fmla="*/ 2147483646 h 93"/>
              <a:gd name="T78" fmla="*/ 2147483646 w 90"/>
              <a:gd name="T79" fmla="*/ 2147483646 h 93"/>
              <a:gd name="T80" fmla="*/ 2147483646 w 90"/>
              <a:gd name="T81" fmla="*/ 2147483646 h 93"/>
              <a:gd name="T82" fmla="*/ 2147483646 w 90"/>
              <a:gd name="T83" fmla="*/ 2147483646 h 93"/>
              <a:gd name="T84" fmla="*/ 2147483646 w 90"/>
              <a:gd name="T85" fmla="*/ 2147483646 h 93"/>
              <a:gd name="T86" fmla="*/ 2147483646 w 90"/>
              <a:gd name="T87" fmla="*/ 2147483646 h 93"/>
              <a:gd name="T88" fmla="*/ 2147483646 w 90"/>
              <a:gd name="T89" fmla="*/ 2147483646 h 93"/>
              <a:gd name="T90" fmla="*/ 2147483646 w 90"/>
              <a:gd name="T91" fmla="*/ 2147483646 h 93"/>
              <a:gd name="T92" fmla="*/ 2147483646 w 90"/>
              <a:gd name="T93" fmla="*/ 2147483646 h 93"/>
              <a:gd name="T94" fmla="*/ 2147483646 w 90"/>
              <a:gd name="T95" fmla="*/ 2147483646 h 93"/>
              <a:gd name="T96" fmla="*/ 2147483646 w 90"/>
              <a:gd name="T97" fmla="*/ 2147483646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8" name="日历"/>
          <p:cNvSpPr>
            <a:spLocks noChangeArrowheads="1"/>
          </p:cNvSpPr>
          <p:nvPr userDrawn="1"/>
        </p:nvSpPr>
        <p:spPr bwMode="auto">
          <a:xfrm>
            <a:off x="8118747" y="6209665"/>
            <a:ext cx="338455" cy="338455"/>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rgbClr val="0070C0"/>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文本占位符 18"/>
          <p:cNvSpPr>
            <a:spLocks noGrp="1"/>
          </p:cNvSpPr>
          <p:nvPr>
            <p:ph type="body" idx="1" hasCustomPrompt="1"/>
          </p:nvPr>
        </p:nvSpPr>
        <p:spPr>
          <a:xfrm>
            <a:off x="4164466" y="6221730"/>
            <a:ext cx="3785054" cy="374015"/>
          </a:xfrm>
        </p:spPr>
        <p:txBody>
          <a:bodyPr>
            <a:noAutofit/>
          </a:bodyPr>
          <a:lstStyle>
            <a:lvl1pPr marL="0" indent="0">
              <a:buNone/>
              <a:defRPr sz="1600">
                <a:solidFill>
                  <a:schemeClr val="tx1">
                    <a:tint val="7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汇报主题汇报主题汇报主题</a:t>
            </a:r>
            <a:endParaRPr lang="zh-CN" altLang="en-US" dirty="0"/>
          </a:p>
        </p:txBody>
      </p:sp>
      <p:sp>
        <p:nvSpPr>
          <p:cNvPr id="20" name="文本占位符 19"/>
          <p:cNvSpPr>
            <a:spLocks noGrp="1"/>
          </p:cNvSpPr>
          <p:nvPr>
            <p:ph type="body" idx="13"/>
          </p:nvPr>
        </p:nvSpPr>
        <p:spPr>
          <a:xfrm>
            <a:off x="8457202" y="6209665"/>
            <a:ext cx="1831975" cy="374015"/>
          </a:xfrm>
        </p:spPr>
        <p:txBody>
          <a:bodyPr>
            <a:noAutofit/>
          </a:bodyPr>
          <a:lstStyle>
            <a:lvl1pPr marL="0" indent="0">
              <a:buNone/>
              <a:defRPr sz="1600">
                <a:solidFill>
                  <a:schemeClr val="tx1">
                    <a:tint val="7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cxnSp>
        <p:nvCxnSpPr>
          <p:cNvPr id="21" name="直接连接符 20"/>
          <p:cNvCxnSpPr/>
          <p:nvPr userDrawn="1"/>
        </p:nvCxnSpPr>
        <p:spPr>
          <a:xfrm>
            <a:off x="416560" y="6057265"/>
            <a:ext cx="113569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416560" y="6721475"/>
            <a:ext cx="1135697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标题 22"/>
          <p:cNvSpPr>
            <a:spLocks noGrp="1"/>
          </p:cNvSpPr>
          <p:nvPr>
            <p:ph type="title"/>
          </p:nvPr>
        </p:nvSpPr>
        <p:spPr>
          <a:xfrm>
            <a:off x="1115695" y="178435"/>
            <a:ext cx="3594100" cy="612140"/>
          </a:xfrm>
        </p:spPr>
        <p:txBody>
          <a:bodyPr/>
          <a:lstStyle>
            <a:lvl1pPr>
              <a:defRPr sz="2000">
                <a:solidFill>
                  <a:srgbClr val="0070C0"/>
                </a:solidFill>
                <a:latin typeface="微软雅黑" panose="020B0503020204020204" charset="-122"/>
                <a:ea typeface="微软雅黑" panose="020B0503020204020204" charset="-122"/>
              </a:defRPr>
            </a:lvl1pPr>
          </a:lstStyle>
          <a:p>
            <a:r>
              <a:rPr lang="zh-CN" altLang="en-US"/>
              <a:t>单击此处编辑母版标题样式</a:t>
            </a:r>
            <a:endParaRPr lang="zh-CN" altLang="en-US"/>
          </a:p>
        </p:txBody>
      </p:sp>
      <p:pic>
        <p:nvPicPr>
          <p:cNvPr id="24" name="图片 23" descr="智慧研究院logo"/>
          <p:cNvPicPr>
            <a:picLocks noChangeAspect="1"/>
          </p:cNvPicPr>
          <p:nvPr userDrawn="1"/>
        </p:nvPicPr>
        <p:blipFill>
          <a:blip r:embed="rId2"/>
          <a:srcRect b="26595"/>
          <a:stretch>
            <a:fillRect/>
          </a:stretch>
        </p:blipFill>
        <p:spPr>
          <a:xfrm>
            <a:off x="1010285" y="6209665"/>
            <a:ext cx="1036320" cy="431165"/>
          </a:xfrm>
          <a:prstGeom prst="rect">
            <a:avLst/>
          </a:prstGeom>
        </p:spPr>
      </p:pic>
      <p:pic>
        <p:nvPicPr>
          <p:cNvPr id="25" name="图片 24" descr="智慧研究院logo"/>
          <p:cNvPicPr>
            <a:picLocks noChangeAspect="1"/>
          </p:cNvPicPr>
          <p:nvPr userDrawn="1"/>
        </p:nvPicPr>
        <p:blipFill>
          <a:blip r:embed="rId2"/>
          <a:srcRect t="70378"/>
          <a:stretch>
            <a:fillRect/>
          </a:stretch>
        </p:blipFill>
        <p:spPr>
          <a:xfrm>
            <a:off x="1767205" y="6295708"/>
            <a:ext cx="1542415" cy="2590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598670" y="2520804"/>
            <a:ext cx="4331685" cy="830997"/>
          </a:xfrm>
          <a:prstGeom prst="rect">
            <a:avLst/>
          </a:prstGeom>
          <a:noFill/>
        </p:spPr>
        <p:txBody>
          <a:bodyPr wrap="square" rtlCol="0">
            <a:spAutoFit/>
          </a:bodyPr>
          <a:lstStyle/>
          <a:p>
            <a:r>
              <a:rPr lang="zh-CN" altLang="en-US" sz="2400" b="1">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38" name="TextBox 37"/>
          <p:cNvSpPr txBox="1"/>
          <p:nvPr/>
        </p:nvSpPr>
        <p:spPr>
          <a:xfrm>
            <a:off x="4598670" y="5202417"/>
            <a:ext cx="1188009" cy="476071"/>
          </a:xfrm>
          <a:prstGeom prst="roundRect">
            <a:avLst>
              <a:gd name="adj" fmla="val 50000"/>
            </a:avLst>
          </a:prstGeom>
          <a:solidFill>
            <a:srgbClr val="1E5B9B"/>
          </a:solidFill>
          <a:effectLst/>
        </p:spPr>
        <p:txBody>
          <a:bodyPr wrap="square" rtlCol="0" anchor="ctr" anchorCtr="1">
            <a:spAutoFit/>
          </a:bodyPr>
          <a:lstStyle/>
          <a:p>
            <a:pPr algn="ctr"/>
            <a:r>
              <a:rPr lang="zh-CN" altLang="en-US" sz="1600" dirty="0">
                <a:solidFill>
                  <a:schemeClr val="bg1"/>
                </a:solidFill>
                <a:latin typeface="Arial" panose="020B0604020202020204"/>
                <a:ea typeface="微软雅黑" panose="020B0503020204020204" charset="-122"/>
                <a:sym typeface="Arial" panose="020B0604020202020204"/>
              </a:rPr>
              <a:t>汇报时间 </a:t>
            </a:r>
            <a:endParaRPr lang="zh-CN" altLang="en-US" sz="1600" dirty="0">
              <a:solidFill>
                <a:schemeClr val="bg1"/>
              </a:solidFill>
              <a:latin typeface="Arial" panose="020B0604020202020204"/>
              <a:ea typeface="微软雅黑" panose="020B0503020204020204" charset="-122"/>
              <a:sym typeface="Arial" panose="020B0604020202020204"/>
            </a:endParaRPr>
          </a:p>
        </p:txBody>
      </p:sp>
      <p:sp>
        <p:nvSpPr>
          <p:cNvPr id="6" name="TextBox 37"/>
          <p:cNvSpPr txBox="1"/>
          <p:nvPr/>
        </p:nvSpPr>
        <p:spPr>
          <a:xfrm>
            <a:off x="4598670" y="3936116"/>
            <a:ext cx="1188009" cy="476071"/>
          </a:xfrm>
          <a:prstGeom prst="roundRect">
            <a:avLst>
              <a:gd name="adj" fmla="val 50000"/>
            </a:avLst>
          </a:prstGeom>
          <a:solidFill>
            <a:srgbClr val="1E5B9B"/>
          </a:solidFill>
          <a:effectLst/>
        </p:spPr>
        <p:txBody>
          <a:bodyPr wrap="square" rtlCol="0" anchor="ctr" anchorCtr="1">
            <a:spAutoFit/>
          </a:bodyPr>
          <a:lstStyle/>
          <a:p>
            <a:pPr algn="ctr"/>
            <a:r>
              <a:rPr lang="zh-CN" altLang="en-US" sz="1600" dirty="0">
                <a:solidFill>
                  <a:schemeClr val="bg1"/>
                </a:solidFill>
                <a:latin typeface="Arial" panose="020B0604020202020204"/>
                <a:ea typeface="微软雅黑" panose="020B0503020204020204" charset="-122"/>
                <a:sym typeface="Arial" panose="020B0604020202020204"/>
              </a:rPr>
              <a:t>汇报人</a:t>
            </a:r>
            <a:endParaRPr lang="zh-CN" altLang="en-US" sz="1600" dirty="0">
              <a:solidFill>
                <a:schemeClr val="bg1"/>
              </a:solidFill>
              <a:latin typeface="Arial" panose="020B0604020202020204"/>
              <a:ea typeface="微软雅黑" panose="020B0503020204020204" charset="-122"/>
              <a:sym typeface="Arial" panose="020B0604020202020204"/>
            </a:endParaRPr>
          </a:p>
        </p:txBody>
      </p:sp>
      <p:sp>
        <p:nvSpPr>
          <p:cNvPr id="7" name="TextBox 37"/>
          <p:cNvSpPr txBox="1"/>
          <p:nvPr/>
        </p:nvSpPr>
        <p:spPr>
          <a:xfrm>
            <a:off x="5920739" y="5287121"/>
            <a:ext cx="1910827" cy="338554"/>
          </a:xfrm>
          <a:prstGeom prst="rect">
            <a:avLst/>
          </a:prstGeom>
          <a:noFill/>
          <a:effectLst/>
        </p:spPr>
        <p:txBody>
          <a:bodyPr wrap="square" rtlCol="0">
            <a:spAutoFit/>
          </a:bodyPr>
          <a:lstStyle/>
          <a:p>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2019</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年</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4</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月</a:t>
            </a:r>
            <a:r>
              <a:rPr lang="en-US" altLang="zh-CN" sz="1600" dirty="0">
                <a:solidFill>
                  <a:schemeClr val="tx1">
                    <a:lumMod val="65000"/>
                    <a:lumOff val="35000"/>
                  </a:schemeClr>
                </a:solidFill>
                <a:latin typeface="Arial" panose="020B0604020202020204"/>
                <a:ea typeface="微软雅黑" panose="020B0503020204020204" charset="-122"/>
                <a:sym typeface="Arial" panose="020B0604020202020204"/>
              </a:rPr>
              <a:t>15</a:t>
            </a:r>
            <a:r>
              <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rPr>
              <a:t>日     </a:t>
            </a:r>
            <a:endParaRPr lang="zh-CN" altLang="en-US" sz="1600" dirty="0">
              <a:solidFill>
                <a:schemeClr val="tx1">
                  <a:lumMod val="65000"/>
                  <a:lumOff val="35000"/>
                </a:schemeClr>
              </a:solidFill>
              <a:latin typeface="Arial" panose="020B0604020202020204"/>
              <a:ea typeface="微软雅黑" panose="020B0503020204020204" charset="-122"/>
              <a:sym typeface="Arial" panose="020B0604020202020204"/>
            </a:endParaRPr>
          </a:p>
        </p:txBody>
      </p:sp>
      <p:sp>
        <p:nvSpPr>
          <p:cNvPr id="17" name="TextBox 37"/>
          <p:cNvSpPr txBox="1"/>
          <p:nvPr/>
        </p:nvSpPr>
        <p:spPr>
          <a:xfrm>
            <a:off x="6032096" y="4035651"/>
            <a:ext cx="1036361" cy="338554"/>
          </a:xfrm>
          <a:prstGeom prst="rect">
            <a:avLst/>
          </a:prstGeom>
          <a:noFill/>
          <a:effectLst/>
        </p:spPr>
        <p:txBody>
          <a:bodyPr wrap="square" rtlCol="0">
            <a:spAutoFit/>
          </a:bodyPr>
          <a:lstStyle/>
          <a:p>
            <a:pPr algn="ctr"/>
            <a:r>
              <a:rPr lang="zh-CN" altLang="en-US" sz="1600" dirty="0">
                <a:solidFill>
                  <a:schemeClr val="tx1">
                    <a:lumMod val="65000"/>
                    <a:lumOff val="35000"/>
                  </a:schemeClr>
                </a:solidFill>
                <a:latin typeface="微软雅黑" panose="020B0503020204020204" charset="-122"/>
                <a:ea typeface="微软雅黑" panose="020B0503020204020204" charset="-122"/>
                <a:sym typeface="Arial" panose="020B0604020202020204"/>
              </a:rPr>
              <a:t>陈虹宇</a:t>
            </a:r>
            <a:endParaRPr lang="en-US" altLang="zh-CN" sz="1600" dirty="0">
              <a:solidFill>
                <a:schemeClr val="tx1">
                  <a:lumMod val="65000"/>
                  <a:lumOff val="35000"/>
                </a:schemeClr>
              </a:solidFill>
              <a:latin typeface="微软雅黑" panose="020B0503020204020204" charset="-122"/>
              <a:ea typeface="微软雅黑" panose="020B0503020204020204" charset="-122"/>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3685"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10" y="178435"/>
            <a:ext cx="5333724"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竞品：百度</a:t>
            </a:r>
            <a:endParaRPr lang="en-US" altLang="zh-CN" sz="2000" dirty="0">
              <a:solidFill>
                <a:schemeClr val="tx1">
                  <a:lumMod val="75000"/>
                  <a:lumOff val="25000"/>
                </a:schemeClr>
              </a:solidFill>
              <a:latin typeface="+mn-ea"/>
            </a:endParaRPr>
          </a:p>
        </p:txBody>
      </p:sp>
      <p:pic>
        <p:nvPicPr>
          <p:cNvPr id="8" name="图片 7"/>
          <p:cNvPicPr/>
          <p:nvPr/>
        </p:nvPicPr>
        <p:blipFill>
          <a:blip r:embed="rId1"/>
          <a:stretch>
            <a:fillRect/>
          </a:stretch>
        </p:blipFill>
        <p:spPr>
          <a:xfrm>
            <a:off x="2313992" y="1121168"/>
            <a:ext cx="8392212" cy="51390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3685"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10" y="178435"/>
            <a:ext cx="5373480"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竞品：乐聚</a:t>
            </a:r>
            <a:endParaRPr lang="en-US" altLang="zh-CN" sz="2000" dirty="0">
              <a:solidFill>
                <a:schemeClr val="tx1">
                  <a:lumMod val="75000"/>
                  <a:lumOff val="25000"/>
                </a:schemeClr>
              </a:solidFill>
              <a:latin typeface="+mn-ea"/>
            </a:endParaRPr>
          </a:p>
        </p:txBody>
      </p:sp>
      <p:pic>
        <p:nvPicPr>
          <p:cNvPr id="5" name="图片 4"/>
          <p:cNvPicPr>
            <a:picLocks noChangeAspect="1"/>
          </p:cNvPicPr>
          <p:nvPr/>
        </p:nvPicPr>
        <p:blipFill>
          <a:blip r:embed="rId1"/>
          <a:stretch>
            <a:fillRect/>
          </a:stretch>
        </p:blipFill>
        <p:spPr>
          <a:xfrm>
            <a:off x="1432836" y="1328519"/>
            <a:ext cx="9649777" cy="5140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9" y="6260184"/>
            <a:ext cx="3943198"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10" y="178435"/>
            <a:ext cx="5262162"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竞品：米思奇</a:t>
            </a:r>
            <a:endParaRPr lang="en-US" altLang="zh-CN" sz="2000" dirty="0">
              <a:solidFill>
                <a:schemeClr val="tx1">
                  <a:lumMod val="75000"/>
                  <a:lumOff val="25000"/>
                </a:schemeClr>
              </a:solidFill>
              <a:latin typeface="+mn-ea"/>
            </a:endParaRPr>
          </a:p>
        </p:txBody>
      </p:sp>
      <p:pic>
        <p:nvPicPr>
          <p:cNvPr id="8" name="图片 7"/>
          <p:cNvPicPr>
            <a:picLocks noChangeAspect="1"/>
          </p:cNvPicPr>
          <p:nvPr/>
        </p:nvPicPr>
        <p:blipFill>
          <a:blip r:embed="rId1"/>
          <a:stretch>
            <a:fillRect/>
          </a:stretch>
        </p:blipFill>
        <p:spPr>
          <a:xfrm>
            <a:off x="2023342" y="1333533"/>
            <a:ext cx="8730532" cy="50776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50319"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284645"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1273810" y="1303531"/>
            <a:ext cx="9566063" cy="400110"/>
          </a:xfrm>
          <a:prstGeom prst="rect">
            <a:avLst/>
          </a:prstGeom>
          <a:noFill/>
        </p:spPr>
        <p:txBody>
          <a:bodyPr wrap="square" rtlCol="0">
            <a:spAutoFit/>
          </a:bodyPr>
          <a:lstStyle/>
          <a:p>
            <a:r>
              <a:rPr lang="en-US" altLang="zh-CN" sz="2000" dirty="0">
                <a:solidFill>
                  <a:schemeClr val="tx1">
                    <a:lumMod val="75000"/>
                    <a:lumOff val="25000"/>
                  </a:schemeClr>
                </a:solidFill>
                <a:latin typeface="+mn-ea"/>
              </a:rPr>
              <a:t>                             </a:t>
            </a:r>
            <a:endParaRPr lang="en-US" altLang="zh-CN" sz="2000" dirty="0">
              <a:solidFill>
                <a:schemeClr val="tx1">
                  <a:lumMod val="75000"/>
                  <a:lumOff val="25000"/>
                </a:schemeClr>
              </a:solidFill>
              <a:latin typeface="+mn-ea"/>
            </a:endParaRPr>
          </a:p>
        </p:txBody>
      </p:sp>
      <p:sp>
        <p:nvSpPr>
          <p:cNvPr id="7" name="文本框 6"/>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优势：</a:t>
            </a:r>
            <a:endParaRPr lang="en-US" altLang="zh-CN" sz="2000" dirty="0">
              <a:solidFill>
                <a:schemeClr val="tx1">
                  <a:lumMod val="75000"/>
                  <a:lumOff val="25000"/>
                </a:schemeClr>
              </a:solidFill>
              <a:latin typeface="+mn-ea"/>
            </a:endParaRPr>
          </a:p>
        </p:txBody>
      </p:sp>
      <p:sp>
        <p:nvSpPr>
          <p:cNvPr id="8" name="文本框 7"/>
          <p:cNvSpPr txBox="1"/>
          <p:nvPr/>
        </p:nvSpPr>
        <p:spPr>
          <a:xfrm>
            <a:off x="625151" y="1581751"/>
            <a:ext cx="4654989" cy="1323439"/>
          </a:xfrm>
          <a:prstGeom prst="rect">
            <a:avLst/>
          </a:prstGeom>
          <a:noFill/>
        </p:spPr>
        <p:txBody>
          <a:bodyPr wrap="square" rtlCol="0">
            <a:spAutoFit/>
          </a:bodyPr>
          <a:lstStyle/>
          <a:p>
            <a:pPr marL="457200" indent="-457200">
              <a:buAutoNum type="arabicPeriod"/>
            </a:pPr>
            <a:r>
              <a:rPr lang="zh-CN" altLang="en-US" sz="2000" dirty="0">
                <a:solidFill>
                  <a:schemeClr val="tx1">
                    <a:lumMod val="75000"/>
                    <a:lumOff val="25000"/>
                  </a:schemeClr>
                </a:solidFill>
                <a:latin typeface="+mn-ea"/>
              </a:rPr>
              <a:t>基于开源平台，技术门槛低</a:t>
            </a:r>
            <a:endParaRPr lang="en-US" altLang="zh-CN" sz="2000" dirty="0">
              <a:solidFill>
                <a:schemeClr val="tx1">
                  <a:lumMod val="75000"/>
                  <a:lumOff val="25000"/>
                </a:schemeClr>
              </a:solidFill>
              <a:latin typeface="+mn-ea"/>
            </a:endParaRPr>
          </a:p>
          <a:p>
            <a:pPr marL="457200" indent="-457200">
              <a:buAutoNum type="arabicPeriod"/>
            </a:pPr>
            <a:r>
              <a:rPr lang="zh-CN" altLang="en-US" sz="2000" dirty="0">
                <a:solidFill>
                  <a:schemeClr val="tx1">
                    <a:lumMod val="75000"/>
                    <a:lumOff val="25000"/>
                  </a:schemeClr>
                </a:solidFill>
                <a:latin typeface="+mn-ea"/>
              </a:rPr>
              <a:t>结合开源硬件，成本低，扩展性强</a:t>
            </a:r>
            <a:endParaRPr lang="en-US" altLang="zh-CN" sz="2000" dirty="0">
              <a:solidFill>
                <a:schemeClr val="tx1">
                  <a:lumMod val="75000"/>
                  <a:lumOff val="25000"/>
                </a:schemeClr>
              </a:solidFill>
              <a:latin typeface="+mn-ea"/>
            </a:endParaRPr>
          </a:p>
          <a:p>
            <a:pPr marL="457200" indent="-457200">
              <a:buAutoNum type="arabicPeriod"/>
            </a:pPr>
            <a:r>
              <a:rPr lang="zh-CN" altLang="en-US" sz="2000" dirty="0">
                <a:solidFill>
                  <a:schemeClr val="tx1">
                    <a:lumMod val="75000"/>
                    <a:lumOff val="25000"/>
                  </a:schemeClr>
                </a:solidFill>
                <a:latin typeface="+mn-ea"/>
              </a:rPr>
              <a:t>与人工智能、物联网密切结合</a:t>
            </a:r>
            <a:endParaRPr lang="en-US" altLang="zh-CN" sz="2000" dirty="0">
              <a:solidFill>
                <a:schemeClr val="tx1">
                  <a:lumMod val="75000"/>
                  <a:lumOff val="25000"/>
                </a:schemeClr>
              </a:solidFill>
              <a:latin typeface="+mn-ea"/>
            </a:endParaRPr>
          </a:p>
          <a:p>
            <a:pPr marL="457200" indent="-457200">
              <a:buAutoNum type="arabicPeriod"/>
            </a:pPr>
            <a:r>
              <a:rPr lang="zh-CN" altLang="en-US" sz="2000" dirty="0">
                <a:solidFill>
                  <a:schemeClr val="tx1">
                    <a:lumMod val="75000"/>
                    <a:lumOff val="25000"/>
                  </a:schemeClr>
                </a:solidFill>
                <a:latin typeface="+mn-ea"/>
              </a:rPr>
              <a:t>便于转化为课程和培训</a:t>
            </a:r>
            <a:endParaRPr lang="en-US" altLang="zh-CN" sz="2000" dirty="0">
              <a:solidFill>
                <a:schemeClr val="tx1">
                  <a:lumMod val="75000"/>
                  <a:lumOff val="25000"/>
                </a:schemeClr>
              </a:solidFill>
              <a:latin typeface="+mn-ea"/>
            </a:endParaRPr>
          </a:p>
        </p:txBody>
      </p:sp>
      <p:graphicFrame>
        <p:nvGraphicFramePr>
          <p:cNvPr id="3" name="图示 2"/>
          <p:cNvGraphicFramePr/>
          <p:nvPr/>
        </p:nvGraphicFramePr>
        <p:xfrm>
          <a:off x="4351283" y="923402"/>
          <a:ext cx="6707352" cy="480981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50319"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10" y="178435"/>
            <a:ext cx="5395004"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1273810" y="1303531"/>
            <a:ext cx="9566063" cy="400110"/>
          </a:xfrm>
          <a:prstGeom prst="rect">
            <a:avLst/>
          </a:prstGeom>
          <a:noFill/>
        </p:spPr>
        <p:txBody>
          <a:bodyPr wrap="square" rtlCol="0">
            <a:spAutoFit/>
          </a:bodyPr>
          <a:lstStyle/>
          <a:p>
            <a:r>
              <a:rPr lang="en-US" altLang="zh-CN" sz="2000" dirty="0">
                <a:solidFill>
                  <a:schemeClr val="tx1">
                    <a:lumMod val="75000"/>
                    <a:lumOff val="25000"/>
                  </a:schemeClr>
                </a:solidFill>
                <a:latin typeface="+mn-ea"/>
              </a:rPr>
              <a:t>                             </a:t>
            </a:r>
            <a:endParaRPr lang="en-US" altLang="zh-CN" sz="2000" dirty="0">
              <a:solidFill>
                <a:schemeClr val="tx1">
                  <a:lumMod val="75000"/>
                  <a:lumOff val="25000"/>
                </a:schemeClr>
              </a:solidFill>
              <a:latin typeface="+mn-ea"/>
            </a:endParaRPr>
          </a:p>
        </p:txBody>
      </p:sp>
      <p:sp>
        <p:nvSpPr>
          <p:cNvPr id="7" name="文本框 6"/>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案例：教师培训</a:t>
            </a:r>
            <a:endParaRPr lang="en-US" altLang="zh-CN" sz="2000" dirty="0">
              <a:solidFill>
                <a:schemeClr val="tx1">
                  <a:lumMod val="75000"/>
                  <a:lumOff val="25000"/>
                </a:schemeClr>
              </a:solidFill>
              <a:latin typeface="+mn-ea"/>
            </a:endParaRPr>
          </a:p>
        </p:txBody>
      </p:sp>
      <p:pic>
        <p:nvPicPr>
          <p:cNvPr id="3" name="图片 2"/>
          <p:cNvPicPr>
            <a:picLocks noChangeAspect="1"/>
          </p:cNvPicPr>
          <p:nvPr/>
        </p:nvPicPr>
        <p:blipFill>
          <a:blip r:embed="rId1"/>
          <a:stretch>
            <a:fillRect/>
          </a:stretch>
        </p:blipFill>
        <p:spPr>
          <a:xfrm>
            <a:off x="837861" y="1503586"/>
            <a:ext cx="4496545" cy="5052298"/>
          </a:xfrm>
          <a:prstGeom prst="rect">
            <a:avLst/>
          </a:prstGeom>
        </p:spPr>
      </p:pic>
      <p:pic>
        <p:nvPicPr>
          <p:cNvPr id="5" name="图片 4"/>
          <p:cNvPicPr>
            <a:picLocks noChangeAspect="1"/>
          </p:cNvPicPr>
          <p:nvPr/>
        </p:nvPicPr>
        <p:blipFill>
          <a:blip r:embed="rId2"/>
          <a:stretch>
            <a:fillRect/>
          </a:stretch>
        </p:blipFill>
        <p:spPr>
          <a:xfrm>
            <a:off x="5978249" y="2154581"/>
            <a:ext cx="4957906" cy="3642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164465" y="6221730"/>
            <a:ext cx="3954775"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dirty="0"/>
          </a:p>
        </p:txBody>
      </p:sp>
      <p:sp>
        <p:nvSpPr>
          <p:cNvPr id="3" name="文本占位符 2"/>
          <p:cNvSpPr>
            <a:spLocks noGrp="1"/>
          </p:cNvSpPr>
          <p:nvPr>
            <p:ph type="body" idx="13"/>
          </p:nvPr>
        </p:nvSpPr>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a:p>
            <a:endParaRPr lang="zh-CN" altLang="en-US" dirty="0"/>
          </a:p>
        </p:txBody>
      </p:sp>
      <p:sp>
        <p:nvSpPr>
          <p:cNvPr id="4" name="标题 3"/>
          <p:cNvSpPr>
            <a:spLocks noGrp="1"/>
          </p:cNvSpPr>
          <p:nvPr>
            <p:ph type="title"/>
          </p:nvPr>
        </p:nvSpPr>
        <p:spPr>
          <a:xfrm>
            <a:off x="1115695" y="178435"/>
            <a:ext cx="4299760" cy="612140"/>
          </a:xfrm>
        </p:spPr>
        <p:txBody>
          <a:bodyPr>
            <a:normAutofit fontScale="90000"/>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dirty="0"/>
          </a:p>
        </p:txBody>
      </p:sp>
      <p:pic>
        <p:nvPicPr>
          <p:cNvPr id="5" name="图片 4"/>
          <p:cNvPicPr>
            <a:picLocks noChangeAspect="1"/>
          </p:cNvPicPr>
          <p:nvPr/>
        </p:nvPicPr>
        <p:blipFill>
          <a:blip r:embed="rId1"/>
          <a:stretch>
            <a:fillRect/>
          </a:stretch>
        </p:blipFill>
        <p:spPr>
          <a:xfrm>
            <a:off x="244366" y="178435"/>
            <a:ext cx="6455979" cy="5764267"/>
          </a:xfrm>
          <a:prstGeom prst="rect">
            <a:avLst/>
          </a:prstGeom>
        </p:spPr>
      </p:pic>
      <p:pic>
        <p:nvPicPr>
          <p:cNvPr id="6" name="图片 5"/>
          <p:cNvPicPr>
            <a:picLocks noChangeAspect="1"/>
          </p:cNvPicPr>
          <p:nvPr/>
        </p:nvPicPr>
        <p:blipFill>
          <a:blip r:embed="rId2"/>
          <a:stretch>
            <a:fillRect/>
          </a:stretch>
        </p:blipFill>
        <p:spPr>
          <a:xfrm>
            <a:off x="6056993" y="1669205"/>
            <a:ext cx="6163579" cy="41441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9" name="矩形 8"/>
          <p:cNvSpPr/>
          <p:nvPr/>
        </p:nvSpPr>
        <p:spPr>
          <a:xfrm>
            <a:off x="1328420" y="1694815"/>
            <a:ext cx="9876155" cy="2862322"/>
          </a:xfrm>
          <a:prstGeom prst="rect">
            <a:avLst/>
          </a:prstGeom>
        </p:spPr>
        <p:txBody>
          <a:bodyPr wrap="square">
            <a:spAutoFit/>
          </a:bodyPr>
          <a:lstStyle/>
          <a:p>
            <a:r>
              <a:rPr lang="en-US" altLang="zh-CN" dirty="0"/>
              <a:t>1.</a:t>
            </a:r>
            <a:r>
              <a:rPr lang="zh-CN" altLang="en-US" dirty="0"/>
              <a:t>竞品分析（</a:t>
            </a:r>
            <a:r>
              <a:rPr lang="en-US" altLang="zh-CN" dirty="0"/>
              <a:t>3</a:t>
            </a:r>
            <a:r>
              <a:rPr lang="zh-CN" altLang="en-US" dirty="0"/>
              <a:t>家，优劣势）</a:t>
            </a:r>
            <a:endParaRPr lang="zh-CN" altLang="en-US" dirty="0"/>
          </a:p>
          <a:p>
            <a:r>
              <a:rPr lang="zh-CN" altLang="en-US" b="1" dirty="0"/>
              <a:t>优必选</a:t>
            </a:r>
            <a:endParaRPr lang="en-US" altLang="zh-CN" b="1" dirty="0"/>
          </a:p>
          <a:p>
            <a:r>
              <a:rPr lang="zh-CN" altLang="en-US" dirty="0"/>
              <a:t>优势：成熟的机器人硬件产品</a:t>
            </a:r>
            <a:br>
              <a:rPr lang="en-US" altLang="zh-CN" dirty="0"/>
            </a:br>
            <a:r>
              <a:rPr lang="zh-CN" altLang="en-US" dirty="0"/>
              <a:t>劣势：在人工智能教育上无独创，仍然依赖树莓派等硬件</a:t>
            </a:r>
            <a:endParaRPr lang="en-US" altLang="zh-CN" dirty="0"/>
          </a:p>
          <a:p>
            <a:r>
              <a:rPr lang="zh-CN" altLang="en-US" b="1" dirty="0"/>
              <a:t>乐智</a:t>
            </a:r>
            <a:endParaRPr lang="en-US" altLang="zh-CN" b="1" dirty="0"/>
          </a:p>
          <a:p>
            <a:r>
              <a:rPr lang="zh-CN" altLang="en-US" dirty="0"/>
              <a:t>优势：图形化编程平台</a:t>
            </a:r>
            <a:br>
              <a:rPr lang="en-US" altLang="zh-CN" dirty="0"/>
            </a:br>
            <a:r>
              <a:rPr lang="zh-CN" altLang="en-US" dirty="0"/>
              <a:t>劣势：在人工智能教育方面，在线编程平台与硬件的结合较弱，课程活动较为简单</a:t>
            </a:r>
            <a:endParaRPr lang="en-US" altLang="zh-CN" b="1" dirty="0"/>
          </a:p>
          <a:p>
            <a:r>
              <a:rPr lang="zh-CN" altLang="en-US" b="1" dirty="0"/>
              <a:t>美科</a:t>
            </a:r>
            <a:endParaRPr lang="en-US" altLang="zh-CN" b="1" dirty="0"/>
          </a:p>
          <a:p>
            <a:r>
              <a:rPr lang="zh-CN" altLang="en-US" dirty="0"/>
              <a:t>优势：基于</a:t>
            </a:r>
            <a:r>
              <a:rPr lang="en-US" altLang="zh-CN" dirty="0"/>
              <a:t>Arduino</a:t>
            </a:r>
            <a:r>
              <a:rPr lang="zh-CN" altLang="en-US" dirty="0"/>
              <a:t>的磁吸硬件，有</a:t>
            </a:r>
            <a:r>
              <a:rPr lang="en-US" altLang="zh-CN" dirty="0"/>
              <a:t>C</a:t>
            </a:r>
            <a:r>
              <a:rPr lang="zh-CN" altLang="en-US" dirty="0"/>
              <a:t>端产品</a:t>
            </a:r>
            <a:br>
              <a:rPr lang="en-US" altLang="zh-CN" dirty="0"/>
            </a:br>
            <a:r>
              <a:rPr lang="zh-CN" altLang="en-US" dirty="0"/>
              <a:t>劣势：课程活动较简单</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kumimoji="1" lang="zh-CN" altLang="en-US"/>
          </a:p>
        </p:txBody>
      </p:sp>
      <p:sp>
        <p:nvSpPr>
          <p:cNvPr id="3" name="文本占位符 2"/>
          <p:cNvSpPr>
            <a:spLocks noGrp="1"/>
          </p:cNvSpPr>
          <p:nvPr>
            <p:ph type="body" idx="13"/>
          </p:nvPr>
        </p:nvSpPr>
        <p:spPr/>
        <p:txBody>
          <a:bodyPr/>
          <a:lstStyle/>
          <a:p>
            <a:endParaRPr kumimoji="1" lang="zh-CN" altLang="en-US"/>
          </a:p>
        </p:txBody>
      </p:sp>
      <p:sp>
        <p:nvSpPr>
          <p:cNvPr id="4" name="标题 3"/>
          <p:cNvSpPr>
            <a:spLocks noGrp="1"/>
          </p:cNvSpPr>
          <p:nvPr>
            <p:ph type="title"/>
          </p:nvPr>
        </p:nvSpPr>
        <p:spPr/>
        <p:txBody>
          <a:bodyPr/>
          <a:lstStyle/>
          <a:p>
            <a:endParaRPr kumimoji="1" lang="zh-CN" altLang="en-US"/>
          </a:p>
        </p:txBody>
      </p:sp>
      <p:sp>
        <p:nvSpPr>
          <p:cNvPr id="5" name="矩形 4"/>
          <p:cNvSpPr/>
          <p:nvPr/>
        </p:nvSpPr>
        <p:spPr>
          <a:xfrm>
            <a:off x="1299210" y="890270"/>
            <a:ext cx="9876155" cy="5077460"/>
          </a:xfrm>
          <a:prstGeom prst="rect">
            <a:avLst/>
          </a:prstGeom>
        </p:spPr>
        <p:txBody>
          <a:bodyPr wrap="square">
            <a:spAutoFit/>
          </a:bodyPr>
          <a:lstStyle/>
          <a:p>
            <a:r>
              <a:rPr lang="zh-CN" altLang="en-US" dirty="0"/>
              <a:t>路线图</a:t>
            </a:r>
            <a:endParaRPr lang="en-US" altLang="zh-CN" dirty="0"/>
          </a:p>
          <a:p>
            <a:endParaRPr lang="zh-CN" altLang="en-US" dirty="0"/>
          </a:p>
          <a:p>
            <a:r>
              <a:rPr lang="zh-CN" altLang="en-US" dirty="0"/>
              <a:t>课程开发：</a:t>
            </a:r>
            <a:endParaRPr lang="en-US" altLang="zh-CN" b="1" dirty="0"/>
          </a:p>
          <a:p>
            <a:r>
              <a:rPr lang="en-US" altLang="zh-CN" dirty="0"/>
              <a:t>2019</a:t>
            </a:r>
            <a:r>
              <a:rPr lang="zh-CN" altLang="en-US" dirty="0"/>
              <a:t>年</a:t>
            </a:r>
            <a:r>
              <a:rPr lang="en-US" altLang="zh-CN" dirty="0"/>
              <a:t>8</a:t>
            </a:r>
            <a:r>
              <a:rPr lang="zh-CN" altLang="en-US" dirty="0"/>
              <a:t>月</a:t>
            </a:r>
            <a:r>
              <a:rPr lang="en-US" altLang="zh-CN" dirty="0"/>
              <a:t>31</a:t>
            </a:r>
            <a:r>
              <a:rPr lang="zh-CN" altLang="en-US" dirty="0"/>
              <a:t>号完成前导、第</a:t>
            </a:r>
            <a:r>
              <a:rPr lang="en-US" altLang="zh-CN" dirty="0"/>
              <a:t>1</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章全部的文档和</a:t>
            </a:r>
            <a:r>
              <a:rPr lang="en-US" altLang="zh-CN" dirty="0"/>
              <a:t>PPT</a:t>
            </a:r>
            <a:r>
              <a:rPr lang="zh-CN" altLang="en-US" dirty="0"/>
              <a:t>，学习单和教案。</a:t>
            </a:r>
            <a:endParaRPr lang="en-US" altLang="zh-CN" dirty="0"/>
          </a:p>
          <a:p>
            <a:endParaRPr lang="en-US" altLang="zh-CN" dirty="0"/>
          </a:p>
          <a:p>
            <a:r>
              <a:rPr lang="zh-CN" altLang="en-US" dirty="0"/>
              <a:t>课程完善阶段</a:t>
            </a:r>
            <a:r>
              <a:rPr lang="en-US" altLang="zh-CN" dirty="0"/>
              <a:t>1</a:t>
            </a:r>
            <a:r>
              <a:rPr lang="zh-CN" altLang="en-US" dirty="0"/>
              <a:t>：</a:t>
            </a:r>
            <a:r>
              <a:rPr lang="en-US" altLang="zh-CN" dirty="0"/>
              <a:t>	</a:t>
            </a:r>
            <a:endParaRPr lang="en-US" altLang="zh-CN" dirty="0"/>
          </a:p>
          <a:p>
            <a:r>
              <a:rPr lang="en-US" altLang="zh-CN" dirty="0"/>
              <a:t>2019</a:t>
            </a:r>
            <a:r>
              <a:rPr lang="zh-CN" altLang="en-US" dirty="0"/>
              <a:t>年</a:t>
            </a:r>
            <a:r>
              <a:rPr lang="en-US" altLang="zh-CN" dirty="0"/>
              <a:t>9</a:t>
            </a:r>
            <a:r>
              <a:rPr lang="zh-CN" altLang="en-US" dirty="0"/>
              <a:t>月</a:t>
            </a:r>
            <a:r>
              <a:rPr lang="en-US" altLang="zh-CN" dirty="0"/>
              <a:t>1</a:t>
            </a:r>
            <a:r>
              <a:rPr lang="zh-CN" altLang="en-US" dirty="0"/>
              <a:t>日</a:t>
            </a:r>
            <a:r>
              <a:rPr lang="en-US" altLang="zh-CN" dirty="0"/>
              <a:t>——2020</a:t>
            </a:r>
            <a:r>
              <a:rPr lang="zh-CN" altLang="en-US" dirty="0"/>
              <a:t>年</a:t>
            </a:r>
            <a:r>
              <a:rPr lang="en-US" altLang="zh-CN" dirty="0"/>
              <a:t>1</a:t>
            </a:r>
            <a:r>
              <a:rPr lang="zh-CN" altLang="en-US" dirty="0"/>
              <a:t>月</a:t>
            </a:r>
            <a:r>
              <a:rPr lang="en-US" altLang="zh-CN" dirty="0"/>
              <a:t>17</a:t>
            </a:r>
            <a:r>
              <a:rPr lang="zh-CN" altLang="en-US" dirty="0"/>
              <a:t>日（上半学期）</a:t>
            </a:r>
            <a:endParaRPr lang="en-US" altLang="zh-CN" b="1" dirty="0"/>
          </a:p>
          <a:p>
            <a:r>
              <a:rPr lang="zh-CN" altLang="en-US" dirty="0"/>
              <a:t>和北师大二附中老师共同挑选课程内容，完成兴趣社团的</a:t>
            </a:r>
            <a:r>
              <a:rPr lang="en-US" altLang="zh-CN" dirty="0"/>
              <a:t>10</a:t>
            </a:r>
            <a:r>
              <a:rPr lang="zh-CN" altLang="en-US" dirty="0"/>
              <a:t>次试用（</a:t>
            </a:r>
            <a:r>
              <a:rPr lang="en-US" altLang="zh-CN" dirty="0"/>
              <a:t>1</a:t>
            </a:r>
            <a:r>
              <a:rPr lang="zh-CN" altLang="en-US" dirty="0"/>
              <a:t>周</a:t>
            </a:r>
            <a:r>
              <a:rPr lang="en-US" altLang="zh-CN" dirty="0"/>
              <a:t>1</a:t>
            </a:r>
            <a:r>
              <a:rPr lang="zh-CN" altLang="en-US" dirty="0"/>
              <a:t>次，每次</a:t>
            </a:r>
            <a:r>
              <a:rPr lang="en-US" altLang="zh-CN" dirty="0"/>
              <a:t>1</a:t>
            </a:r>
            <a:r>
              <a:rPr lang="zh-CN" altLang="en-US" dirty="0"/>
              <a:t>小时），进而善课程。</a:t>
            </a:r>
            <a:endParaRPr lang="zh-CN" altLang="en-US" dirty="0"/>
          </a:p>
          <a:p>
            <a:r>
              <a:rPr lang="zh-CN" altLang="en-US" dirty="0"/>
              <a:t>确定</a:t>
            </a:r>
            <a:r>
              <a:rPr lang="en-US" altLang="zh-CN" b="1" dirty="0"/>
              <a:t>10</a:t>
            </a:r>
            <a:r>
              <a:rPr lang="zh-CN" altLang="en-US" b="1" dirty="0"/>
              <a:t>课时</a:t>
            </a:r>
            <a:r>
              <a:rPr lang="zh-CN" altLang="en-US" dirty="0"/>
              <a:t>的核心课程。</a:t>
            </a:r>
            <a:endParaRPr lang="zh-CN" altLang="en-US" dirty="0"/>
          </a:p>
          <a:p>
            <a:endParaRPr lang="en-US" altLang="zh-CN" dirty="0"/>
          </a:p>
          <a:p>
            <a:r>
              <a:rPr lang="zh-CN" altLang="en-US" dirty="0">
                <a:sym typeface="+mn-ea"/>
              </a:rPr>
              <a:t>课程完善阶段</a:t>
            </a:r>
            <a:r>
              <a:rPr lang="en-US" altLang="zh-CN" dirty="0">
                <a:sym typeface="+mn-ea"/>
              </a:rPr>
              <a:t>2</a:t>
            </a:r>
            <a:r>
              <a:rPr lang="zh-CN" altLang="en-US" dirty="0">
                <a:sym typeface="+mn-ea"/>
              </a:rPr>
              <a:t>：</a:t>
            </a:r>
            <a:endParaRPr lang="zh-CN" altLang="en-US" b="1" dirty="0">
              <a:sym typeface="+mn-ea"/>
            </a:endParaRPr>
          </a:p>
          <a:p>
            <a:r>
              <a:rPr lang="en-US" altLang="zh-CN" dirty="0">
                <a:sym typeface="+mn-ea"/>
              </a:rPr>
              <a:t>2020</a:t>
            </a:r>
            <a:r>
              <a:rPr lang="zh-CN" altLang="en-US" dirty="0">
                <a:sym typeface="+mn-ea"/>
              </a:rPr>
              <a:t>年</a:t>
            </a:r>
            <a:r>
              <a:rPr lang="en-US" altLang="zh-CN" dirty="0">
                <a:sym typeface="+mn-ea"/>
              </a:rPr>
              <a:t>2</a:t>
            </a:r>
            <a:r>
              <a:rPr lang="zh-CN" altLang="en-US" dirty="0">
                <a:sym typeface="+mn-ea"/>
              </a:rPr>
              <a:t>月</a:t>
            </a:r>
            <a:r>
              <a:rPr lang="en-US" altLang="zh-CN" dirty="0">
                <a:sym typeface="+mn-ea"/>
              </a:rPr>
              <a:t>17</a:t>
            </a:r>
            <a:r>
              <a:rPr lang="zh-CN" altLang="en-US" dirty="0">
                <a:sym typeface="+mn-ea"/>
              </a:rPr>
              <a:t>日</a:t>
            </a:r>
            <a:r>
              <a:rPr lang="en-US" altLang="zh-CN" dirty="0">
                <a:sym typeface="+mn-ea"/>
              </a:rPr>
              <a:t>——2020</a:t>
            </a:r>
            <a:r>
              <a:rPr lang="zh-CN" altLang="en-US" dirty="0">
                <a:sym typeface="+mn-ea"/>
              </a:rPr>
              <a:t>年</a:t>
            </a:r>
            <a:r>
              <a:rPr lang="en-US" altLang="zh-CN" dirty="0">
                <a:sym typeface="+mn-ea"/>
              </a:rPr>
              <a:t>7</a:t>
            </a:r>
            <a:r>
              <a:rPr lang="zh-CN" altLang="en-US" dirty="0">
                <a:sym typeface="+mn-ea"/>
              </a:rPr>
              <a:t>月</a:t>
            </a:r>
            <a:r>
              <a:rPr lang="en-US" altLang="zh-CN" dirty="0">
                <a:sym typeface="+mn-ea"/>
              </a:rPr>
              <a:t>10</a:t>
            </a:r>
            <a:r>
              <a:rPr lang="zh-CN" altLang="en-US" dirty="0">
                <a:sym typeface="+mn-ea"/>
              </a:rPr>
              <a:t>日（下半学期）</a:t>
            </a:r>
            <a:endParaRPr lang="zh-CN" altLang="en-US" dirty="0">
              <a:sym typeface="+mn-ea"/>
            </a:endParaRPr>
          </a:p>
          <a:p>
            <a:r>
              <a:rPr lang="zh-CN" altLang="en-US" dirty="0">
                <a:sym typeface="+mn-ea"/>
              </a:rPr>
              <a:t>同完善阶段</a:t>
            </a:r>
            <a:r>
              <a:rPr lang="en-US" altLang="zh-CN" dirty="0">
                <a:sym typeface="+mn-ea"/>
              </a:rPr>
              <a:t>1</a:t>
            </a:r>
            <a:r>
              <a:rPr lang="zh-CN" altLang="en-US" dirty="0">
                <a:sym typeface="+mn-ea"/>
              </a:rPr>
              <a:t>，确定</a:t>
            </a:r>
            <a:r>
              <a:rPr lang="en-US" altLang="zh-CN" b="1" dirty="0">
                <a:sym typeface="+mn-ea"/>
              </a:rPr>
              <a:t>10</a:t>
            </a:r>
            <a:r>
              <a:rPr lang="zh-CN" altLang="en-US" b="1" dirty="0">
                <a:sym typeface="+mn-ea"/>
              </a:rPr>
              <a:t>课时</a:t>
            </a:r>
            <a:r>
              <a:rPr lang="zh-CN" altLang="en-US" dirty="0">
                <a:sym typeface="+mn-ea"/>
              </a:rPr>
              <a:t>的</a:t>
            </a:r>
            <a:r>
              <a:rPr lang="zh-CN" altLang="en-US" dirty="0">
                <a:sym typeface="+mn-ea"/>
              </a:rPr>
              <a:t>扩展内容。</a:t>
            </a:r>
            <a:endParaRPr lang="en-US" altLang="zh-CN" dirty="0"/>
          </a:p>
          <a:p>
            <a:endParaRPr lang="en-US" altLang="zh-CN" dirty="0"/>
          </a:p>
          <a:p>
            <a:r>
              <a:rPr lang="zh-CN" altLang="en-US" dirty="0"/>
              <a:t>课程试用：</a:t>
            </a:r>
            <a:endParaRPr lang="en-US" altLang="zh-CN" dirty="0"/>
          </a:p>
          <a:p>
            <a:r>
              <a:rPr lang="en-US" altLang="zh-CN" dirty="0"/>
              <a:t>2019</a:t>
            </a:r>
            <a:r>
              <a:rPr lang="zh-CN" altLang="en-US" dirty="0"/>
              <a:t>年</a:t>
            </a:r>
            <a:r>
              <a:rPr lang="en-US" altLang="zh-CN" dirty="0"/>
              <a:t>12</a:t>
            </a:r>
            <a:r>
              <a:rPr lang="zh-CN" altLang="en-US" dirty="0"/>
              <a:t>月</a:t>
            </a:r>
            <a:r>
              <a:rPr lang="en-US" altLang="zh-CN" dirty="0"/>
              <a:t>1</a:t>
            </a:r>
            <a:r>
              <a:rPr lang="zh-CN" altLang="en-US" dirty="0"/>
              <a:t>号</a:t>
            </a:r>
            <a:r>
              <a:rPr lang="en-US" altLang="zh-CN" dirty="0"/>
              <a:t>——2020</a:t>
            </a:r>
            <a:r>
              <a:rPr lang="zh-CN" altLang="en-US" dirty="0"/>
              <a:t>年</a:t>
            </a:r>
            <a:r>
              <a:rPr lang="en-US" altLang="zh-CN" dirty="0"/>
              <a:t>2</a:t>
            </a:r>
            <a:r>
              <a:rPr lang="zh-CN" altLang="en-US" dirty="0"/>
              <a:t>月</a:t>
            </a:r>
            <a:r>
              <a:rPr lang="en-US" altLang="zh-CN" dirty="0"/>
              <a:t>29</a:t>
            </a:r>
            <a:r>
              <a:rPr lang="zh-CN" altLang="en-US" dirty="0"/>
              <a:t>号</a:t>
            </a:r>
            <a:endParaRPr lang="en-US" altLang="zh-CN" dirty="0"/>
          </a:p>
          <a:p>
            <a:r>
              <a:rPr lang="zh-CN" altLang="en-US" dirty="0"/>
              <a:t>在北京八中、景山学校进行核心课程的试用（需要与学校老师协商上课次数）。</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项目概述</a:t>
            </a:r>
            <a:endParaRPr lang="en-US" altLang="zh-CN" sz="2000" b="1" dirty="0">
              <a:solidFill>
                <a:schemeClr val="tx1">
                  <a:lumMod val="75000"/>
                  <a:lumOff val="25000"/>
                </a:schemeClr>
              </a:solidFill>
              <a:latin typeface="+mn-ea"/>
            </a:endParaRPr>
          </a:p>
        </p:txBody>
      </p:sp>
      <p:sp>
        <p:nvSpPr>
          <p:cNvPr id="3" name="矩形 2"/>
          <p:cNvSpPr/>
          <p:nvPr/>
        </p:nvSpPr>
        <p:spPr>
          <a:xfrm>
            <a:off x="625151" y="1466353"/>
            <a:ext cx="10521070" cy="646331"/>
          </a:xfrm>
          <a:prstGeom prst="rect">
            <a:avLst/>
          </a:prstGeom>
        </p:spPr>
        <p:txBody>
          <a:bodyPr wrap="square">
            <a:spAutoFit/>
          </a:bodyPr>
          <a:lstStyle/>
          <a:p>
            <a:r>
              <a:rPr lang="zh-CN" altLang="en-US" dirty="0"/>
              <a:t>探索开发初高中学生和教师开展人工智能教学所需的教学活动及配套软硬件（可在学校试用的非产品化内容），支持公司开展中学人工智能教育业务。</a:t>
            </a:r>
            <a:endParaRPr lang="zh-CN" altLang="en-US" dirty="0"/>
          </a:p>
        </p:txBody>
      </p:sp>
      <p:sp>
        <p:nvSpPr>
          <p:cNvPr id="9" name="矩形 8"/>
          <p:cNvSpPr/>
          <p:nvPr/>
        </p:nvSpPr>
        <p:spPr>
          <a:xfrm>
            <a:off x="625153" y="3120701"/>
            <a:ext cx="10521069" cy="2308324"/>
          </a:xfrm>
          <a:prstGeom prst="rect">
            <a:avLst/>
          </a:prstGeom>
        </p:spPr>
        <p:txBody>
          <a:bodyPr wrap="square">
            <a:spAutoFit/>
          </a:bodyPr>
          <a:lstStyle/>
          <a:p>
            <a:r>
              <a:rPr lang="zh-CN" altLang="en-US" dirty="0"/>
              <a:t>1.为公司在基础教育阶段，拓展人工智能教育业务，探索未来可产品化的教学活动及配套软硬件资源，为实现新的营收增长点，提供了基础性服务。</a:t>
            </a:r>
            <a:endParaRPr lang="zh-CN" altLang="en-US" dirty="0"/>
          </a:p>
          <a:p>
            <a:r>
              <a:rPr lang="zh-CN" altLang="en-US" dirty="0"/>
              <a:t>2.为初高中学校在人工智能教育方面，提供了未来可产品化的人工智能教学活动及配套软硬件，满足学校开展人工智能教育的需求。</a:t>
            </a:r>
            <a:endParaRPr lang="zh-CN" altLang="en-US" dirty="0"/>
          </a:p>
          <a:p>
            <a:r>
              <a:rPr lang="zh-CN" altLang="en-US" dirty="0"/>
              <a:t>3.为初高中教师提供覆盖人工智能应用热点的、深入浅出的、未来可产品化的人工智能教学活动和简单易操作的软硬件，帮助教师顺利开展人工智能教学。</a:t>
            </a:r>
            <a:endParaRPr lang="zh-CN" altLang="en-US" dirty="0"/>
          </a:p>
          <a:p>
            <a:r>
              <a:rPr lang="zh-CN" altLang="en-US" dirty="0"/>
              <a:t>4.为初高中学生提供可理解的、可实际动手操作的、未来可产品化的人工智能教育教学活动和简单易操作的软硬件，帮助学生学习了解人工智能相关知识。</a:t>
            </a:r>
            <a:endParaRPr lang="zh-CN" altLang="en-US" dirty="0"/>
          </a:p>
        </p:txBody>
      </p:sp>
      <p:sp>
        <p:nvSpPr>
          <p:cNvPr id="8" name="文本框 7"/>
          <p:cNvSpPr txBox="1"/>
          <p:nvPr/>
        </p:nvSpPr>
        <p:spPr>
          <a:xfrm>
            <a:off x="625151" y="2578965"/>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价值描述</a:t>
            </a:r>
            <a:endParaRPr lang="en-US" altLang="zh-CN" sz="2000" b="1" dirty="0">
              <a:solidFill>
                <a:schemeClr val="tx1">
                  <a:lumMod val="75000"/>
                  <a:lumOff val="25000"/>
                </a:schemeClr>
              </a:solidFill>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年度目标</a:t>
            </a:r>
            <a:endParaRPr lang="en-US" altLang="zh-CN" sz="2000" b="1" dirty="0">
              <a:solidFill>
                <a:schemeClr val="tx1">
                  <a:lumMod val="75000"/>
                  <a:lumOff val="25000"/>
                </a:schemeClr>
              </a:solidFill>
              <a:latin typeface="+mn-ea"/>
            </a:endParaRPr>
          </a:p>
        </p:txBody>
      </p:sp>
      <p:sp>
        <p:nvSpPr>
          <p:cNvPr id="3" name="矩形 2"/>
          <p:cNvSpPr/>
          <p:nvPr/>
        </p:nvSpPr>
        <p:spPr>
          <a:xfrm>
            <a:off x="625151" y="1466353"/>
            <a:ext cx="10316118" cy="923330"/>
          </a:xfrm>
          <a:prstGeom prst="rect">
            <a:avLst/>
          </a:prstGeom>
        </p:spPr>
        <p:txBody>
          <a:bodyPr wrap="square">
            <a:spAutoFit/>
          </a:bodyPr>
          <a:lstStyle/>
          <a:p>
            <a:r>
              <a:rPr lang="en-US" altLang="zh-CN" dirty="0"/>
              <a:t>1. </a:t>
            </a:r>
            <a:r>
              <a:rPr lang="zh-CN" altLang="en-US" dirty="0"/>
              <a:t>完成在学校试用的</a:t>
            </a:r>
            <a:r>
              <a:rPr lang="en-US" altLang="zh-CN" dirty="0"/>
              <a:t>10</a:t>
            </a:r>
            <a:r>
              <a:rPr lang="zh-CN" altLang="en-US" dirty="0"/>
              <a:t>个中小学人工智能教学活动，形式为纸质版活动手册和多媒体资源</a:t>
            </a:r>
            <a:endParaRPr lang="zh-CN" altLang="en-US" dirty="0"/>
          </a:p>
          <a:p>
            <a:r>
              <a:rPr lang="en-US" altLang="zh-CN" dirty="0"/>
              <a:t>2. </a:t>
            </a:r>
            <a:r>
              <a:rPr lang="zh-CN" altLang="en-US" dirty="0"/>
              <a:t>完成可在学校试用的配套图形化软件</a:t>
            </a:r>
            <a:endParaRPr lang="zh-CN" altLang="en-US" dirty="0"/>
          </a:p>
          <a:p>
            <a:r>
              <a:rPr lang="en-US" altLang="zh-CN" dirty="0"/>
              <a:t>3. </a:t>
            </a:r>
            <a:r>
              <a:rPr lang="zh-CN" altLang="en-US" dirty="0"/>
              <a:t>完成可在学校试用的配套硬件</a:t>
            </a:r>
            <a:r>
              <a:rPr lang="en-US" altLang="zh-CN" dirty="0"/>
              <a:t>——</a:t>
            </a:r>
            <a:r>
              <a:rPr lang="zh-CN" altLang="en-US" dirty="0"/>
              <a:t>低成本的（</a:t>
            </a:r>
            <a:r>
              <a:rPr lang="en-US" altLang="zh-CN" dirty="0"/>
              <a:t>3</a:t>
            </a:r>
            <a:r>
              <a:rPr lang="zh-CN" altLang="en-US" dirty="0"/>
              <a:t>套）教育机器人设计开发，在</a:t>
            </a:r>
            <a:r>
              <a:rPr lang="en-US" altLang="zh-CN" dirty="0"/>
              <a:t>3</a:t>
            </a:r>
            <a:r>
              <a:rPr lang="zh-CN" altLang="en-US" dirty="0"/>
              <a:t>所学校进行试用</a:t>
            </a:r>
            <a:endParaRPr lang="zh-CN" altLang="en-US" dirty="0"/>
          </a:p>
        </p:txBody>
      </p:sp>
      <p:sp>
        <p:nvSpPr>
          <p:cNvPr id="10" name="文本框 9"/>
          <p:cNvSpPr txBox="1"/>
          <p:nvPr/>
        </p:nvSpPr>
        <p:spPr>
          <a:xfrm>
            <a:off x="625150" y="3194186"/>
            <a:ext cx="7247587" cy="400110"/>
          </a:xfrm>
          <a:prstGeom prst="rect">
            <a:avLst/>
          </a:prstGeom>
          <a:noFill/>
        </p:spPr>
        <p:txBody>
          <a:bodyPr wrap="square" rtlCol="0">
            <a:spAutoFit/>
          </a:bodyPr>
          <a:lstStyle/>
          <a:p>
            <a:r>
              <a:rPr lang="zh-CN" altLang="en-US" sz="2000" b="1" dirty="0"/>
              <a:t>是否符合公司战略目标</a:t>
            </a:r>
            <a:endParaRPr lang="zh-CN" altLang="en-US" sz="2000" b="1" dirty="0"/>
          </a:p>
        </p:txBody>
      </p:sp>
      <p:sp>
        <p:nvSpPr>
          <p:cNvPr id="7" name="矩形 6"/>
          <p:cNvSpPr/>
          <p:nvPr/>
        </p:nvSpPr>
        <p:spPr>
          <a:xfrm>
            <a:off x="625150" y="3729143"/>
            <a:ext cx="9906215" cy="646331"/>
          </a:xfrm>
          <a:prstGeom prst="rect">
            <a:avLst/>
          </a:prstGeom>
        </p:spPr>
        <p:txBody>
          <a:bodyPr wrap="square">
            <a:spAutoFit/>
          </a:bodyPr>
          <a:lstStyle/>
          <a:p>
            <a:r>
              <a:rPr lang="zh-CN" altLang="en-US" dirty="0"/>
              <a:t>帮助公司教育业务，在基础教育阶段中的人工智能教育领域，做到教学活动及配套软硬件资源的储备。</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技术可行性分析</a:t>
            </a:r>
            <a:endParaRPr lang="en-US" altLang="zh-CN" sz="2000" b="1" dirty="0">
              <a:solidFill>
                <a:schemeClr val="tx1">
                  <a:lumMod val="75000"/>
                  <a:lumOff val="25000"/>
                </a:schemeClr>
              </a:solidFill>
              <a:latin typeface="+mn-ea"/>
            </a:endParaRPr>
          </a:p>
        </p:txBody>
      </p:sp>
      <p:sp>
        <p:nvSpPr>
          <p:cNvPr id="3" name="矩形 2"/>
          <p:cNvSpPr/>
          <p:nvPr/>
        </p:nvSpPr>
        <p:spPr>
          <a:xfrm>
            <a:off x="625150" y="1466353"/>
            <a:ext cx="10662960" cy="3693319"/>
          </a:xfrm>
          <a:prstGeom prst="rect">
            <a:avLst/>
          </a:prstGeom>
        </p:spPr>
        <p:txBody>
          <a:bodyPr wrap="square">
            <a:spAutoFit/>
          </a:bodyPr>
          <a:lstStyle/>
          <a:p>
            <a:r>
              <a:rPr lang="en-US" altLang="zh-CN" dirty="0"/>
              <a:t>1.</a:t>
            </a:r>
            <a:r>
              <a:rPr lang="zh-CN" altLang="en-US" dirty="0"/>
              <a:t>硬件</a:t>
            </a:r>
            <a:endParaRPr lang="zh-CN" altLang="en-US" dirty="0"/>
          </a:p>
          <a:p>
            <a:r>
              <a:rPr lang="zh-CN" altLang="en-US" dirty="0"/>
              <a:t>已经基于廉价的开源硬件和</a:t>
            </a:r>
            <a:r>
              <a:rPr lang="en-US" altLang="zh-CN" dirty="0"/>
              <a:t>3D</a:t>
            </a:r>
            <a:r>
              <a:rPr lang="zh-CN" altLang="en-US" dirty="0"/>
              <a:t>打印的外壳，完成硬件的实验室版本</a:t>
            </a:r>
            <a:r>
              <a:rPr lang="en-US" altLang="zh-CN" dirty="0"/>
              <a:t>——</a:t>
            </a:r>
            <a:r>
              <a:rPr lang="zh-CN" altLang="en-US" dirty="0"/>
              <a:t>机器人形态。其中机器人外形可进一步结合公司的</a:t>
            </a:r>
            <a:r>
              <a:rPr lang="en-US" altLang="zh-CN" dirty="0"/>
              <a:t>IP</a:t>
            </a:r>
            <a:r>
              <a:rPr lang="zh-CN" altLang="en-US" dirty="0"/>
              <a:t>，进行外观设计。</a:t>
            </a:r>
            <a:endParaRPr lang="zh-CN" altLang="en-US" dirty="0"/>
          </a:p>
          <a:p>
            <a:r>
              <a:rPr lang="en-US" altLang="zh-CN" dirty="0"/>
              <a:t>2.</a:t>
            </a:r>
            <a:r>
              <a:rPr lang="zh-CN" altLang="en-US" dirty="0"/>
              <a:t>软件</a:t>
            </a:r>
            <a:endParaRPr lang="zh-CN" altLang="en-US" dirty="0"/>
          </a:p>
          <a:p>
            <a:r>
              <a:rPr lang="zh-CN" altLang="en-US" dirty="0"/>
              <a:t>有可参照的基于</a:t>
            </a:r>
            <a:r>
              <a:rPr lang="en-US" altLang="zh-CN" dirty="0" err="1"/>
              <a:t>Blockly</a:t>
            </a:r>
            <a:r>
              <a:rPr lang="zh-CN" altLang="en-US" dirty="0"/>
              <a:t>图形化语言开发的开源平台，可进行二次开发，形成图形化编程和配置软件，可承载一系列的人工智能课程学习。</a:t>
            </a:r>
            <a:endParaRPr lang="zh-CN" altLang="en-US" dirty="0"/>
          </a:p>
          <a:p>
            <a:r>
              <a:rPr lang="en-US" altLang="zh-CN" dirty="0"/>
              <a:t>3.</a:t>
            </a:r>
            <a:r>
              <a:rPr lang="zh-CN" altLang="en-US" dirty="0"/>
              <a:t>人机交互</a:t>
            </a:r>
            <a:endParaRPr lang="zh-CN" altLang="en-US" dirty="0"/>
          </a:p>
          <a:p>
            <a:r>
              <a:rPr lang="zh-CN" altLang="en-US" dirty="0"/>
              <a:t>（</a:t>
            </a:r>
            <a:r>
              <a:rPr lang="en-US" altLang="zh-CN" dirty="0"/>
              <a:t>1</a:t>
            </a:r>
            <a:r>
              <a:rPr lang="zh-CN" altLang="en-US" dirty="0"/>
              <a:t>）公司在机器人的人机交互和动力方面有相关的技术储备，本项目专注在低成本小型桌面</a:t>
            </a:r>
            <a:r>
              <a:rPr lang="en-US" altLang="zh-CN" dirty="0"/>
              <a:t>3D</a:t>
            </a:r>
            <a:r>
              <a:rPr lang="zh-CN" altLang="en-US" dirty="0"/>
              <a:t>打印机器人，可以借鉴相关技术。</a:t>
            </a:r>
            <a:endParaRPr lang="zh-CN" altLang="en-US" dirty="0"/>
          </a:p>
          <a:p>
            <a:r>
              <a:rPr lang="zh-CN" altLang="en-US" dirty="0"/>
              <a:t>（</a:t>
            </a:r>
            <a:r>
              <a:rPr lang="en-US" altLang="zh-CN" dirty="0"/>
              <a:t>2</a:t>
            </a:r>
            <a:r>
              <a:rPr lang="zh-CN" altLang="en-US" dirty="0"/>
              <a:t>）在实验室内，已经走通机器人作为物联网中控、根据指令做动作、实时人体姿态模仿（简单）、语音对话、音源定位、人脸识别等基本交互功能。</a:t>
            </a:r>
            <a:endParaRPr lang="zh-CN" altLang="en-US" dirty="0"/>
          </a:p>
          <a:p>
            <a:r>
              <a:rPr lang="en-US" altLang="zh-CN" dirty="0"/>
              <a:t>4.</a:t>
            </a:r>
            <a:r>
              <a:rPr lang="zh-CN" altLang="en-US" dirty="0"/>
              <a:t>教学活动</a:t>
            </a:r>
            <a:endParaRPr lang="zh-CN" altLang="en-US" dirty="0"/>
          </a:p>
          <a:p>
            <a:r>
              <a:rPr lang="zh-CN" altLang="en-US" dirty="0"/>
              <a:t>以课标为指导，经高中信息技术课标组组长和专家把关，由北师大团队进行课程的开发和制作。</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里程碑</a:t>
            </a:r>
            <a:endParaRPr lang="en-US" altLang="zh-CN" sz="2000" b="1" dirty="0">
              <a:solidFill>
                <a:schemeClr val="tx1">
                  <a:lumMod val="75000"/>
                  <a:lumOff val="25000"/>
                </a:schemeClr>
              </a:solidFill>
              <a:latin typeface="+mn-ea"/>
            </a:endParaRPr>
          </a:p>
        </p:txBody>
      </p:sp>
      <p:sp>
        <p:nvSpPr>
          <p:cNvPr id="3" name="矩形 2"/>
          <p:cNvSpPr/>
          <p:nvPr/>
        </p:nvSpPr>
        <p:spPr>
          <a:xfrm>
            <a:off x="625150" y="1466353"/>
            <a:ext cx="10552602" cy="2862322"/>
          </a:xfrm>
          <a:prstGeom prst="rect">
            <a:avLst/>
          </a:prstGeom>
        </p:spPr>
        <p:txBody>
          <a:bodyPr wrap="square">
            <a:spAutoFit/>
          </a:bodyPr>
          <a:lstStyle/>
          <a:p>
            <a:r>
              <a:rPr lang="zh-CN" altLang="en-US" b="1" dirty="0"/>
              <a:t>里程碑</a:t>
            </a:r>
            <a:r>
              <a:rPr lang="en-US" altLang="zh-CN" b="1" dirty="0"/>
              <a:t>1</a:t>
            </a:r>
            <a:r>
              <a:rPr lang="zh-CN" altLang="en-US" b="1" dirty="0"/>
              <a:t>：</a:t>
            </a:r>
            <a:r>
              <a:rPr lang="en-US" altLang="zh-CN" b="1" dirty="0"/>
              <a:t>5</a:t>
            </a:r>
            <a:r>
              <a:rPr lang="zh-CN" altLang="en-US" b="1" dirty="0"/>
              <a:t>月     正式立项</a:t>
            </a:r>
            <a:endParaRPr lang="zh-CN" altLang="en-US" b="1" dirty="0"/>
          </a:p>
          <a:p>
            <a:r>
              <a:rPr lang="zh-CN" altLang="en-US" dirty="0"/>
              <a:t>	</a:t>
            </a:r>
            <a:r>
              <a:rPr lang="en-US" altLang="zh-CN" dirty="0"/>
              <a:t>5</a:t>
            </a:r>
            <a:r>
              <a:rPr lang="zh-CN" altLang="en-US" dirty="0"/>
              <a:t>月：   开始正式立项流程，完成资源整合，团队组建等工作</a:t>
            </a:r>
            <a:endParaRPr lang="zh-CN" altLang="en-US" dirty="0"/>
          </a:p>
          <a:p>
            <a:r>
              <a:rPr lang="zh-CN" altLang="en-US" b="1" dirty="0"/>
              <a:t>里程碑</a:t>
            </a:r>
            <a:r>
              <a:rPr lang="en-US" altLang="zh-CN" b="1" dirty="0"/>
              <a:t>2</a:t>
            </a:r>
            <a:r>
              <a:rPr lang="zh-CN" altLang="en-US" b="1" dirty="0"/>
              <a:t>：</a:t>
            </a:r>
            <a:r>
              <a:rPr lang="en-US" altLang="zh-CN" b="1" dirty="0"/>
              <a:t>6-8</a:t>
            </a:r>
            <a:r>
              <a:rPr lang="zh-CN" altLang="en-US" b="1" dirty="0"/>
              <a:t>月 完成机器人和软件可测试版本，教学活动</a:t>
            </a:r>
            <a:r>
              <a:rPr lang="en-US" altLang="zh-CN" b="1" dirty="0"/>
              <a:t>60%</a:t>
            </a:r>
            <a:r>
              <a:rPr lang="zh-CN" altLang="en-US" b="1" dirty="0"/>
              <a:t>开发完成	</a:t>
            </a:r>
            <a:endParaRPr lang="zh-CN" altLang="en-US" b="1" dirty="0"/>
          </a:p>
          <a:p>
            <a:r>
              <a:rPr lang="en-US" altLang="zh-CN" dirty="0"/>
              <a:t>                 6</a:t>
            </a:r>
            <a:r>
              <a:rPr lang="zh-CN" altLang="en-US" dirty="0"/>
              <a:t>月：   根据开发计划进行教学活动及配套资源的设计及开发</a:t>
            </a:r>
            <a:endParaRPr lang="zh-CN" altLang="en-US" dirty="0"/>
          </a:p>
          <a:p>
            <a:r>
              <a:rPr lang="zh-CN" altLang="en-US" dirty="0"/>
              <a:t>	</a:t>
            </a:r>
            <a:r>
              <a:rPr lang="en-US" altLang="zh-CN" dirty="0"/>
              <a:t>7</a:t>
            </a:r>
            <a:r>
              <a:rPr lang="zh-CN" altLang="en-US" dirty="0"/>
              <a:t>月：  机器人开发、软件设计开发、教学活动开发</a:t>
            </a:r>
            <a:endParaRPr lang="zh-CN" altLang="en-US" dirty="0"/>
          </a:p>
          <a:p>
            <a:r>
              <a:rPr lang="zh-CN" altLang="en-US" dirty="0"/>
              <a:t>	</a:t>
            </a:r>
            <a:r>
              <a:rPr lang="en-US" altLang="zh-CN" dirty="0"/>
              <a:t>8</a:t>
            </a:r>
            <a:r>
              <a:rPr lang="zh-CN" altLang="en-US" dirty="0"/>
              <a:t>月：  完成机器人和软件可测试版，进行教学活动开发</a:t>
            </a:r>
            <a:endParaRPr lang="zh-CN" altLang="en-US" dirty="0"/>
          </a:p>
          <a:p>
            <a:r>
              <a:rPr lang="zh-CN" altLang="en-US" b="1" dirty="0"/>
              <a:t>里程碑</a:t>
            </a:r>
            <a:r>
              <a:rPr lang="en-US" altLang="zh-CN" b="1" dirty="0"/>
              <a:t>3</a:t>
            </a:r>
            <a:r>
              <a:rPr lang="zh-CN" altLang="en-US" b="1" dirty="0"/>
              <a:t>：</a:t>
            </a:r>
            <a:r>
              <a:rPr lang="en-US" altLang="zh-CN" b="1" dirty="0"/>
              <a:t>9-11</a:t>
            </a:r>
            <a:r>
              <a:rPr lang="zh-CN" altLang="en-US" b="1" dirty="0"/>
              <a:t>月：完成机器人和软件可试用版本，全部教学活动开发</a:t>
            </a:r>
            <a:endParaRPr lang="zh-CN" altLang="en-US" b="1" dirty="0"/>
          </a:p>
          <a:p>
            <a:r>
              <a:rPr lang="zh-CN" altLang="en-US" dirty="0"/>
              <a:t>	</a:t>
            </a:r>
            <a:r>
              <a:rPr lang="en-US" altLang="zh-CN" dirty="0"/>
              <a:t>9</a:t>
            </a:r>
            <a:r>
              <a:rPr lang="zh-CN" altLang="en-US" dirty="0"/>
              <a:t>月：  项目实施，迭代改进</a:t>
            </a:r>
            <a:endParaRPr lang="zh-CN" altLang="en-US" dirty="0"/>
          </a:p>
          <a:p>
            <a:r>
              <a:rPr lang="en-US" altLang="zh-CN" dirty="0"/>
              <a:t>                 10</a:t>
            </a:r>
            <a:r>
              <a:rPr lang="zh-CN" altLang="en-US" dirty="0"/>
              <a:t>月：项目实施与测试，完成全部教学活动开发</a:t>
            </a:r>
            <a:endParaRPr lang="zh-CN" altLang="en-US" dirty="0"/>
          </a:p>
          <a:p>
            <a:r>
              <a:rPr lang="en-US" altLang="zh-CN" dirty="0"/>
              <a:t>                 11</a:t>
            </a:r>
            <a:r>
              <a:rPr lang="zh-CN" altLang="en-US" dirty="0"/>
              <a:t>月：完成机器人和软件可试用版本。到三所学校进行试用</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413237"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b="1" dirty="0">
                <a:solidFill>
                  <a:schemeClr val="tx1">
                    <a:lumMod val="75000"/>
                    <a:lumOff val="25000"/>
                  </a:schemeClr>
                </a:solidFill>
                <a:latin typeface="+mn-ea"/>
              </a:rPr>
              <a:t>预算申请</a:t>
            </a:r>
            <a:endParaRPr lang="en-US" altLang="zh-CN" sz="2000" b="1" dirty="0">
              <a:solidFill>
                <a:schemeClr val="tx1">
                  <a:lumMod val="75000"/>
                  <a:lumOff val="25000"/>
                </a:schemeClr>
              </a:solidFill>
              <a:latin typeface="+mn-ea"/>
            </a:endParaRPr>
          </a:p>
        </p:txBody>
      </p:sp>
      <p:sp>
        <p:nvSpPr>
          <p:cNvPr id="3" name="矩形 2"/>
          <p:cNvSpPr/>
          <p:nvPr/>
        </p:nvSpPr>
        <p:spPr>
          <a:xfrm>
            <a:off x="625150" y="1466353"/>
            <a:ext cx="11096512" cy="3139321"/>
          </a:xfrm>
          <a:prstGeom prst="rect">
            <a:avLst/>
          </a:prstGeom>
        </p:spPr>
        <p:txBody>
          <a:bodyPr wrap="square">
            <a:spAutoFit/>
          </a:bodyPr>
          <a:lstStyle/>
          <a:p>
            <a:r>
              <a:rPr lang="zh-CN" altLang="en-US" dirty="0"/>
              <a:t>预算申请周期：</a:t>
            </a:r>
            <a:r>
              <a:rPr lang="en-US" altLang="zh-CN" dirty="0"/>
              <a:t>2019</a:t>
            </a:r>
            <a:r>
              <a:rPr lang="zh-CN" altLang="en-US" dirty="0"/>
              <a:t>年</a:t>
            </a:r>
            <a:r>
              <a:rPr lang="en-US" altLang="zh-CN"/>
              <a:t>5</a:t>
            </a:r>
            <a:r>
              <a:rPr lang="zh-CN" altLang="en-US"/>
              <a:t>月</a:t>
            </a:r>
            <a:r>
              <a:rPr lang="en-US" altLang="zh-CN" dirty="0"/>
              <a:t>-2019</a:t>
            </a:r>
            <a:r>
              <a:rPr lang="zh-CN" altLang="en-US" dirty="0"/>
              <a:t>年</a:t>
            </a:r>
            <a:r>
              <a:rPr lang="en-US" altLang="zh-CN" dirty="0"/>
              <a:t>11</a:t>
            </a:r>
            <a:r>
              <a:rPr lang="zh-CN" altLang="en-US" dirty="0"/>
              <a:t>月（涉及到教学活动、软硬件迭代研发，超过一个季度）</a:t>
            </a:r>
            <a:endParaRPr lang="zh-CN" altLang="en-US" dirty="0"/>
          </a:p>
          <a:p>
            <a:r>
              <a:rPr lang="zh-CN" altLang="en-US" dirty="0"/>
              <a:t>预算申请总数：</a:t>
            </a:r>
            <a:r>
              <a:rPr lang="en-US" altLang="zh-CN" dirty="0"/>
              <a:t>50.8</a:t>
            </a:r>
            <a:r>
              <a:rPr lang="zh-CN" altLang="en-US" dirty="0"/>
              <a:t>万</a:t>
            </a:r>
            <a:endParaRPr lang="zh-CN" altLang="en-US" dirty="0"/>
          </a:p>
          <a:p>
            <a:r>
              <a:rPr lang="zh-CN" altLang="en-US" dirty="0"/>
              <a:t>预算构成：</a:t>
            </a:r>
            <a:endParaRPr lang="zh-CN" altLang="en-US" dirty="0"/>
          </a:p>
          <a:p>
            <a:r>
              <a:rPr lang="en-US" altLang="zh-CN" dirty="0"/>
              <a:t>1. </a:t>
            </a:r>
            <a:r>
              <a:rPr lang="zh-CN" altLang="en-US" dirty="0"/>
              <a:t>人力成本：</a:t>
            </a:r>
            <a:r>
              <a:rPr lang="en-US" altLang="zh-CN" dirty="0"/>
              <a:t>45.6</a:t>
            </a:r>
            <a:r>
              <a:rPr lang="zh-CN" altLang="en-US" dirty="0"/>
              <a:t>万</a:t>
            </a:r>
            <a:endParaRPr lang="zh-CN" altLang="en-US" dirty="0"/>
          </a:p>
          <a:p>
            <a:r>
              <a:rPr lang="zh-CN" altLang="en-US" dirty="0"/>
              <a:t>         </a:t>
            </a:r>
            <a:r>
              <a:rPr lang="en-US" altLang="zh-CN" dirty="0"/>
              <a:t>P7</a:t>
            </a:r>
            <a:r>
              <a:rPr lang="zh-CN" altLang="en-US" dirty="0"/>
              <a:t>，</a:t>
            </a:r>
            <a:r>
              <a:rPr lang="en-US" altLang="zh-CN" dirty="0"/>
              <a:t>1</a:t>
            </a:r>
            <a:r>
              <a:rPr lang="zh-CN" altLang="en-US" dirty="0"/>
              <a:t>名   负责方向把控，资源调配</a:t>
            </a:r>
            <a:endParaRPr lang="zh-CN" altLang="en-US" dirty="0"/>
          </a:p>
          <a:p>
            <a:r>
              <a:rPr lang="zh-CN" altLang="en-US" dirty="0"/>
              <a:t>         </a:t>
            </a:r>
            <a:r>
              <a:rPr lang="en-US" altLang="zh-CN" dirty="0"/>
              <a:t>P6</a:t>
            </a:r>
            <a:r>
              <a:rPr lang="zh-CN" altLang="en-US" dirty="0"/>
              <a:t>，</a:t>
            </a:r>
            <a:r>
              <a:rPr lang="en-US" altLang="zh-CN" dirty="0"/>
              <a:t>1</a:t>
            </a:r>
            <a:r>
              <a:rPr lang="zh-CN" altLang="en-US" dirty="0"/>
              <a:t>名   负责教学活动及配套软硬件规划，进度把控</a:t>
            </a:r>
            <a:endParaRPr lang="zh-CN" altLang="en-US" dirty="0"/>
          </a:p>
          <a:p>
            <a:r>
              <a:rPr lang="zh-CN" altLang="en-US" dirty="0"/>
              <a:t>         </a:t>
            </a:r>
            <a:r>
              <a:rPr lang="en-US" altLang="zh-CN" dirty="0"/>
              <a:t>P5</a:t>
            </a:r>
            <a:r>
              <a:rPr lang="zh-CN" altLang="en-US" dirty="0"/>
              <a:t>，</a:t>
            </a:r>
            <a:r>
              <a:rPr lang="en-US" altLang="zh-CN" dirty="0"/>
              <a:t>2</a:t>
            </a:r>
            <a:r>
              <a:rPr lang="zh-CN" altLang="en-US" dirty="0"/>
              <a:t>名   负责软件和硬件的设计、开发</a:t>
            </a:r>
            <a:endParaRPr lang="zh-CN" altLang="en-US" dirty="0"/>
          </a:p>
          <a:p>
            <a:r>
              <a:rPr lang="zh-CN" altLang="en-US" dirty="0"/>
              <a:t>         </a:t>
            </a:r>
            <a:r>
              <a:rPr lang="en-US" altLang="zh-CN" dirty="0"/>
              <a:t>P5</a:t>
            </a:r>
            <a:r>
              <a:rPr lang="zh-CN" altLang="en-US" dirty="0"/>
              <a:t>，</a:t>
            </a:r>
            <a:r>
              <a:rPr lang="en-US" altLang="zh-CN" dirty="0"/>
              <a:t>1</a:t>
            </a:r>
            <a:r>
              <a:rPr lang="zh-CN" altLang="en-US" dirty="0"/>
              <a:t>名   负责软件功能设计</a:t>
            </a:r>
            <a:endParaRPr lang="zh-CN" altLang="en-US" dirty="0"/>
          </a:p>
          <a:p>
            <a:r>
              <a:rPr lang="zh-CN" altLang="en-US" dirty="0"/>
              <a:t>         实习生，</a:t>
            </a:r>
            <a:r>
              <a:rPr lang="en-US" altLang="zh-CN" dirty="0"/>
              <a:t>3</a:t>
            </a:r>
            <a:r>
              <a:rPr lang="zh-CN" altLang="en-US" dirty="0"/>
              <a:t>名  负责教学活动开发  </a:t>
            </a:r>
            <a:endParaRPr lang="zh-CN" altLang="en-US" dirty="0"/>
          </a:p>
          <a:p>
            <a:r>
              <a:rPr lang="en-US" altLang="zh-CN" dirty="0"/>
              <a:t>2. </a:t>
            </a:r>
            <a:r>
              <a:rPr lang="zh-CN" altLang="en-US" dirty="0"/>
              <a:t>费用：</a:t>
            </a:r>
            <a:r>
              <a:rPr lang="en-US" altLang="zh-CN" dirty="0"/>
              <a:t>5.2</a:t>
            </a:r>
            <a:r>
              <a:rPr lang="zh-CN" altLang="en-US" dirty="0"/>
              <a:t>万</a:t>
            </a:r>
            <a:endParaRPr lang="zh-CN" altLang="en-US" dirty="0"/>
          </a:p>
          <a:p>
            <a:r>
              <a:rPr lang="zh-CN" altLang="en-US" dirty="0"/>
              <a:t>         差旅、交通、会议费、低值易耗品等。</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087618" y="6260184"/>
            <a:ext cx="3868841" cy="374015"/>
          </a:xfrm>
        </p:spPr>
        <p:txBody>
          <a:bodyPr/>
          <a:lstStyle/>
          <a:p>
            <a:r>
              <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4" name="标题 3"/>
          <p:cNvSpPr>
            <a:spLocks noGrp="1"/>
          </p:cNvSpPr>
          <p:nvPr>
            <p:ph type="title"/>
          </p:nvPr>
        </p:nvSpPr>
        <p:spPr>
          <a:xfrm>
            <a:off x="1273809" y="178435"/>
            <a:ext cx="5341675" cy="612140"/>
          </a:xfrm>
        </p:spPr>
        <p:txBody>
          <a:bodyPr>
            <a:normAutofit fontScale="90000"/>
          </a:bodyPr>
          <a:lstStyle/>
          <a:p>
            <a:r>
              <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rPr>
              <a:t>人工智能教学活动设计及配套资源的研发</a:t>
            </a:r>
            <a:endParaRPr lang="zh-CN" altLang="en-US" sz="2400" b="1" dirty="0">
              <a:solidFill>
                <a:srgbClr val="1E5B9B"/>
              </a:solidFill>
              <a:latin typeface="Microsoft YaHei Light" panose="020B0502040204020203" pitchFamily="34" charset="-122"/>
              <a:ea typeface="Microsoft YaHei Light" panose="020B0502040204020203" pitchFamily="34" charset="-122"/>
              <a:sym typeface="Arial" panose="020B0604020202020204"/>
            </a:endParaRPr>
          </a:p>
        </p:txBody>
      </p:sp>
      <p:sp>
        <p:nvSpPr>
          <p:cNvPr id="6" name="文本占位符 5"/>
          <p:cNvSpPr>
            <a:spLocks noGrp="1"/>
          </p:cNvSpPr>
          <p:nvPr>
            <p:ph type="body" idx="13"/>
          </p:nvPr>
        </p:nvSpPr>
        <p:spPr>
          <a:xfrm>
            <a:off x="8457202" y="6224179"/>
            <a:ext cx="1831975" cy="374015"/>
          </a:xfrm>
        </p:spPr>
        <p:txBody>
          <a:bodyPr/>
          <a:lstStyle/>
          <a:p>
            <a:r>
              <a:rPr lang="en-US" altLang="zh-CN" dirty="0"/>
              <a:t>2019</a:t>
            </a:r>
            <a:r>
              <a:rPr lang="zh-CN" altLang="en-US" dirty="0"/>
              <a:t>年</a:t>
            </a:r>
            <a:r>
              <a:rPr lang="en-US" altLang="zh-CN" dirty="0"/>
              <a:t>4</a:t>
            </a:r>
            <a:r>
              <a:rPr lang="zh-CN" altLang="en-US" dirty="0"/>
              <a:t>月</a:t>
            </a:r>
            <a:r>
              <a:rPr lang="en-US" altLang="zh-CN" dirty="0"/>
              <a:t>15</a:t>
            </a:r>
            <a:r>
              <a:rPr lang="zh-CN" altLang="en-US" dirty="0"/>
              <a:t>日</a:t>
            </a:r>
            <a:endParaRPr lang="zh-CN" altLang="en-US" dirty="0"/>
          </a:p>
        </p:txBody>
      </p:sp>
      <p:sp>
        <p:nvSpPr>
          <p:cNvPr id="12" name="文本框 11"/>
          <p:cNvSpPr txBox="1"/>
          <p:nvPr/>
        </p:nvSpPr>
        <p:spPr>
          <a:xfrm>
            <a:off x="625151" y="928409"/>
            <a:ext cx="7247587" cy="400110"/>
          </a:xfrm>
          <a:prstGeom prst="rect">
            <a:avLst/>
          </a:prstGeom>
          <a:noFill/>
        </p:spPr>
        <p:txBody>
          <a:bodyPr wrap="square" rtlCol="0">
            <a:spAutoFit/>
          </a:bodyPr>
          <a:lstStyle/>
          <a:p>
            <a:r>
              <a:rPr lang="zh-CN" altLang="en-US" sz="2000" dirty="0">
                <a:solidFill>
                  <a:schemeClr val="tx1">
                    <a:lumMod val="75000"/>
                    <a:lumOff val="25000"/>
                  </a:schemeClr>
                </a:solidFill>
                <a:latin typeface="+mn-ea"/>
              </a:rPr>
              <a:t>已开发完成的图形化界面（演示）</a:t>
            </a:r>
            <a:endParaRPr lang="en-US" altLang="zh-CN" sz="2000" dirty="0">
              <a:solidFill>
                <a:schemeClr val="tx1">
                  <a:lumMod val="75000"/>
                  <a:lumOff val="25000"/>
                </a:schemeClr>
              </a:solidFill>
              <a:latin typeface="+mn-ea"/>
            </a:endParaRPr>
          </a:p>
        </p:txBody>
      </p:sp>
      <p:pic>
        <p:nvPicPr>
          <p:cNvPr id="7" name="图片 6"/>
          <p:cNvPicPr/>
          <p:nvPr/>
        </p:nvPicPr>
        <p:blipFill>
          <a:blip r:embed="rId1"/>
          <a:stretch>
            <a:fillRect/>
          </a:stretch>
        </p:blipFill>
        <p:spPr>
          <a:xfrm>
            <a:off x="937758" y="1486483"/>
            <a:ext cx="7768324" cy="4773701"/>
          </a:xfrm>
          <a:prstGeom prst="rect">
            <a:avLst/>
          </a:prstGeom>
        </p:spPr>
      </p:pic>
      <p:pic>
        <p:nvPicPr>
          <p:cNvPr id="5" name="图片 4"/>
          <p:cNvPicPr>
            <a:picLocks noChangeAspect="1"/>
          </p:cNvPicPr>
          <p:nvPr/>
        </p:nvPicPr>
        <p:blipFill>
          <a:blip r:embed="rId2"/>
          <a:stretch>
            <a:fillRect/>
          </a:stretch>
        </p:blipFill>
        <p:spPr>
          <a:xfrm>
            <a:off x="9118107" y="790575"/>
            <a:ext cx="3368098" cy="3148613"/>
          </a:xfrm>
          <a:prstGeom prst="rect">
            <a:avLst/>
          </a:prstGeom>
        </p:spPr>
      </p:pic>
      <p:pic>
        <p:nvPicPr>
          <p:cNvPr id="8" name="图片 7"/>
          <p:cNvPicPr>
            <a:picLocks noChangeAspect="1"/>
          </p:cNvPicPr>
          <p:nvPr/>
        </p:nvPicPr>
        <p:blipFill>
          <a:blip r:embed="rId3"/>
          <a:stretch>
            <a:fillRect/>
          </a:stretch>
        </p:blipFill>
        <p:spPr>
          <a:xfrm>
            <a:off x="9206824" y="4113167"/>
            <a:ext cx="2985176" cy="2398163"/>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2598</Words>
  <Application>WPS 演示</Application>
  <PresentationFormat>宽屏</PresentationFormat>
  <Paragraphs>196</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宋体</vt:lpstr>
      <vt:lpstr>Wingdings</vt:lpstr>
      <vt:lpstr>方正兰亭黑简体</vt:lpstr>
      <vt:lpstr>Calibri</vt:lpstr>
      <vt:lpstr>微软雅黑</vt:lpstr>
      <vt:lpstr>Microsoft YaHei Light</vt:lpstr>
      <vt:lpstr>Arial</vt:lpstr>
      <vt:lpstr>Arial Unicode MS</vt:lpstr>
      <vt:lpstr>Calibri Light</vt:lpstr>
      <vt:lpstr>黑体</vt:lpstr>
      <vt:lpstr>Office 主题</vt:lpstr>
      <vt:lpstr>PowerPoint 演示文稿</vt:lpstr>
      <vt:lpstr>人工智能教学活动设计及配套资源的研发</vt:lpstr>
      <vt:lpstr>PowerPoint 演示文稿</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lpstr>人工智能教学活动设计及配套资源的研发</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ippocket@sina.com</cp:lastModifiedBy>
  <cp:revision>396</cp:revision>
  <dcterms:created xsi:type="dcterms:W3CDTF">2018-02-23T03:51:00Z</dcterms:created>
  <dcterms:modified xsi:type="dcterms:W3CDTF">2019-08-15T10:23:02Z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