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7" r:id="rId2"/>
    <p:sldId id="11435" r:id="rId3"/>
    <p:sldId id="11449" r:id="rId4"/>
    <p:sldId id="340" r:id="rId5"/>
    <p:sldId id="342" r:id="rId6"/>
    <p:sldId id="11450" r:id="rId7"/>
    <p:sldId id="11441" r:id="rId8"/>
    <p:sldId id="11453" r:id="rId9"/>
    <p:sldId id="11442" r:id="rId10"/>
    <p:sldId id="11439" r:id="rId11"/>
    <p:sldId id="11452" r:id="rId12"/>
    <p:sldId id="1142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300"/>
    <a:srgbClr val="FFCE37"/>
    <a:srgbClr val="FDD826"/>
    <a:srgbClr val="1165A0"/>
    <a:srgbClr val="CAE6F6"/>
    <a:srgbClr val="66B3E1"/>
    <a:srgbClr val="EEAF34"/>
    <a:srgbClr val="2874A9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4708"/>
  </p:normalViewPr>
  <p:slideViewPr>
    <p:cSldViewPr snapToGrid="0" showGuides="1">
      <p:cViewPr varScale="1">
        <p:scale>
          <a:sx n="93" d="100"/>
          <a:sy n="93" d="100"/>
        </p:scale>
        <p:origin x="216" y="82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大白车套件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Arduino</a:t>
          </a: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套件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F307A-4FC4-4DCC-AFB5-6B7AAE741726}">
      <dgm:prSet phldrT="[Text]" custT="1"/>
      <dgm:spPr/>
      <dgm:t>
        <a:bodyPr lIns="182880" tIns="182880" rIns="0"/>
        <a:lstStyle/>
        <a:p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树莓派摄像头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3062DE9-2511-493E-8F1E-97B239729FBD}" type="parTrans" cxnId="{AE5D5F33-63F2-4020-AAFB-5ECB62954E73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6FA712-BEEE-4EFB-B0FB-97A8B8981CE3}" type="sibTrans" cxnId="{AE5D5F33-63F2-4020-AAFB-5ECB62954E73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待识别的人或照片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7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7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7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7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01989E35-CBA2-4ED3-9836-746744133E01}" type="pres">
      <dgm:prSet presAssocID="{5D1F307A-4FC4-4DCC-AFB5-6B7AAE741726}" presName="composite" presStyleCnt="0"/>
      <dgm:spPr/>
    </dgm:pt>
    <dgm:pt modelId="{3FB716FB-D28B-4017-9E73-424A704CD315}" type="pres">
      <dgm:prSet presAssocID="{5D1F307A-4FC4-4DCC-AFB5-6B7AAE741726}" presName="LShape" presStyleLbl="alignNode1" presStyleIdx="4" presStyleCnt="7"/>
      <dgm:spPr>
        <a:solidFill>
          <a:schemeClr val="accent3"/>
        </a:solidFill>
        <a:ln>
          <a:noFill/>
        </a:ln>
      </dgm:spPr>
    </dgm:pt>
    <dgm:pt modelId="{B972AA22-F389-426E-BCC4-61B96D35266C}" type="pres">
      <dgm:prSet presAssocID="{5D1F307A-4FC4-4DCC-AFB5-6B7AAE74172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B67CC5-9C39-4C8D-A9D8-8C98AF000AF1}" type="pres">
      <dgm:prSet presAssocID="{5D1F307A-4FC4-4DCC-AFB5-6B7AAE741726}" presName="Triangle" presStyleLbl="alignNode1" presStyleIdx="5" presStyleCnt="7"/>
      <dgm:spPr>
        <a:solidFill>
          <a:schemeClr val="accent3"/>
        </a:solidFill>
        <a:ln>
          <a:noFill/>
        </a:ln>
      </dgm:spPr>
    </dgm:pt>
    <dgm:pt modelId="{2595269F-07D4-4FBB-8173-03BEF635E108}" type="pres">
      <dgm:prSet presAssocID="{706FA712-BEEE-4EFB-B0FB-97A8B8981CE3}" presName="sibTrans" presStyleCnt="0"/>
      <dgm:spPr/>
    </dgm:pt>
    <dgm:pt modelId="{B0E778B3-10A6-4E48-A9DD-127DACEB23DB}" type="pres">
      <dgm:prSet presAssocID="{706FA712-BEEE-4EFB-B0FB-97A8B8981CE3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6" presStyleCnt="7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5D5F33-63F2-4020-AAFB-5ECB62954E73}" srcId="{FB680873-68F2-4A39-A24B-A7D666BC4F5D}" destId="{5D1F307A-4FC4-4DCC-AFB5-6B7AAE741726}" srcOrd="2" destOrd="0" parTransId="{53062DE9-2511-493E-8F1E-97B239729FBD}" sibTransId="{706FA712-BEEE-4EFB-B0FB-97A8B8981CE3}"/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3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5EB614BB-9739-4A2D-883A-0B245F40E90E}" type="presOf" srcId="{5D1F307A-4FC4-4DCC-AFB5-6B7AAE741726}" destId="{B972AA22-F389-426E-BCC4-61B96D35266C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96541BB8-BF79-4E12-81B3-63FB7CE51C6F}" type="presParOf" srcId="{1DA79400-65A9-4C37-B554-194A2E657ACA}" destId="{01989E35-CBA2-4ED3-9836-746744133E01}" srcOrd="4" destOrd="0" presId="urn:microsoft.com/office/officeart/2009/3/layout/StepUpProcess"/>
    <dgm:cxn modelId="{D1A0ADD4-4C1C-47B9-8C8C-A9B564D5AB70}" type="presParOf" srcId="{01989E35-CBA2-4ED3-9836-746744133E01}" destId="{3FB716FB-D28B-4017-9E73-424A704CD315}" srcOrd="0" destOrd="0" presId="urn:microsoft.com/office/officeart/2009/3/layout/StepUpProcess"/>
    <dgm:cxn modelId="{E7A0E859-DBAC-4714-AE42-AEE4BEE901CD}" type="presParOf" srcId="{01989E35-CBA2-4ED3-9836-746744133E01}" destId="{B972AA22-F389-426E-BCC4-61B96D35266C}" srcOrd="1" destOrd="0" presId="urn:microsoft.com/office/officeart/2009/3/layout/StepUpProcess"/>
    <dgm:cxn modelId="{369A4801-CE7B-4620-AB4C-EEC89E641E9B}" type="presParOf" srcId="{01989E35-CBA2-4ED3-9836-746744133E01}" destId="{03B67CC5-9C39-4C8D-A9D8-8C98AF000AF1}" srcOrd="2" destOrd="0" presId="urn:microsoft.com/office/officeart/2009/3/layout/StepUpProcess"/>
    <dgm:cxn modelId="{0AF88EC9-3A87-42BA-9F78-860655327384}" type="presParOf" srcId="{1DA79400-65A9-4C37-B554-194A2E657ACA}" destId="{2595269F-07D4-4FBB-8173-03BEF635E108}" srcOrd="5" destOrd="0" presId="urn:microsoft.com/office/officeart/2009/3/layout/StepUpProcess"/>
    <dgm:cxn modelId="{EEC526EB-21D7-4EE4-B0F7-056A23FAD091}" type="presParOf" srcId="{2595269F-07D4-4FBB-8173-03BEF635E108}" destId="{B0E778B3-10A6-4E48-A9DD-127DACEB23DB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6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3413" y="1949524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8374" y="2709135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大白车套件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374" y="2709135"/>
        <a:ext cx="2295234" cy="2011907"/>
      </dsp:txXfrm>
    </dsp:sp>
    <dsp:sp modelId="{AE00A12C-A488-48B5-8196-9F097818204F}">
      <dsp:nvSpPr>
        <dsp:cNvPr id="0" name=""/>
        <dsp:cNvSpPr/>
      </dsp:nvSpPr>
      <dsp:spPr>
        <a:xfrm>
          <a:off x="2120545" y="1762354"/>
          <a:ext cx="433063" cy="433063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23228" y="1254232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068190" y="2013843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Arduino</a:t>
          </a: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套件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68190" y="2013843"/>
        <a:ext cx="2295234" cy="2011907"/>
      </dsp:txXfrm>
    </dsp:sp>
    <dsp:sp modelId="{A20B5860-8224-4097-904D-B73672C9F839}">
      <dsp:nvSpPr>
        <dsp:cNvPr id="0" name=""/>
        <dsp:cNvSpPr/>
      </dsp:nvSpPr>
      <dsp:spPr>
        <a:xfrm>
          <a:off x="4930361" y="1067063"/>
          <a:ext cx="433063" cy="433063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16FB-D28B-4017-9E73-424A704CD315}">
      <dsp:nvSpPr>
        <dsp:cNvPr id="0" name=""/>
        <dsp:cNvSpPr/>
      </dsp:nvSpPr>
      <dsp:spPr>
        <a:xfrm rot="5400000">
          <a:off x="6133044" y="558941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AA22-F389-426E-BCC4-61B96D35266C}">
      <dsp:nvSpPr>
        <dsp:cNvPr id="0" name=""/>
        <dsp:cNvSpPr/>
      </dsp:nvSpPr>
      <dsp:spPr>
        <a:xfrm>
          <a:off x="5878005" y="1318551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树莓派摄像头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878005" y="1318551"/>
        <a:ext cx="2295234" cy="2011907"/>
      </dsp:txXfrm>
    </dsp:sp>
    <dsp:sp modelId="{03B67CC5-9C39-4C8D-A9D8-8C98AF000AF1}">
      <dsp:nvSpPr>
        <dsp:cNvPr id="0" name=""/>
        <dsp:cNvSpPr/>
      </dsp:nvSpPr>
      <dsp:spPr>
        <a:xfrm>
          <a:off x="7740177" y="371771"/>
          <a:ext cx="433063" cy="433063"/>
        </a:xfrm>
        <a:prstGeom prst="triangle">
          <a:avLst>
            <a:gd name="adj" fmla="val 10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8942860" y="-136350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8687821" y="623260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待识别的人或照片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687821" y="623260"/>
        <a:ext cx="2295234" cy="201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0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7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0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1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1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教大白自动追踪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180537" y="2021691"/>
            <a:ext cx="9024219" cy="234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小组合作组装树莓派和</a:t>
            </a:r>
            <a:r>
              <a:rPr lang="en-US" altLang="zh-CN" sz="2000" b="1" dirty="0">
                <a:solidFill>
                  <a:srgbClr val="EEAF34"/>
                </a:solidFill>
              </a:rPr>
              <a:t>Arduino</a:t>
            </a:r>
            <a:r>
              <a:rPr lang="zh-CN" altLang="en-US" sz="2000" b="1" dirty="0">
                <a:solidFill>
                  <a:srgbClr val="EEAF34"/>
                </a:solidFill>
              </a:rPr>
              <a:t>组装大白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使用远程桌面或</a:t>
            </a:r>
            <a:r>
              <a:rPr lang="en" altLang="zh-CN" sz="2000" b="1" dirty="0">
                <a:solidFill>
                  <a:srgbClr val="EEAF34"/>
                </a:solidFill>
              </a:rPr>
              <a:t>HDMI</a:t>
            </a:r>
            <a:r>
              <a:rPr lang="zh-CN" altLang="en-US" sz="2000" b="1" dirty="0">
                <a:solidFill>
                  <a:srgbClr val="EEAF34"/>
                </a:solidFill>
              </a:rPr>
              <a:t>视频输出连接到树莓派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打开终端，输入</a:t>
            </a:r>
            <a:r>
              <a:rPr lang="en-US" altLang="zh-CN" sz="2000" b="1" dirty="0">
                <a:solidFill>
                  <a:srgbClr val="EEAF34"/>
                </a:solidFill>
              </a:rPr>
              <a:t>cd ~/learn-ai/codes/chapter4/tracker/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输入</a:t>
            </a:r>
            <a:r>
              <a:rPr lang="en-US" altLang="zh-CN" sz="2000" b="1" dirty="0">
                <a:solidFill>
                  <a:srgbClr val="EEAF34"/>
                </a:solidFill>
              </a:rPr>
              <a:t>python tracker.py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将待识别的物体（人脸或猫）在车前移动，观察车的追踪行为</a:t>
            </a:r>
            <a:endParaRPr lang="en-US" altLang="zh-CN" sz="2000" b="1" dirty="0">
              <a:solidFill>
                <a:srgbClr val="EEAF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108759" y="1033150"/>
            <a:ext cx="9024219" cy="511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将</a:t>
            </a:r>
            <a:r>
              <a:rPr lang="en-US" altLang="zh-CN" sz="2000" b="1" dirty="0">
                <a:solidFill>
                  <a:srgbClr val="EEAF34"/>
                </a:solidFill>
              </a:rPr>
              <a:t>cascade.xml</a:t>
            </a:r>
            <a:r>
              <a:rPr lang="zh-CN" altLang="en-US" sz="2000" b="1" dirty="0">
                <a:solidFill>
                  <a:srgbClr val="EEAF34"/>
                </a:solidFill>
              </a:rPr>
              <a:t>通过</a:t>
            </a:r>
            <a:r>
              <a:rPr lang="en-US" altLang="zh-CN" sz="2000" b="1" dirty="0">
                <a:solidFill>
                  <a:srgbClr val="EEAF34"/>
                </a:solidFill>
              </a:rPr>
              <a:t>U</a:t>
            </a:r>
            <a:r>
              <a:rPr lang="zh-CN" altLang="en-US" sz="2000" b="1" dirty="0">
                <a:solidFill>
                  <a:srgbClr val="EEAF34"/>
                </a:solidFill>
              </a:rPr>
              <a:t>盘拷贝到树莓派的此路径下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打开终端，执行：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EEAF34"/>
                </a:solidFill>
              </a:rPr>
              <a:t>cd ~/Desktop/learn-ai/codes/chapter4/part3_AutoTrack/</a:t>
            </a:r>
            <a:r>
              <a:rPr lang="en-US" altLang="zh-CN" sz="2000" b="1" dirty="0" err="1">
                <a:solidFill>
                  <a:srgbClr val="EEAF34"/>
                </a:solidFill>
              </a:rPr>
              <a:t>AutoTrack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EEAF34"/>
                </a:solidFill>
              </a:rPr>
              <a:t>python tracker_my_object.py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将待识别</a:t>
            </a:r>
            <a:r>
              <a:rPr lang="zh-CN" altLang="en-US" sz="2000" b="1">
                <a:solidFill>
                  <a:srgbClr val="EEAF34"/>
                </a:solidFill>
              </a:rPr>
              <a:t>的物体在</a:t>
            </a:r>
            <a:r>
              <a:rPr lang="zh-CN" altLang="en-US" sz="2000" b="1" dirty="0">
                <a:solidFill>
                  <a:srgbClr val="EEAF34"/>
                </a:solidFill>
              </a:rPr>
              <a:t>车前移动，观察车的追踪行为</a:t>
            </a:r>
            <a:endParaRPr lang="en-US" altLang="zh-CN" sz="2000" b="1" dirty="0">
              <a:solidFill>
                <a:srgbClr val="EEAF3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8D2DE-7D8A-4EBF-92BB-B07127F77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04" y="1596467"/>
            <a:ext cx="4991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422CCF3-FC8D-423C-9040-E6FD04AF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智慧机场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AA9D1-A133-4C4F-8729-1B41F136DB08}"/>
              </a:ext>
            </a:extLst>
          </p:cNvPr>
          <p:cNvSpPr/>
          <p:nvPr/>
        </p:nvSpPr>
        <p:spPr>
          <a:xfrm>
            <a:off x="5571115" y="2466567"/>
            <a:ext cx="5823533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美剧</a:t>
            </a:r>
            <a:r>
              <a:rPr lang="en-US" altLang="zh-CN" sz="2000" dirty="0"/>
              <a:t>《</a:t>
            </a:r>
            <a:r>
              <a:rPr lang="zh-CN" altLang="en-US" sz="2000" dirty="0"/>
              <a:t>疑犯追踪</a:t>
            </a:r>
            <a:r>
              <a:rPr lang="en-US" altLang="zh-CN" sz="2000" dirty="0"/>
              <a:t>》</a:t>
            </a:r>
            <a:r>
              <a:rPr lang="zh-CN" altLang="en-US" sz="2000" dirty="0"/>
              <a:t>里的人脸识别系统；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嫌疑人要从北京飞往深圳出差一趟，在北京机场登飞机之前要在登机口照一张相；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飞机落地之后，深圳机场各个监控区域实时报告追踪嫌疑人目前所在位置。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BE06BE-0A16-4C37-942B-DF626438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51" y="1917937"/>
            <a:ext cx="4289388" cy="39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911B8-9961-4E89-A5E2-391C483CD8F5}"/>
              </a:ext>
            </a:extLst>
          </p:cNvPr>
          <p:cNvSpPr/>
          <p:nvPr/>
        </p:nvSpPr>
        <p:spPr>
          <a:xfrm>
            <a:off x="1212837" y="4041553"/>
            <a:ext cx="4177392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准确识别多种人脸属性信息，包括年龄、性别、种族、颜值、表情、情绪、脸型、头部姿态、是否闭眼、是否配戴眼镜、人脸质量信息及类型等，精准定位包括脸颊、眉、眼、口、鼻等人脸五官及轮廓的</a:t>
            </a:r>
            <a:r>
              <a:rPr lang="en-US" altLang="zh-CN" dirty="0"/>
              <a:t>100</a:t>
            </a:r>
            <a:r>
              <a:rPr lang="zh-CN" altLang="en-US" dirty="0"/>
              <a:t>多个关键点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F81C6-C9B0-453D-81C1-42D4E2E1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37" y="1259841"/>
            <a:ext cx="2250463" cy="2470019"/>
          </a:xfrm>
          <a:prstGeom prst="rect">
            <a:avLst/>
          </a:prstGeom>
        </p:spPr>
      </p:pic>
      <p:sp>
        <p:nvSpPr>
          <p:cNvPr id="9" name="标题 7">
            <a:extLst>
              <a:ext uri="{FF2B5EF4-FFF2-40B4-BE49-F238E27FC236}">
                <a16:creationId xmlns:a16="http://schemas.microsoft.com/office/drawing/2014/main" id="{0CEFCDA8-0D69-4680-9AE0-A1E05FED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智慧机场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2C25A2-E3C9-4DDA-A946-4FDCE89D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37" y="1259838"/>
            <a:ext cx="2243668" cy="24700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EB4E65-816D-4CB0-9AB9-68D5E973D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01" y="1259837"/>
            <a:ext cx="2491210" cy="24700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24ED93-0893-4E01-A1F9-486731CAA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07" y="1259837"/>
            <a:ext cx="2443946" cy="24700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63DDBF-97F2-47F0-9948-7FA070BFE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049" y="1259838"/>
            <a:ext cx="2772687" cy="24700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CDC8D5B-CAC6-44D1-9B6B-3E26A9E88C1D}"/>
              </a:ext>
            </a:extLst>
          </p:cNvPr>
          <p:cNvSpPr/>
          <p:nvPr/>
        </p:nvSpPr>
        <p:spPr>
          <a:xfrm>
            <a:off x="5961307" y="4762049"/>
            <a:ext cx="5800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</a:rPr>
              <a:t>自动</a:t>
            </a:r>
            <a:r>
              <a:rPr lang="zh-CN" altLang="zh-CN" sz="2000" b="1" dirty="0">
                <a:highlight>
                  <a:srgbClr val="FFFF00"/>
                </a:highlight>
              </a:rPr>
              <a:t>追踪可以在哪些方面设计个好玩的设备呢？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5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AE7E729B-60DB-43A2-9F60-CDC491B9BE4C}"/>
              </a:ext>
            </a:extLst>
          </p:cNvPr>
          <p:cNvGrpSpPr/>
          <p:nvPr/>
        </p:nvGrpSpPr>
        <p:grpSpPr>
          <a:xfrm>
            <a:off x="2285808" y="3243454"/>
            <a:ext cx="5791347" cy="1047664"/>
            <a:chOff x="6354225" y="3234292"/>
            <a:chExt cx="5016361" cy="1017069"/>
          </a:xfrm>
        </p:grpSpPr>
        <p:sp>
          <p:nvSpPr>
            <p:cNvPr id="16" name="ïŝļíḍe">
              <a:extLst>
                <a:ext uri="{FF2B5EF4-FFF2-40B4-BE49-F238E27FC236}">
                  <a16:creationId xmlns:a16="http://schemas.microsoft.com/office/drawing/2014/main" id="{8668618C-C6DA-405E-A83F-3C63C9F51B0E}"/>
                </a:ext>
              </a:extLst>
            </p:cNvPr>
            <p:cNvSpPr/>
            <p:nvPr/>
          </p:nvSpPr>
          <p:spPr bwMode="auto">
            <a:xfrm>
              <a:off x="6596935" y="3234292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ślîdê">
              <a:extLst>
                <a:ext uri="{FF2B5EF4-FFF2-40B4-BE49-F238E27FC236}">
                  <a16:creationId xmlns:a16="http://schemas.microsoft.com/office/drawing/2014/main" id="{AFA96EDF-4C70-4204-BDC6-FEAAF863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3234292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ï$ľîḑè">
              <a:extLst>
                <a:ext uri="{FF2B5EF4-FFF2-40B4-BE49-F238E27FC236}">
                  <a16:creationId xmlns:a16="http://schemas.microsoft.com/office/drawing/2014/main" id="{3BD28150-D824-4BCD-9E54-F860CD55F557}"/>
                </a:ext>
              </a:extLst>
            </p:cNvPr>
            <p:cNvSpPr/>
            <p:nvPr/>
          </p:nvSpPr>
          <p:spPr bwMode="auto">
            <a:xfrm rot="16200000">
              <a:off x="6307995" y="3650366"/>
              <a:ext cx="277382" cy="184922"/>
            </a:xfrm>
            <a:prstGeom prst="triangl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íşľiḑê">
              <a:extLst>
                <a:ext uri="{FF2B5EF4-FFF2-40B4-BE49-F238E27FC236}">
                  <a16:creationId xmlns:a16="http://schemas.microsoft.com/office/drawing/2014/main" id="{56507740-6D94-4296-B14E-574400A2492D}"/>
                </a:ext>
              </a:extLst>
            </p:cNvPr>
            <p:cNvSpPr txBox="1"/>
            <p:nvPr/>
          </p:nvSpPr>
          <p:spPr>
            <a:xfrm flipH="1">
              <a:off x="6822936" y="3556100"/>
              <a:ext cx="716414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5D54DC1-D912-4AF2-82A3-EC9D1A623722}"/>
              </a:ext>
            </a:extLst>
          </p:cNvPr>
          <p:cNvGrpSpPr/>
          <p:nvPr/>
        </p:nvGrpSpPr>
        <p:grpSpPr>
          <a:xfrm>
            <a:off x="2285808" y="2002712"/>
            <a:ext cx="5791348" cy="1017069"/>
            <a:chOff x="6354225" y="1962956"/>
            <a:chExt cx="5016361" cy="1017069"/>
          </a:xfrm>
        </p:grpSpPr>
        <p:sp>
          <p:nvSpPr>
            <p:cNvPr id="10" name="ïṡlîḓè">
              <a:extLst>
                <a:ext uri="{FF2B5EF4-FFF2-40B4-BE49-F238E27FC236}">
                  <a16:creationId xmlns:a16="http://schemas.microsoft.com/office/drawing/2014/main" id="{3C5EE76B-4BC2-4CE0-874D-A71EFD3BFA1F}"/>
                </a:ext>
              </a:extLst>
            </p:cNvPr>
            <p:cNvSpPr/>
            <p:nvPr/>
          </p:nvSpPr>
          <p:spPr bwMode="auto">
            <a:xfrm>
              <a:off x="6596935" y="1962956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ïṩ1îďê">
              <a:extLst>
                <a:ext uri="{FF2B5EF4-FFF2-40B4-BE49-F238E27FC236}">
                  <a16:creationId xmlns:a16="http://schemas.microsoft.com/office/drawing/2014/main" id="{B3047CE1-072C-41A7-BF0A-47E838CD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1962956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iṡ1ïdé">
              <a:extLst>
                <a:ext uri="{FF2B5EF4-FFF2-40B4-BE49-F238E27FC236}">
                  <a16:creationId xmlns:a16="http://schemas.microsoft.com/office/drawing/2014/main" id="{CC658995-22BF-42D7-9994-06A948C732E7}"/>
                </a:ext>
              </a:extLst>
            </p:cNvPr>
            <p:cNvSpPr/>
            <p:nvPr/>
          </p:nvSpPr>
          <p:spPr bwMode="auto">
            <a:xfrm rot="16200000">
              <a:off x="6307995" y="2379030"/>
              <a:ext cx="277382" cy="184922"/>
            </a:xfrm>
            <a:prstGeom prst="triangl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iṥľîḍe">
              <a:extLst>
                <a:ext uri="{FF2B5EF4-FFF2-40B4-BE49-F238E27FC236}">
                  <a16:creationId xmlns:a16="http://schemas.microsoft.com/office/drawing/2014/main" id="{822E2D93-45E4-47CA-BF5F-53F78FFD75FE}"/>
                </a:ext>
              </a:extLst>
            </p:cNvPr>
            <p:cNvSpPr txBox="1"/>
            <p:nvPr/>
          </p:nvSpPr>
          <p:spPr>
            <a:xfrm flipH="1">
              <a:off x="6818801" y="2284763"/>
              <a:ext cx="771365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íślidé">
            <a:extLst>
              <a:ext uri="{FF2B5EF4-FFF2-40B4-BE49-F238E27FC236}">
                <a16:creationId xmlns:a16="http://schemas.microsoft.com/office/drawing/2014/main" id="{0F71A57E-EC46-4DAA-BA22-C465E9AAAE20}"/>
              </a:ext>
            </a:extLst>
          </p:cNvPr>
          <p:cNvSpPr txBox="1">
            <a:spLocks/>
          </p:cNvSpPr>
          <p:nvPr/>
        </p:nvSpPr>
        <p:spPr bwMode="auto">
          <a:xfrm>
            <a:off x="3881801" y="2374222"/>
            <a:ext cx="2879568" cy="309958"/>
          </a:xfrm>
          <a:prstGeom prst="rect">
            <a:avLst/>
          </a:prstGeom>
          <a:noFill/>
        </p:spPr>
        <p:txBody>
          <a:bodyPr wrap="none" lIns="432000" tIns="0" rIns="216000" bIns="0" anchor="ctr" anchorCtr="0"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熟悉自动追踪人脸的原理</a:t>
            </a:r>
            <a:endParaRPr lang="zh-CN" altLang="en-US" b="1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35E948D-E9D7-4E5B-97DE-1655536B14D3}"/>
              </a:ext>
            </a:extLst>
          </p:cNvPr>
          <p:cNvGrpSpPr/>
          <p:nvPr/>
        </p:nvGrpSpPr>
        <p:grpSpPr>
          <a:xfrm>
            <a:off x="2285808" y="3446831"/>
            <a:ext cx="5696054" cy="2134644"/>
            <a:chOff x="6354225" y="2626370"/>
            <a:chExt cx="5016361" cy="2900180"/>
          </a:xfrm>
        </p:grpSpPr>
        <p:sp>
          <p:nvSpPr>
            <p:cNvPr id="4" name="îşḷiḋé">
              <a:extLst>
                <a:ext uri="{FF2B5EF4-FFF2-40B4-BE49-F238E27FC236}">
                  <a16:creationId xmlns:a16="http://schemas.microsoft.com/office/drawing/2014/main" id="{6A4B724E-0D60-4C88-AFEB-B8C63BA39944}"/>
                </a:ext>
              </a:extLst>
            </p:cNvPr>
            <p:cNvSpPr/>
            <p:nvPr/>
          </p:nvSpPr>
          <p:spPr bwMode="auto">
            <a:xfrm>
              <a:off x="6596935" y="4509481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ïśļíḑé">
              <a:extLst>
                <a:ext uri="{FF2B5EF4-FFF2-40B4-BE49-F238E27FC236}">
                  <a16:creationId xmlns:a16="http://schemas.microsoft.com/office/drawing/2014/main" id="{A82EDC93-A736-4DEE-9C63-4BECE40A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4509481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îsľiḑè">
              <a:extLst>
                <a:ext uri="{FF2B5EF4-FFF2-40B4-BE49-F238E27FC236}">
                  <a16:creationId xmlns:a16="http://schemas.microsoft.com/office/drawing/2014/main" id="{27B30903-1C23-4554-85DF-C7C7120D2FA2}"/>
                </a:ext>
              </a:extLst>
            </p:cNvPr>
            <p:cNvSpPr/>
            <p:nvPr/>
          </p:nvSpPr>
          <p:spPr bwMode="auto">
            <a:xfrm rot="16200000">
              <a:off x="6307995" y="4925555"/>
              <a:ext cx="277382" cy="184922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ïṩļíďe">
              <a:extLst>
                <a:ext uri="{FF2B5EF4-FFF2-40B4-BE49-F238E27FC236}">
                  <a16:creationId xmlns:a16="http://schemas.microsoft.com/office/drawing/2014/main" id="{7BA50B3D-3154-492C-8952-F638FAC74CE2}"/>
                </a:ext>
              </a:extLst>
            </p:cNvPr>
            <p:cNvSpPr txBox="1"/>
            <p:nvPr/>
          </p:nvSpPr>
          <p:spPr>
            <a:xfrm flipH="1">
              <a:off x="6804585" y="4831289"/>
              <a:ext cx="692818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iṧľïḓe">
              <a:extLst>
                <a:ext uri="{FF2B5EF4-FFF2-40B4-BE49-F238E27FC236}">
                  <a16:creationId xmlns:a16="http://schemas.microsoft.com/office/drawing/2014/main" id="{84C7537E-8A0C-43C3-8CA4-B3B0A29B96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27536" y="2626370"/>
              <a:ext cx="3476382" cy="912323"/>
            </a:xfrm>
            <a:prstGeom prst="rect">
              <a:avLst/>
            </a:prstGeom>
            <a:noFill/>
          </p:spPr>
          <p:txBody>
            <a:bodyPr wrap="none" lIns="432000" tIns="0" rIns="36000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自动追踪系统的构成和训练原理</a:t>
              </a:r>
              <a:endPara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1869734" y="2025827"/>
            <a:ext cx="277382" cy="3511200"/>
            <a:chOff x="5938151" y="1986071"/>
            <a:chExt cx="277382" cy="3511200"/>
          </a:xfrm>
        </p:grpSpPr>
        <p:cxnSp>
          <p:nvCxnSpPr>
            <p:cNvPr id="22" name="Straight Connector 91">
              <a:extLst>
                <a:ext uri="{FF2B5EF4-FFF2-40B4-BE49-F238E27FC236}">
                  <a16:creationId xmlns:a16="http://schemas.microsoft.com/office/drawing/2014/main" id="{29B26B38-312B-4DA5-9D01-87300C973A8B}"/>
                </a:ext>
              </a:extLst>
            </p:cNvPr>
            <p:cNvCxnSpPr/>
            <p:nvPr/>
          </p:nvCxnSpPr>
          <p:spPr>
            <a:xfrm rot="5400000">
              <a:off x="5910413" y="5329878"/>
              <a:ext cx="332859" cy="192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ṣḻíḍe">
              <a:extLst>
                <a:ext uri="{FF2B5EF4-FFF2-40B4-BE49-F238E27FC236}">
                  <a16:creationId xmlns:a16="http://schemas.microsoft.com/office/drawing/2014/main" id="{9D39B86C-FDE7-488A-904F-57D40843C477}"/>
                </a:ext>
              </a:extLst>
            </p:cNvPr>
            <p:cNvSpPr/>
            <p:nvPr/>
          </p:nvSpPr>
          <p:spPr bwMode="auto">
            <a:xfrm>
              <a:off x="5938151" y="4875472"/>
              <a:ext cx="277382" cy="27738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Connector 98">
              <a:extLst>
                <a:ext uri="{FF2B5EF4-FFF2-40B4-BE49-F238E27FC236}">
                  <a16:creationId xmlns:a16="http://schemas.microsoft.com/office/drawing/2014/main" id="{5D32AC6A-67D5-4B82-8F11-68DFCBCF1220}"/>
                </a:ext>
              </a:extLst>
            </p:cNvPr>
            <p:cNvCxnSpPr/>
            <p:nvPr/>
          </p:nvCxnSpPr>
          <p:spPr>
            <a:xfrm rot="5400000">
              <a:off x="5910413" y="4694210"/>
              <a:ext cx="332859" cy="1927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01">
              <a:extLst>
                <a:ext uri="{FF2B5EF4-FFF2-40B4-BE49-F238E27FC236}">
                  <a16:creationId xmlns:a16="http://schemas.microsoft.com/office/drawing/2014/main" id="{75E64DEB-2AFC-45BA-8087-DD028F15B57D}"/>
                </a:ext>
              </a:extLst>
            </p:cNvPr>
            <p:cNvCxnSpPr/>
            <p:nvPr/>
          </p:nvCxnSpPr>
          <p:spPr>
            <a:xfrm rot="5400000">
              <a:off x="5910413" y="4058542"/>
              <a:ext cx="332859" cy="1927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ïsḻíḍe">
              <a:extLst>
                <a:ext uri="{FF2B5EF4-FFF2-40B4-BE49-F238E27FC236}">
                  <a16:creationId xmlns:a16="http://schemas.microsoft.com/office/drawing/2014/main" id="{9F592956-0C4C-40F7-B3A9-4C1DF44699F8}"/>
                </a:ext>
              </a:extLst>
            </p:cNvPr>
            <p:cNvSpPr/>
            <p:nvPr/>
          </p:nvSpPr>
          <p:spPr bwMode="auto">
            <a:xfrm>
              <a:off x="5938151" y="3604136"/>
              <a:ext cx="277382" cy="27738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Straight Connector 106">
              <a:extLst>
                <a:ext uri="{FF2B5EF4-FFF2-40B4-BE49-F238E27FC236}">
                  <a16:creationId xmlns:a16="http://schemas.microsoft.com/office/drawing/2014/main" id="{8F7B5AD6-CDE7-426C-91AA-17E0B276EB4A}"/>
                </a:ext>
              </a:extLst>
            </p:cNvPr>
            <p:cNvCxnSpPr/>
            <p:nvPr/>
          </p:nvCxnSpPr>
          <p:spPr>
            <a:xfrm rot="5400000">
              <a:off x="5910413" y="3422874"/>
              <a:ext cx="332859" cy="1927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活动目标</a:t>
            </a:r>
          </a:p>
        </p:txBody>
      </p:sp>
      <p:sp>
        <p:nvSpPr>
          <p:cNvPr id="52" name="işļíḍê">
            <a:extLst>
              <a:ext uri="{FF2B5EF4-FFF2-40B4-BE49-F238E27FC236}">
                <a16:creationId xmlns:a16="http://schemas.microsoft.com/office/drawing/2014/main" id="{0A538647-03BC-4C04-AFB4-40120E6C05C6}"/>
              </a:ext>
            </a:extLst>
          </p:cNvPr>
          <p:cNvSpPr txBox="1">
            <a:spLocks/>
          </p:cNvSpPr>
          <p:nvPr/>
        </p:nvSpPr>
        <p:spPr bwMode="auto">
          <a:xfrm>
            <a:off x="3866629" y="4659171"/>
            <a:ext cx="3253152" cy="1047665"/>
          </a:xfrm>
          <a:prstGeom prst="rect">
            <a:avLst/>
          </a:prstGeom>
          <a:noFill/>
        </p:spPr>
        <p:txBody>
          <a:bodyPr wrap="none" lIns="432000" tIns="0" rIns="360000" bIns="0" anchor="ctr" anchorCtr="0"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了解自动追踪系统的操作使用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2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硬件准备</a:t>
            </a:r>
          </a:p>
        </p:txBody>
      </p:sp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581209"/>
              </p:ext>
            </p:extLst>
          </p:nvPr>
        </p:nvGraphicFramePr>
        <p:xfrm>
          <a:off x="597057" y="1308100"/>
          <a:ext cx="10989235" cy="509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B33A38A-1F26-47E0-AA70-67F965300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8B33A38A-1F26-47E0-AA70-67F9653006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E00A12C-A488-48B5-8196-9F09781820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AE00A12C-A488-48B5-8196-9F09781820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130075C-DAED-4D1D-AB37-763F1A262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7130075C-DAED-4D1D-AB37-763F1A262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0690B07-0F0A-4711-8D4B-3B5F7D4E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B0690B07-0F0A-4711-8D4B-3B5F7D4E2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0B5860-8224-4097-904D-B73672C9F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A20B5860-8224-4097-904D-B73672C9F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D9CF60-53A5-44B9-9097-60904E7CE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32D9CF60-53A5-44B9-9097-60904E7CE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FB716FB-D28B-4017-9E73-424A704CD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3FB716FB-D28B-4017-9E73-424A704CD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3B67CC5-9C39-4C8D-A9D8-8C98AF000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03B67CC5-9C39-4C8D-A9D8-8C98AF000A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72AA22-F389-426E-BCC4-61B96D352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B972AA22-F389-426E-BCC4-61B96D352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B22D62F-62E9-4CE4-826B-10FD5511BE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graphicEl>
                                              <a:dgm id="{1B22D62F-62E9-4CE4-826B-10FD5511BE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84C1BCE-8DE3-4CD1-8840-4FB781042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084C1BCE-8DE3-4CD1-8840-4FB781042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76F4D-50B6-4F0E-90C4-3C7DD6CC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基于视觉的自动追踪系统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8E808-2E88-4929-AD6E-157AA0AB28C4}"/>
              </a:ext>
            </a:extLst>
          </p:cNvPr>
          <p:cNvSpPr/>
          <p:nvPr/>
        </p:nvSpPr>
        <p:spPr>
          <a:xfrm>
            <a:off x="534194" y="773605"/>
            <a:ext cx="2008187" cy="13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86D70E-1DDC-4727-8200-339F8621684C}"/>
              </a:ext>
            </a:extLst>
          </p:cNvPr>
          <p:cNvSpPr/>
          <p:nvPr/>
        </p:nvSpPr>
        <p:spPr>
          <a:xfrm>
            <a:off x="2867025" y="2792413"/>
            <a:ext cx="2008188" cy="13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7071AB-B7B2-4C4A-B54D-F37D9BE71B7C}"/>
              </a:ext>
            </a:extLst>
          </p:cNvPr>
          <p:cNvSpPr/>
          <p:nvPr/>
        </p:nvSpPr>
        <p:spPr>
          <a:xfrm>
            <a:off x="5033177" y="862505"/>
            <a:ext cx="2008187" cy="13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CC168D-F68B-4F23-9997-93C2530DF02E}"/>
              </a:ext>
            </a:extLst>
          </p:cNvPr>
          <p:cNvSpPr/>
          <p:nvPr/>
        </p:nvSpPr>
        <p:spPr>
          <a:xfrm>
            <a:off x="7199313" y="2792413"/>
            <a:ext cx="2008187" cy="13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995134-941F-457A-B563-0998C2E5B5EC}"/>
              </a:ext>
            </a:extLst>
          </p:cNvPr>
          <p:cNvSpPr/>
          <p:nvPr/>
        </p:nvSpPr>
        <p:spPr>
          <a:xfrm>
            <a:off x="9437688" y="862505"/>
            <a:ext cx="2009775" cy="13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8" name="Shape 1056">
            <a:extLst>
              <a:ext uri="{FF2B5EF4-FFF2-40B4-BE49-F238E27FC236}">
                <a16:creationId xmlns:a16="http://schemas.microsoft.com/office/drawing/2014/main" id="{979E19C4-FC23-4F69-A355-46416B9E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4" y="2153142"/>
            <a:ext cx="2006600" cy="2670175"/>
          </a:xfrm>
          <a:prstGeom prst="rect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/>
          </a:p>
        </p:txBody>
      </p:sp>
      <p:sp>
        <p:nvSpPr>
          <p:cNvPr id="9" name="Shape 1058">
            <a:extLst>
              <a:ext uri="{FF2B5EF4-FFF2-40B4-BE49-F238E27FC236}">
                <a16:creationId xmlns:a16="http://schemas.microsoft.com/office/drawing/2014/main" id="{D00F0B9B-FC68-497E-AB22-2CFB660D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19" y="1765792"/>
            <a:ext cx="698500" cy="70008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79"/>
              <a:gd name="T16" fmla="*/ 0 h 19679"/>
              <a:gd name="T17" fmla="*/ 19679 w 19679"/>
              <a:gd name="T18" fmla="*/ 19679 h 196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EC6D3"/>
          </a:solidFill>
          <a:ln w="63500">
            <a:solidFill>
              <a:srgbClr val="F8FBFC"/>
            </a:solidFill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0" name="Shape 1059">
            <a:extLst>
              <a:ext uri="{FF2B5EF4-FFF2-40B4-BE49-F238E27FC236}">
                <a16:creationId xmlns:a16="http://schemas.microsoft.com/office/drawing/2014/main" id="{67C192FD-3F0B-468F-8874-753C07CD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4171950"/>
            <a:ext cx="2008188" cy="2670175"/>
          </a:xfrm>
          <a:prstGeom prst="rect">
            <a:avLst/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/>
          </a:p>
        </p:txBody>
      </p:sp>
      <p:sp>
        <p:nvSpPr>
          <p:cNvPr id="11" name="Shape 1060">
            <a:extLst>
              <a:ext uri="{FF2B5EF4-FFF2-40B4-BE49-F238E27FC236}">
                <a16:creationId xmlns:a16="http://schemas.microsoft.com/office/drawing/2014/main" id="{F88A7406-6E0B-433D-8302-7A6978920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3789363"/>
            <a:ext cx="700088" cy="70008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79"/>
              <a:gd name="T16" fmla="*/ 0 h 19679"/>
              <a:gd name="T17" fmla="*/ 19679 w 19679"/>
              <a:gd name="T18" fmla="*/ 19679 h 196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BB40"/>
          </a:solidFill>
          <a:ln w="63500">
            <a:solidFill>
              <a:srgbClr val="F8FBFC"/>
            </a:solidFill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2" name="Shape 1061">
            <a:extLst>
              <a:ext uri="{FF2B5EF4-FFF2-40B4-BE49-F238E27FC236}">
                <a16:creationId xmlns:a16="http://schemas.microsoft.com/office/drawing/2014/main" id="{07351635-E83D-42B8-819E-29659D85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764" y="2197592"/>
            <a:ext cx="2006600" cy="2670175"/>
          </a:xfrm>
          <a:prstGeom prst="rect">
            <a:avLst/>
          </a:pr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/>
          </a:p>
        </p:txBody>
      </p:sp>
      <p:sp>
        <p:nvSpPr>
          <p:cNvPr id="13" name="Shape 1062">
            <a:extLst>
              <a:ext uri="{FF2B5EF4-FFF2-40B4-BE49-F238E27FC236}">
                <a16:creationId xmlns:a16="http://schemas.microsoft.com/office/drawing/2014/main" id="{3267785B-C93A-4B3D-B525-5C3FB394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814" y="1810242"/>
            <a:ext cx="698500" cy="70008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79"/>
              <a:gd name="T16" fmla="*/ 0 h 19679"/>
              <a:gd name="T17" fmla="*/ 19679 w 19679"/>
              <a:gd name="T18" fmla="*/ 19679 h 196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36CAF"/>
          </a:solidFill>
          <a:ln w="63500">
            <a:solidFill>
              <a:srgbClr val="F8FBFC"/>
            </a:solidFill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Shape 1063">
            <a:extLst>
              <a:ext uri="{FF2B5EF4-FFF2-40B4-BE49-F238E27FC236}">
                <a16:creationId xmlns:a16="http://schemas.microsoft.com/office/drawing/2014/main" id="{60A8A473-520F-4CD6-A8C7-389C92C2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4171950"/>
            <a:ext cx="2006600" cy="2670175"/>
          </a:xfrm>
          <a:prstGeom prst="rect">
            <a:avLst/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/>
          </a:p>
        </p:txBody>
      </p:sp>
      <p:sp>
        <p:nvSpPr>
          <p:cNvPr id="15" name="Shape 1064">
            <a:extLst>
              <a:ext uri="{FF2B5EF4-FFF2-40B4-BE49-F238E27FC236}">
                <a16:creationId xmlns:a16="http://schemas.microsoft.com/office/drawing/2014/main" id="{0E8174BE-F205-4ABC-9803-E766585D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3789363"/>
            <a:ext cx="700088" cy="70008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79"/>
              <a:gd name="T16" fmla="*/ 0 h 19679"/>
              <a:gd name="T17" fmla="*/ 19679 w 19679"/>
              <a:gd name="T18" fmla="*/ 19679 h 196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8841D"/>
          </a:solidFill>
          <a:ln w="63500">
            <a:solidFill>
              <a:srgbClr val="F8FBFC"/>
            </a:solidFill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Shape 1065">
            <a:extLst>
              <a:ext uri="{FF2B5EF4-FFF2-40B4-BE49-F238E27FC236}">
                <a16:creationId xmlns:a16="http://schemas.microsoft.com/office/drawing/2014/main" id="{123F39B1-E5F3-4867-9452-66C56816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863" y="2242042"/>
            <a:ext cx="2006600" cy="2670175"/>
          </a:xfrm>
          <a:prstGeom prst="rect">
            <a:avLst/>
          </a:prstGeom>
          <a:solidFill>
            <a:srgbClr val="F26D6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/>
          </a:p>
        </p:txBody>
      </p:sp>
      <p:sp>
        <p:nvSpPr>
          <p:cNvPr id="17" name="Shape 1066">
            <a:extLst>
              <a:ext uri="{FF2B5EF4-FFF2-40B4-BE49-F238E27FC236}">
                <a16:creationId xmlns:a16="http://schemas.microsoft.com/office/drawing/2014/main" id="{24D5C8BF-E402-46B9-BE8F-5C5B20DB3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4913" y="1849930"/>
            <a:ext cx="698500" cy="70008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79"/>
              <a:gd name="T16" fmla="*/ 0 h 19679"/>
              <a:gd name="T17" fmla="*/ 19679 w 19679"/>
              <a:gd name="T18" fmla="*/ 19679 h 196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6D64"/>
          </a:solidFill>
          <a:ln w="63500">
            <a:solidFill>
              <a:srgbClr val="F8FBFC"/>
            </a:solidFill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grpSp>
        <p:nvGrpSpPr>
          <p:cNvPr id="18" name="Group 1069">
            <a:extLst>
              <a:ext uri="{FF2B5EF4-FFF2-40B4-BE49-F238E27FC236}">
                <a16:creationId xmlns:a16="http://schemas.microsoft.com/office/drawing/2014/main" id="{41447122-ABD6-4415-8B7A-40FB549B46F1}"/>
              </a:ext>
            </a:extLst>
          </p:cNvPr>
          <p:cNvGrpSpPr>
            <a:grpSpLocks/>
          </p:cNvGrpSpPr>
          <p:nvPr/>
        </p:nvGrpSpPr>
        <p:grpSpPr bwMode="auto">
          <a:xfrm>
            <a:off x="1391444" y="1959467"/>
            <a:ext cx="298450" cy="307975"/>
            <a:chOff x="0" y="0"/>
            <a:chExt cx="568987" cy="587851"/>
          </a:xfrm>
        </p:grpSpPr>
        <p:sp>
          <p:nvSpPr>
            <p:cNvPr id="19" name="Shape 1067">
              <a:extLst>
                <a:ext uri="{FF2B5EF4-FFF2-40B4-BE49-F238E27FC236}">
                  <a16:creationId xmlns:a16="http://schemas.microsoft.com/office/drawing/2014/main" id="{6F524CC1-4AAA-4E48-842D-7F2C150F430A}"/>
                </a:ext>
              </a:extLst>
            </p:cNvPr>
            <p:cNvSpPr/>
            <p:nvPr/>
          </p:nvSpPr>
          <p:spPr>
            <a:xfrm>
              <a:off x="323837" y="0"/>
              <a:ext cx="245150" cy="24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1" y="0"/>
                  </a:moveTo>
                  <a:lnTo>
                    <a:pt x="0" y="3811"/>
                  </a:lnTo>
                  <a:lnTo>
                    <a:pt x="1269" y="5083"/>
                  </a:lnTo>
                  <a:lnTo>
                    <a:pt x="16515" y="20328"/>
                  </a:lnTo>
                  <a:lnTo>
                    <a:pt x="17695" y="21512"/>
                  </a:lnTo>
                  <a:lnTo>
                    <a:pt x="17787" y="21600"/>
                  </a:lnTo>
                  <a:lnTo>
                    <a:pt x="21600" y="177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noProof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Shape 1068">
              <a:extLst>
                <a:ext uri="{FF2B5EF4-FFF2-40B4-BE49-F238E27FC236}">
                  <a16:creationId xmlns:a16="http://schemas.microsoft.com/office/drawing/2014/main" id="{F35A309C-5132-48E1-A23D-254A62197B5E}"/>
                </a:ext>
              </a:extLst>
            </p:cNvPr>
            <p:cNvSpPr/>
            <p:nvPr/>
          </p:nvSpPr>
          <p:spPr>
            <a:xfrm>
              <a:off x="0" y="81815"/>
              <a:ext cx="505429" cy="50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600" extrusionOk="0">
                  <a:moveTo>
                    <a:pt x="21105" y="7346"/>
                  </a:moveTo>
                  <a:lnTo>
                    <a:pt x="19909" y="6122"/>
                  </a:lnTo>
                  <a:lnTo>
                    <a:pt x="18713" y="7346"/>
                  </a:lnTo>
                  <a:lnTo>
                    <a:pt x="17039" y="9059"/>
                  </a:lnTo>
                  <a:lnTo>
                    <a:pt x="7471" y="9060"/>
                  </a:lnTo>
                  <a:lnTo>
                    <a:pt x="13930" y="2447"/>
                  </a:lnTo>
                  <a:lnTo>
                    <a:pt x="15124" y="1224"/>
                  </a:lnTo>
                  <a:lnTo>
                    <a:pt x="13928" y="0"/>
                  </a:lnTo>
                  <a:lnTo>
                    <a:pt x="1486" y="12735"/>
                  </a:lnTo>
                  <a:cubicBezTo>
                    <a:pt x="-495" y="14762"/>
                    <a:pt x="-495" y="18052"/>
                    <a:pt x="1487" y="20078"/>
                  </a:cubicBezTo>
                  <a:cubicBezTo>
                    <a:pt x="2477" y="21092"/>
                    <a:pt x="3778" y="21600"/>
                    <a:pt x="5076" y="21600"/>
                  </a:cubicBezTo>
                  <a:cubicBezTo>
                    <a:pt x="6374" y="21600"/>
                    <a:pt x="7673" y="21093"/>
                    <a:pt x="8664" y="20079"/>
                  </a:cubicBezTo>
                  <a:lnTo>
                    <a:pt x="21105" y="7346"/>
                  </a:lnTo>
                  <a:close/>
                  <a:moveTo>
                    <a:pt x="7180" y="12521"/>
                  </a:moveTo>
                  <a:cubicBezTo>
                    <a:pt x="7647" y="12521"/>
                    <a:pt x="8025" y="12909"/>
                    <a:pt x="8025" y="13386"/>
                  </a:cubicBezTo>
                  <a:cubicBezTo>
                    <a:pt x="8025" y="13865"/>
                    <a:pt x="7646" y="14253"/>
                    <a:pt x="7180" y="14253"/>
                  </a:cubicBezTo>
                  <a:cubicBezTo>
                    <a:pt x="6713" y="14252"/>
                    <a:pt x="6334" y="13865"/>
                    <a:pt x="6334" y="13386"/>
                  </a:cubicBezTo>
                  <a:cubicBezTo>
                    <a:pt x="6334" y="12909"/>
                    <a:pt x="6713" y="12521"/>
                    <a:pt x="7180" y="12521"/>
                  </a:cubicBezTo>
                  <a:moveTo>
                    <a:pt x="5065" y="17715"/>
                  </a:moveTo>
                  <a:cubicBezTo>
                    <a:pt x="4363" y="17715"/>
                    <a:pt x="3794" y="17134"/>
                    <a:pt x="3794" y="16419"/>
                  </a:cubicBezTo>
                  <a:cubicBezTo>
                    <a:pt x="3794" y="15700"/>
                    <a:pt x="4363" y="15117"/>
                    <a:pt x="5065" y="15117"/>
                  </a:cubicBezTo>
                  <a:cubicBezTo>
                    <a:pt x="5765" y="15117"/>
                    <a:pt x="6334" y="15700"/>
                    <a:pt x="6334" y="16419"/>
                  </a:cubicBezTo>
                  <a:cubicBezTo>
                    <a:pt x="6334" y="17134"/>
                    <a:pt x="5765" y="17715"/>
                    <a:pt x="5065" y="1771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noProof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1" name="Group 1073">
            <a:extLst>
              <a:ext uri="{FF2B5EF4-FFF2-40B4-BE49-F238E27FC236}">
                <a16:creationId xmlns:a16="http://schemas.microsoft.com/office/drawing/2014/main" id="{85924D86-C69C-40B7-B666-C55CB2C9E1BD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3989388"/>
            <a:ext cx="298450" cy="300037"/>
            <a:chOff x="0" y="0"/>
            <a:chExt cx="568987" cy="568987"/>
          </a:xfrm>
        </p:grpSpPr>
        <p:sp>
          <p:nvSpPr>
            <p:cNvPr id="22" name="Shape 1070">
              <a:extLst>
                <a:ext uri="{FF2B5EF4-FFF2-40B4-BE49-F238E27FC236}">
                  <a16:creationId xmlns:a16="http://schemas.microsoft.com/office/drawing/2014/main" id="{E41EFF9B-B819-4ED2-A208-668083D461E1}"/>
                </a:ext>
              </a:extLst>
            </p:cNvPr>
            <p:cNvSpPr/>
            <p:nvPr/>
          </p:nvSpPr>
          <p:spPr>
            <a:xfrm>
              <a:off x="405555" y="0"/>
              <a:ext cx="157379" cy="276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2" h="21600" extrusionOk="0">
                  <a:moveTo>
                    <a:pt x="12835" y="21583"/>
                  </a:moveTo>
                  <a:cubicBezTo>
                    <a:pt x="13166" y="21594"/>
                    <a:pt x="13471" y="21600"/>
                    <a:pt x="13747" y="21600"/>
                  </a:cubicBezTo>
                  <a:cubicBezTo>
                    <a:pt x="13932" y="21600"/>
                    <a:pt x="14089" y="21594"/>
                    <a:pt x="14245" y="21587"/>
                  </a:cubicBezTo>
                  <a:cubicBezTo>
                    <a:pt x="14489" y="21573"/>
                    <a:pt x="14735" y="21570"/>
                    <a:pt x="14968" y="21532"/>
                  </a:cubicBezTo>
                  <a:cubicBezTo>
                    <a:pt x="18368" y="20987"/>
                    <a:pt x="20313" y="18244"/>
                    <a:pt x="20332" y="14660"/>
                  </a:cubicBezTo>
                  <a:cubicBezTo>
                    <a:pt x="20340" y="13031"/>
                    <a:pt x="19950" y="11229"/>
                    <a:pt x="19124" y="9379"/>
                  </a:cubicBezTo>
                  <a:cubicBezTo>
                    <a:pt x="16694" y="3948"/>
                    <a:pt x="11309" y="0"/>
                    <a:pt x="6613" y="0"/>
                  </a:cubicBezTo>
                  <a:cubicBezTo>
                    <a:pt x="6192" y="0"/>
                    <a:pt x="5776" y="32"/>
                    <a:pt x="5368" y="97"/>
                  </a:cubicBezTo>
                  <a:cubicBezTo>
                    <a:pt x="5344" y="101"/>
                    <a:pt x="5309" y="111"/>
                    <a:pt x="5285" y="116"/>
                  </a:cubicBezTo>
                  <a:cubicBezTo>
                    <a:pt x="5071" y="151"/>
                    <a:pt x="4864" y="203"/>
                    <a:pt x="4660" y="257"/>
                  </a:cubicBezTo>
                  <a:cubicBezTo>
                    <a:pt x="4575" y="279"/>
                    <a:pt x="4483" y="306"/>
                    <a:pt x="4384" y="331"/>
                  </a:cubicBezTo>
                  <a:cubicBezTo>
                    <a:pt x="182" y="1650"/>
                    <a:pt x="-1260" y="6741"/>
                    <a:pt x="1207" y="12250"/>
                  </a:cubicBezTo>
                  <a:cubicBezTo>
                    <a:pt x="3491" y="17341"/>
                    <a:pt x="8365" y="21128"/>
                    <a:pt x="12835" y="215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noProof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Shape 1071">
              <a:extLst>
                <a:ext uri="{FF2B5EF4-FFF2-40B4-BE49-F238E27FC236}">
                  <a16:creationId xmlns:a16="http://schemas.microsoft.com/office/drawing/2014/main" id="{571B0C92-7A89-483D-B4EA-CAA02D9A6CE7}"/>
                </a:ext>
              </a:extLst>
            </p:cNvPr>
            <p:cNvSpPr/>
            <p:nvPr/>
          </p:nvSpPr>
          <p:spPr>
            <a:xfrm>
              <a:off x="387395" y="385346"/>
              <a:ext cx="181592" cy="1836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noProof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" name="Shape 1072">
              <a:extLst>
                <a:ext uri="{FF2B5EF4-FFF2-40B4-BE49-F238E27FC236}">
                  <a16:creationId xmlns:a16="http://schemas.microsoft.com/office/drawing/2014/main" id="{9AB3C054-2CC6-469A-B41A-01F2324CA5F9}"/>
                </a:ext>
              </a:extLst>
            </p:cNvPr>
            <p:cNvSpPr/>
            <p:nvPr/>
          </p:nvSpPr>
          <p:spPr>
            <a:xfrm>
              <a:off x="0" y="21073"/>
              <a:ext cx="460032" cy="538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37" y="12634"/>
                  </a:moveTo>
                  <a:cubicBezTo>
                    <a:pt x="13337" y="10841"/>
                    <a:pt x="11628" y="10189"/>
                    <a:pt x="10479" y="10189"/>
                  </a:cubicBezTo>
                  <a:lnTo>
                    <a:pt x="5471" y="10189"/>
                  </a:lnTo>
                  <a:cubicBezTo>
                    <a:pt x="4703" y="10189"/>
                    <a:pt x="4529" y="9740"/>
                    <a:pt x="4518" y="9374"/>
                  </a:cubicBezTo>
                  <a:cubicBezTo>
                    <a:pt x="4518" y="8612"/>
                    <a:pt x="5234" y="8476"/>
                    <a:pt x="5471" y="8455"/>
                  </a:cubicBezTo>
                  <a:lnTo>
                    <a:pt x="21600" y="9612"/>
                  </a:lnTo>
                  <a:cubicBezTo>
                    <a:pt x="20446" y="8654"/>
                    <a:pt x="19457" y="7134"/>
                    <a:pt x="18879" y="5288"/>
                  </a:cubicBezTo>
                  <a:cubicBezTo>
                    <a:pt x="18238" y="3241"/>
                    <a:pt x="18267" y="1350"/>
                    <a:pt x="18848" y="0"/>
                  </a:cubicBezTo>
                  <a:cubicBezTo>
                    <a:pt x="18706" y="90"/>
                    <a:pt x="6394" y="5550"/>
                    <a:pt x="6243" y="5618"/>
                  </a:cubicBezTo>
                  <a:cubicBezTo>
                    <a:pt x="3542" y="6851"/>
                    <a:pt x="2613" y="7616"/>
                    <a:pt x="2613" y="9374"/>
                  </a:cubicBezTo>
                  <a:cubicBezTo>
                    <a:pt x="2613" y="10357"/>
                    <a:pt x="3375" y="11819"/>
                    <a:pt x="5471" y="11819"/>
                  </a:cubicBezTo>
                  <a:lnTo>
                    <a:pt x="10468" y="11819"/>
                  </a:lnTo>
                  <a:cubicBezTo>
                    <a:pt x="10909" y="11829"/>
                    <a:pt x="11433" y="11978"/>
                    <a:pt x="11433" y="12634"/>
                  </a:cubicBezTo>
                  <a:lnTo>
                    <a:pt x="11433" y="14264"/>
                  </a:lnTo>
                  <a:lnTo>
                    <a:pt x="0" y="14264"/>
                  </a:lnTo>
                  <a:lnTo>
                    <a:pt x="0" y="21600"/>
                  </a:lnTo>
                  <a:lnTo>
                    <a:pt x="17149" y="21600"/>
                  </a:lnTo>
                  <a:lnTo>
                    <a:pt x="17149" y="14264"/>
                  </a:lnTo>
                  <a:lnTo>
                    <a:pt x="13338" y="14264"/>
                  </a:lnTo>
                  <a:lnTo>
                    <a:pt x="13338" y="1263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noProof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" name="Shape 1074">
            <a:extLst>
              <a:ext uri="{FF2B5EF4-FFF2-40B4-BE49-F238E27FC236}">
                <a16:creationId xmlns:a16="http://schemas.microsoft.com/office/drawing/2014/main" id="{E8ED38A7-FC18-4F62-B583-F3A45F0D4AEE}"/>
              </a:ext>
            </a:extLst>
          </p:cNvPr>
          <p:cNvSpPr/>
          <p:nvPr/>
        </p:nvSpPr>
        <p:spPr>
          <a:xfrm>
            <a:off x="5888839" y="1999155"/>
            <a:ext cx="300038" cy="30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1" h="21369" extrusionOk="0">
                <a:moveTo>
                  <a:pt x="19273" y="5193"/>
                </a:moveTo>
                <a:lnTo>
                  <a:pt x="15891" y="1750"/>
                </a:lnTo>
                <a:lnTo>
                  <a:pt x="11125" y="6601"/>
                </a:lnTo>
                <a:lnTo>
                  <a:pt x="14508" y="10044"/>
                </a:lnTo>
                <a:lnTo>
                  <a:pt x="19273" y="5193"/>
                </a:lnTo>
                <a:close/>
                <a:moveTo>
                  <a:pt x="20291" y="713"/>
                </a:moveTo>
                <a:cubicBezTo>
                  <a:pt x="19371" y="-222"/>
                  <a:pt x="17893" y="-231"/>
                  <a:pt x="16955" y="675"/>
                </a:cubicBezTo>
                <a:lnTo>
                  <a:pt x="20329" y="4109"/>
                </a:lnTo>
                <a:cubicBezTo>
                  <a:pt x="21220" y="3156"/>
                  <a:pt x="21211" y="1650"/>
                  <a:pt x="20291" y="713"/>
                </a:cubicBezTo>
                <a:moveTo>
                  <a:pt x="2444" y="15439"/>
                </a:moveTo>
                <a:lnTo>
                  <a:pt x="5825" y="18882"/>
                </a:lnTo>
                <a:lnTo>
                  <a:pt x="9866" y="14768"/>
                </a:lnTo>
                <a:lnTo>
                  <a:pt x="6485" y="11325"/>
                </a:lnTo>
                <a:lnTo>
                  <a:pt x="2444" y="15439"/>
                </a:lnTo>
                <a:close/>
                <a:moveTo>
                  <a:pt x="0" y="21369"/>
                </a:moveTo>
                <a:lnTo>
                  <a:pt x="4525" y="19717"/>
                </a:lnTo>
                <a:lnTo>
                  <a:pt x="1624" y="16764"/>
                </a:lnTo>
                <a:lnTo>
                  <a:pt x="0" y="21369"/>
                </a:lnTo>
                <a:close/>
                <a:moveTo>
                  <a:pt x="16650" y="12520"/>
                </a:moveTo>
                <a:cubicBezTo>
                  <a:pt x="16126" y="12520"/>
                  <a:pt x="15600" y="12617"/>
                  <a:pt x="15104" y="12809"/>
                </a:cubicBezTo>
                <a:lnTo>
                  <a:pt x="8409" y="5994"/>
                </a:lnTo>
                <a:cubicBezTo>
                  <a:pt x="8998" y="4415"/>
                  <a:pt x="8669" y="2565"/>
                  <a:pt x="7422" y="1294"/>
                </a:cubicBezTo>
                <a:cubicBezTo>
                  <a:pt x="6573" y="431"/>
                  <a:pt x="5462" y="0"/>
                  <a:pt x="4352" y="0"/>
                </a:cubicBezTo>
                <a:lnTo>
                  <a:pt x="4346" y="0"/>
                </a:lnTo>
                <a:cubicBezTo>
                  <a:pt x="3822" y="0"/>
                  <a:pt x="3299" y="98"/>
                  <a:pt x="2803" y="289"/>
                </a:cubicBezTo>
                <a:lnTo>
                  <a:pt x="5534" y="3067"/>
                </a:lnTo>
                <a:lnTo>
                  <a:pt x="5268" y="5364"/>
                </a:lnTo>
                <a:lnTo>
                  <a:pt x="3013" y="5633"/>
                </a:lnTo>
                <a:lnTo>
                  <a:pt x="283" y="2854"/>
                </a:lnTo>
                <a:cubicBezTo>
                  <a:pt x="-304" y="4433"/>
                  <a:pt x="24" y="6283"/>
                  <a:pt x="1273" y="7555"/>
                </a:cubicBezTo>
                <a:cubicBezTo>
                  <a:pt x="2120" y="8418"/>
                  <a:pt x="3231" y="8849"/>
                  <a:pt x="4342" y="8849"/>
                </a:cubicBezTo>
                <a:cubicBezTo>
                  <a:pt x="4866" y="8849"/>
                  <a:pt x="5474" y="8753"/>
                  <a:pt x="5970" y="8562"/>
                </a:cubicBezTo>
                <a:lnTo>
                  <a:pt x="12745" y="15375"/>
                </a:lnTo>
                <a:lnTo>
                  <a:pt x="12745" y="15376"/>
                </a:lnTo>
                <a:cubicBezTo>
                  <a:pt x="11995" y="16954"/>
                  <a:pt x="12404" y="18803"/>
                  <a:pt x="13652" y="20075"/>
                </a:cubicBezTo>
                <a:cubicBezTo>
                  <a:pt x="14500" y="20938"/>
                  <a:pt x="15572" y="21369"/>
                  <a:pt x="16682" y="21369"/>
                </a:cubicBezTo>
                <a:cubicBezTo>
                  <a:pt x="17207" y="21369"/>
                  <a:pt x="17711" y="21274"/>
                  <a:pt x="18209" y="21082"/>
                </a:cubicBezTo>
                <a:lnTo>
                  <a:pt x="15470" y="18303"/>
                </a:lnTo>
                <a:lnTo>
                  <a:pt x="15728" y="16006"/>
                </a:lnTo>
                <a:lnTo>
                  <a:pt x="17982" y="15737"/>
                </a:lnTo>
                <a:lnTo>
                  <a:pt x="20709" y="18514"/>
                </a:lnTo>
                <a:cubicBezTo>
                  <a:pt x="21296" y="16937"/>
                  <a:pt x="20970" y="15086"/>
                  <a:pt x="19721" y="13815"/>
                </a:cubicBezTo>
                <a:cubicBezTo>
                  <a:pt x="18872" y="12952"/>
                  <a:pt x="17761" y="12520"/>
                  <a:pt x="16650" y="1252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noProof="1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Shape 1075">
            <a:extLst>
              <a:ext uri="{FF2B5EF4-FFF2-40B4-BE49-F238E27FC236}">
                <a16:creationId xmlns:a16="http://schemas.microsoft.com/office/drawing/2014/main" id="{DE571637-72CA-40D6-AA5C-7CB54B82B9B0}"/>
              </a:ext>
            </a:extLst>
          </p:cNvPr>
          <p:cNvSpPr/>
          <p:nvPr/>
        </p:nvSpPr>
        <p:spPr>
          <a:xfrm>
            <a:off x="8066088" y="3989388"/>
            <a:ext cx="298450" cy="30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600" extrusionOk="0">
                <a:moveTo>
                  <a:pt x="6933" y="3706"/>
                </a:moveTo>
                <a:lnTo>
                  <a:pt x="8224" y="5014"/>
                </a:lnTo>
                <a:lnTo>
                  <a:pt x="1291" y="12032"/>
                </a:lnTo>
                <a:lnTo>
                  <a:pt x="0" y="10725"/>
                </a:lnTo>
                <a:lnTo>
                  <a:pt x="6933" y="3706"/>
                </a:lnTo>
                <a:close/>
                <a:moveTo>
                  <a:pt x="15845" y="12728"/>
                </a:moveTo>
                <a:lnTo>
                  <a:pt x="8911" y="19746"/>
                </a:lnTo>
                <a:lnTo>
                  <a:pt x="7545" y="18363"/>
                </a:lnTo>
                <a:lnTo>
                  <a:pt x="14478" y="11345"/>
                </a:lnTo>
                <a:lnTo>
                  <a:pt x="15845" y="12728"/>
                </a:lnTo>
                <a:close/>
                <a:moveTo>
                  <a:pt x="7006" y="17818"/>
                </a:moveTo>
                <a:lnTo>
                  <a:pt x="5640" y="16435"/>
                </a:lnTo>
                <a:lnTo>
                  <a:pt x="12573" y="9416"/>
                </a:lnTo>
                <a:lnTo>
                  <a:pt x="13939" y="10799"/>
                </a:lnTo>
                <a:lnTo>
                  <a:pt x="7006" y="17818"/>
                </a:lnTo>
                <a:close/>
                <a:moveTo>
                  <a:pt x="5101" y="15889"/>
                </a:moveTo>
                <a:lnTo>
                  <a:pt x="3735" y="14506"/>
                </a:lnTo>
                <a:lnTo>
                  <a:pt x="10668" y="7487"/>
                </a:lnTo>
                <a:lnTo>
                  <a:pt x="12034" y="8871"/>
                </a:lnTo>
                <a:lnTo>
                  <a:pt x="5101" y="15889"/>
                </a:lnTo>
                <a:close/>
                <a:moveTo>
                  <a:pt x="3196" y="13961"/>
                </a:moveTo>
                <a:lnTo>
                  <a:pt x="1830" y="12577"/>
                </a:lnTo>
                <a:lnTo>
                  <a:pt x="8763" y="5559"/>
                </a:lnTo>
                <a:lnTo>
                  <a:pt x="10129" y="6942"/>
                </a:lnTo>
                <a:lnTo>
                  <a:pt x="3196" y="13961"/>
                </a:lnTo>
                <a:close/>
                <a:moveTo>
                  <a:pt x="10742" y="21600"/>
                </a:moveTo>
                <a:lnTo>
                  <a:pt x="9450" y="20292"/>
                </a:lnTo>
                <a:lnTo>
                  <a:pt x="16384" y="13273"/>
                </a:lnTo>
                <a:lnTo>
                  <a:pt x="17676" y="14580"/>
                </a:lnTo>
                <a:lnTo>
                  <a:pt x="10742" y="21600"/>
                </a:lnTo>
                <a:close/>
                <a:moveTo>
                  <a:pt x="18214" y="14035"/>
                </a:moveTo>
                <a:lnTo>
                  <a:pt x="7472" y="3161"/>
                </a:lnTo>
                <a:lnTo>
                  <a:pt x="9974" y="628"/>
                </a:lnTo>
                <a:lnTo>
                  <a:pt x="13811" y="4511"/>
                </a:lnTo>
                <a:lnTo>
                  <a:pt x="17647" y="628"/>
                </a:lnTo>
                <a:cubicBezTo>
                  <a:pt x="18044" y="226"/>
                  <a:pt x="18615" y="0"/>
                  <a:pt x="19197" y="0"/>
                </a:cubicBezTo>
                <a:cubicBezTo>
                  <a:pt x="19739" y="0"/>
                  <a:pt x="20289" y="196"/>
                  <a:pt x="20715" y="628"/>
                </a:cubicBezTo>
                <a:cubicBezTo>
                  <a:pt x="21600" y="1523"/>
                  <a:pt x="21483" y="2958"/>
                  <a:pt x="20715" y="3734"/>
                </a:cubicBezTo>
                <a:lnTo>
                  <a:pt x="16879" y="7619"/>
                </a:lnTo>
                <a:lnTo>
                  <a:pt x="20715" y="11502"/>
                </a:lnTo>
                <a:lnTo>
                  <a:pt x="18214" y="140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noProof="1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Shape 1076">
            <a:extLst>
              <a:ext uri="{FF2B5EF4-FFF2-40B4-BE49-F238E27FC236}">
                <a16:creationId xmlns:a16="http://schemas.microsoft.com/office/drawing/2014/main" id="{D1103E06-50D0-423F-A0DC-251CD014F3C5}"/>
              </a:ext>
            </a:extLst>
          </p:cNvPr>
          <p:cNvSpPr/>
          <p:nvPr/>
        </p:nvSpPr>
        <p:spPr>
          <a:xfrm>
            <a:off x="10294938" y="2059480"/>
            <a:ext cx="298450" cy="30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12344"/>
                </a:moveTo>
                <a:lnTo>
                  <a:pt x="9257" y="16201"/>
                </a:lnTo>
                <a:lnTo>
                  <a:pt x="16200" y="9258"/>
                </a:lnTo>
                <a:lnTo>
                  <a:pt x="12343" y="5401"/>
                </a:lnTo>
                <a:lnTo>
                  <a:pt x="5400" y="12344"/>
                </a:lnTo>
                <a:close/>
                <a:moveTo>
                  <a:pt x="21600" y="8486"/>
                </a:moveTo>
                <a:lnTo>
                  <a:pt x="18921" y="5807"/>
                </a:lnTo>
                <a:cubicBezTo>
                  <a:pt x="18407" y="6206"/>
                  <a:pt x="17015" y="6252"/>
                  <a:pt x="16181" y="5419"/>
                </a:cubicBezTo>
                <a:cubicBezTo>
                  <a:pt x="15351" y="4588"/>
                  <a:pt x="15394" y="3194"/>
                  <a:pt x="15793" y="2680"/>
                </a:cubicBezTo>
                <a:lnTo>
                  <a:pt x="13114" y="0"/>
                </a:lnTo>
                <a:lnTo>
                  <a:pt x="0" y="13114"/>
                </a:lnTo>
                <a:lnTo>
                  <a:pt x="2684" y="15798"/>
                </a:lnTo>
                <a:cubicBezTo>
                  <a:pt x="3221" y="15418"/>
                  <a:pt x="4578" y="15388"/>
                  <a:pt x="5395" y="16207"/>
                </a:cubicBezTo>
                <a:cubicBezTo>
                  <a:pt x="6211" y="17023"/>
                  <a:pt x="6182" y="18379"/>
                  <a:pt x="5802" y="18916"/>
                </a:cubicBezTo>
                <a:lnTo>
                  <a:pt x="8486" y="21600"/>
                </a:lnTo>
                <a:lnTo>
                  <a:pt x="21600" y="8486"/>
                </a:lnTo>
                <a:close/>
                <a:moveTo>
                  <a:pt x="9257" y="17744"/>
                </a:moveTo>
                <a:lnTo>
                  <a:pt x="3857" y="12344"/>
                </a:lnTo>
                <a:lnTo>
                  <a:pt x="12343" y="3858"/>
                </a:lnTo>
                <a:lnTo>
                  <a:pt x="17743" y="9258"/>
                </a:lnTo>
                <a:lnTo>
                  <a:pt x="9257" y="1774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noProof="1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TextBox 39">
            <a:extLst>
              <a:ext uri="{FF2B5EF4-FFF2-40B4-BE49-F238E27FC236}">
                <a16:creationId xmlns:a16="http://schemas.microsoft.com/office/drawing/2014/main" id="{8964E3CE-DC83-4197-9349-993C7534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4" y="2802430"/>
            <a:ext cx="1992312" cy="79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538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摄像头采集图像并传输至树莓派。</a:t>
            </a:r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8563FBF1-01C0-403A-BC23-1B58F1030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5" y="4821238"/>
            <a:ext cx="1992313" cy="153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538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OpenCV</a:t>
            </a:r>
            <a:r>
              <a:rPr lang="zh-CN" altLang="en-US" sz="2000" dirty="0">
                <a:solidFill>
                  <a:schemeClr val="bg1"/>
                </a:solidFill>
              </a:rPr>
              <a:t>图像识别算法进行处理，判断图像是否匹配</a:t>
            </a:r>
          </a:p>
        </p:txBody>
      </p:sp>
      <p:sp>
        <p:nvSpPr>
          <p:cNvPr id="30" name="TextBox 39">
            <a:extLst>
              <a:ext uri="{FF2B5EF4-FFF2-40B4-BE49-F238E27FC236}">
                <a16:creationId xmlns:a16="http://schemas.microsoft.com/office/drawing/2014/main" id="{50456355-DD11-4B55-8702-97BEC0DA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177" y="2846880"/>
            <a:ext cx="1992312" cy="1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538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判断结果通过</a:t>
            </a:r>
            <a:r>
              <a:rPr lang="en-US" altLang="zh-CN" sz="2000" dirty="0">
                <a:solidFill>
                  <a:schemeClr val="bg1"/>
                </a:solidFill>
              </a:rPr>
              <a:t>USB</a:t>
            </a:r>
            <a:r>
              <a:rPr lang="zh-CN" altLang="en-US" sz="2000" dirty="0">
                <a:solidFill>
                  <a:schemeClr val="bg1"/>
                </a:solidFill>
              </a:rPr>
              <a:t>传送至</a:t>
            </a:r>
            <a:r>
              <a:rPr lang="en-US" altLang="zh-CN" sz="2000" dirty="0">
                <a:solidFill>
                  <a:schemeClr val="bg1"/>
                </a:solidFill>
              </a:rPr>
              <a:t>Arduino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1A32AE13-2EF5-4D85-8AAE-878A68B5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4821238"/>
            <a:ext cx="1992312" cy="1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538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Arduino</a:t>
            </a:r>
            <a:r>
              <a:rPr lang="zh-CN" altLang="en-US" sz="2000" dirty="0">
                <a:solidFill>
                  <a:schemeClr val="bg1"/>
                </a:solidFill>
              </a:rPr>
              <a:t>判断出是否为追踪目标后判断目标位置。</a:t>
            </a: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F3147EFD-7B55-43C9-B807-5FEEBF976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88" y="2891330"/>
            <a:ext cx="2009775" cy="190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74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538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判断出来目标位置后通过控制电机让大白前、后退、左右走形式跟踪目标。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A051DED-B23C-46AC-B302-3DB567C0D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" y="914892"/>
            <a:ext cx="200660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步骤</a:t>
            </a:r>
            <a:r>
              <a:rPr lang="zh-CN" altLang="zh-CN" sz="2400" b="1" dirty="0">
                <a:solidFill>
                  <a:schemeClr val="bg1"/>
                </a:solidFill>
              </a:rPr>
              <a:t>一</a:t>
            </a:r>
            <a:endParaRPr lang="zh-CN" altLang="zh-CN" sz="16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3236C7-E4FD-45A2-AEDB-866C99ED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5" y="2933700"/>
            <a:ext cx="200660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步骤</a:t>
            </a:r>
            <a:r>
              <a:rPr lang="zh-CN" altLang="zh-CN" sz="2400" b="1" dirty="0">
                <a:solidFill>
                  <a:schemeClr val="bg1"/>
                </a:solidFill>
                <a:sym typeface="微软雅黑" panose="020B0503020204020204" pitchFamily="34" charset="-122"/>
              </a:rPr>
              <a:t>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5238C1-E15B-49A4-8C2C-934D3B396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177" y="959342"/>
            <a:ext cx="200660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步骤</a:t>
            </a:r>
            <a:r>
              <a:rPr lang="zh-CN" altLang="zh-CN" sz="2400" b="1" dirty="0">
                <a:solidFill>
                  <a:schemeClr val="bg1"/>
                </a:solidFill>
                <a:sym typeface="微软雅黑" panose="020B0503020204020204" pitchFamily="34" charset="-122"/>
              </a:rPr>
              <a:t>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8A9CA7-4377-445F-988C-3C9D9E5DD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933700"/>
            <a:ext cx="200660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步骤</a:t>
            </a:r>
            <a:r>
              <a:rPr lang="zh-CN" altLang="zh-CN" sz="2400" b="1" dirty="0">
                <a:solidFill>
                  <a:schemeClr val="bg1"/>
                </a:solidFill>
                <a:sym typeface="微软雅黑" panose="020B0503020204020204" pitchFamily="34" charset="-122"/>
              </a:rPr>
              <a:t>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2BD788-39BF-4F7D-B891-02849B102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6" y="1003792"/>
            <a:ext cx="200818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步骤</a:t>
            </a:r>
            <a:r>
              <a:rPr lang="zh-CN" altLang="zh-CN" sz="2400" b="1" dirty="0">
                <a:solidFill>
                  <a:schemeClr val="bg1"/>
                </a:solidFill>
                <a:sym typeface="微软雅黑" panose="020B0503020204020204" pitchFamily="34" charset="-122"/>
              </a:rPr>
              <a:t>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箭头: 直角上 38">
            <a:extLst>
              <a:ext uri="{FF2B5EF4-FFF2-40B4-BE49-F238E27FC236}">
                <a16:creationId xmlns:a16="http://schemas.microsoft.com/office/drawing/2014/main" id="{C1F93125-7990-44EC-89C5-C941DB5D6E3F}"/>
              </a:ext>
            </a:extLst>
          </p:cNvPr>
          <p:cNvSpPr/>
          <p:nvPr/>
        </p:nvSpPr>
        <p:spPr>
          <a:xfrm rot="5400000">
            <a:off x="1398671" y="4847357"/>
            <a:ext cx="1416193" cy="145701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直角上 39">
            <a:extLst>
              <a:ext uri="{FF2B5EF4-FFF2-40B4-BE49-F238E27FC236}">
                <a16:creationId xmlns:a16="http://schemas.microsoft.com/office/drawing/2014/main" id="{52900931-C5E9-4C98-B14E-CDCB9407435D}"/>
              </a:ext>
            </a:extLst>
          </p:cNvPr>
          <p:cNvSpPr/>
          <p:nvPr/>
        </p:nvSpPr>
        <p:spPr>
          <a:xfrm rot="5400000">
            <a:off x="5772234" y="4861659"/>
            <a:ext cx="1416193" cy="1457014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圆角右 40">
            <a:extLst>
              <a:ext uri="{FF2B5EF4-FFF2-40B4-BE49-F238E27FC236}">
                <a16:creationId xmlns:a16="http://schemas.microsoft.com/office/drawing/2014/main" id="{92526B63-5D5A-4B4C-B609-85CCC39FC96F}"/>
              </a:ext>
            </a:extLst>
          </p:cNvPr>
          <p:cNvSpPr/>
          <p:nvPr/>
        </p:nvSpPr>
        <p:spPr>
          <a:xfrm>
            <a:off x="8041073" y="1230483"/>
            <a:ext cx="1302552" cy="1489491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圆角右 41">
            <a:extLst>
              <a:ext uri="{FF2B5EF4-FFF2-40B4-BE49-F238E27FC236}">
                <a16:creationId xmlns:a16="http://schemas.microsoft.com/office/drawing/2014/main" id="{CE957E4A-9387-4412-9DED-6AC47A453500}"/>
              </a:ext>
            </a:extLst>
          </p:cNvPr>
          <p:cNvSpPr/>
          <p:nvPr/>
        </p:nvSpPr>
        <p:spPr>
          <a:xfrm>
            <a:off x="3663835" y="1268243"/>
            <a:ext cx="1302552" cy="1489491"/>
          </a:xfrm>
          <a:prstGeom prst="bentArrow">
            <a:avLst>
              <a:gd name="adj1" fmla="val 25000"/>
              <a:gd name="adj2" fmla="val 25000"/>
              <a:gd name="adj3" fmla="val 35132"/>
              <a:gd name="adj4" fmla="val 4375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人脸分类器：追着人跑的大白</a:t>
            </a:r>
            <a:r>
              <a:rPr lang="en-US" altLang="zh-CN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人脸识别原理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65B566-6225-5E46-A6CB-F7F40273BD0F}"/>
              </a:ext>
            </a:extLst>
          </p:cNvPr>
          <p:cNvSpPr/>
          <p:nvPr/>
        </p:nvSpPr>
        <p:spPr>
          <a:xfrm>
            <a:off x="1198398" y="1370218"/>
            <a:ext cx="1021964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特征脸方法（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Eigenface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PCA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）</a:t>
            </a:r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来实现人脸检测。</a:t>
            </a:r>
            <a:endParaRPr lang="en-US" altLang="zh-CN" sz="2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sz="2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特征脸方法</a:t>
            </a:r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是一种计算机视觉特征提取技术，</a:t>
            </a:r>
            <a:r>
              <a:rPr lang="zh-CN" altLang="en-US" dirty="0"/>
              <a:t>特征脸反映了隐含在人脸样本集合内部的信息和人脸的结构关系。将眼睛、面颊、下颌的样本集协方差矩阵的特征向量称为特征眼、特征颌和特征唇，统称</a:t>
            </a:r>
            <a:r>
              <a:rPr lang="zh-CN" altLang="en-US" dirty="0">
                <a:solidFill>
                  <a:srgbClr val="FF0000"/>
                </a:solidFill>
              </a:rPr>
              <a:t>特征子脸</a:t>
            </a:r>
            <a:r>
              <a:rPr lang="zh-CN" altLang="en-US" dirty="0"/>
              <a:t>。特征子脸在相应的图像空间中生成子空间，称为</a:t>
            </a:r>
            <a:r>
              <a:rPr lang="zh-CN" altLang="en-US" dirty="0">
                <a:solidFill>
                  <a:srgbClr val="FF0000"/>
                </a:solidFill>
              </a:rPr>
              <a:t>子脸空间</a:t>
            </a:r>
            <a:r>
              <a:rPr lang="zh-CN" altLang="en-US" dirty="0"/>
              <a:t>。计算出测试图像窗口在子脸空间的投影距离，若窗口图像满足阈值比较条件，则判断其为人脸。 </a:t>
            </a:r>
            <a:endParaRPr lang="zh-CN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26CC43-44EB-4B31-ADCF-6319CF30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13" y="3247655"/>
            <a:ext cx="39338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D0A823-D7F3-4232-947A-01622C0B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64" y="3247655"/>
            <a:ext cx="4366477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V 形 3">
            <a:extLst>
              <a:ext uri="{FF2B5EF4-FFF2-40B4-BE49-F238E27FC236}">
                <a16:creationId xmlns:a16="http://schemas.microsoft.com/office/drawing/2014/main" id="{422F0BBF-E10F-427A-881F-CCABD71C05E5}"/>
              </a:ext>
            </a:extLst>
          </p:cNvPr>
          <p:cNvSpPr/>
          <p:nvPr/>
        </p:nvSpPr>
        <p:spPr>
          <a:xfrm>
            <a:off x="5524107" y="4348676"/>
            <a:ext cx="1197204" cy="1084083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32" y="247716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训练新的分类器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65B566-6225-5E46-A6CB-F7F40273BD0F}"/>
              </a:ext>
            </a:extLst>
          </p:cNvPr>
          <p:cNvSpPr/>
          <p:nvPr/>
        </p:nvSpPr>
        <p:spPr>
          <a:xfrm>
            <a:off x="764355" y="1096470"/>
            <a:ext cx="62864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训练样本包括</a:t>
            </a:r>
            <a:r>
              <a:rPr lang="zh-CN" altLang="en-US" dirty="0">
                <a:solidFill>
                  <a:srgbClr val="FF0000"/>
                </a:solidFill>
              </a:rPr>
              <a:t>正样本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负样本</a:t>
            </a:r>
            <a:r>
              <a:rPr lang="zh-CN" altLang="en-US" dirty="0"/>
              <a:t>。正样本，通俗点说，就是图片中只有你需要的目标。而负样本的图片只要其中不含有目标就可以</a:t>
            </a:r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。我们使用猫的图片来训练</a:t>
            </a:r>
            <a:endParaRPr lang="en-US" altLang="zh-CN" sz="2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zh-CN" sz="20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A84079BC-9EDB-407D-89CB-E1FD8A98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830" y="3605930"/>
            <a:ext cx="1963737" cy="1668463"/>
          </a:xfrm>
          <a:prstGeom prst="cube">
            <a:avLst>
              <a:gd name="adj" fmla="val 25000"/>
            </a:avLst>
          </a:prstGeom>
          <a:solidFill>
            <a:srgbClr val="F26D6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2400" b="1" dirty="0"/>
          </a:p>
          <a:p>
            <a:pPr algn="ctr" eaLnBrk="1" hangingPunct="1"/>
            <a:r>
              <a:rPr lang="zh-CN" altLang="en-US" sz="2400" b="1" dirty="0"/>
              <a:t>测试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23409B1E-CB60-4204-9D3B-14026407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260" y="3730601"/>
            <a:ext cx="1962150" cy="1668463"/>
          </a:xfrm>
          <a:prstGeom prst="cube">
            <a:avLst>
              <a:gd name="adj" fmla="val 25000"/>
            </a:avLst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2400" b="1" dirty="0"/>
          </a:p>
          <a:p>
            <a:pPr algn="ctr" eaLnBrk="1" hangingPunct="1"/>
            <a:r>
              <a:rPr lang="zh-CN" altLang="en-US" sz="2400" b="1" dirty="0"/>
              <a:t>感知层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D2983DC3-DC32-4451-B4BF-42C9107D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251" y="3692212"/>
            <a:ext cx="1963738" cy="1668463"/>
          </a:xfrm>
          <a:prstGeom prst="cube">
            <a:avLst>
              <a:gd name="adj" fmla="val 25000"/>
            </a:avLst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/>
              <a:t>训练</a:t>
            </a:r>
            <a:endParaRPr lang="en-US" altLang="zh-CN" sz="2400" b="1" dirty="0"/>
          </a:p>
          <a:p>
            <a:pPr algn="ctr" eaLnBrk="1" hangingPunct="1"/>
            <a:r>
              <a:rPr lang="zh-CN" altLang="en-US" sz="2400" b="1" dirty="0"/>
              <a:t>分类器</a:t>
            </a: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B59F0888-620B-415C-9ABA-6EF6C3CD4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944" y="3730603"/>
            <a:ext cx="1960563" cy="1668463"/>
          </a:xfrm>
          <a:prstGeom prst="cube">
            <a:avLst>
              <a:gd name="adj" fmla="val 25000"/>
            </a:avLst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 b="1" dirty="0"/>
          </a:p>
          <a:p>
            <a:pPr algn="ctr" eaLnBrk="1" hangingPunct="1"/>
            <a:r>
              <a:rPr lang="zh-CN" altLang="en-US" sz="2400" b="1" dirty="0"/>
              <a:t>提取特征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4810058A-57DA-4DA4-809C-330817A3BDB2}"/>
              </a:ext>
            </a:extLst>
          </p:cNvPr>
          <p:cNvSpPr/>
          <p:nvPr/>
        </p:nvSpPr>
        <p:spPr>
          <a:xfrm>
            <a:off x="399069" y="2678513"/>
            <a:ext cx="1584325" cy="1425575"/>
          </a:xfrm>
          <a:prstGeom prst="flowChartAlternateProcess">
            <a:avLst/>
          </a:prstGeom>
          <a:solidFill>
            <a:srgbClr val="E1B805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algn="ctr">
              <a:defRPr/>
            </a:pPr>
            <a:r>
              <a:rPr lang="zh-CN" altLang="en-US" sz="2400" b="1" noProof="1">
                <a:solidFill>
                  <a:srgbClr val="FFFFFF"/>
                </a:solidFill>
                <a:latin typeface="微软雅黑" panose="020B0503020204020204" pitchFamily="34" charset="-122"/>
              </a:rPr>
              <a:t>收集负样本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64ED424A-2ED7-4CAB-B869-6679C721D7FE}"/>
              </a:ext>
            </a:extLst>
          </p:cNvPr>
          <p:cNvSpPr/>
          <p:nvPr/>
        </p:nvSpPr>
        <p:spPr>
          <a:xfrm>
            <a:off x="399069" y="5274393"/>
            <a:ext cx="1584325" cy="1425575"/>
          </a:xfrm>
          <a:prstGeom prst="flowChartAlternateProcess">
            <a:avLst/>
          </a:prstGeom>
          <a:solidFill>
            <a:srgbClr val="5EC6D3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algn="ctr">
              <a:defRPr/>
            </a:pPr>
            <a:r>
              <a:rPr lang="zh-CN" altLang="en-US" sz="2400" b="1" noProof="1">
                <a:solidFill>
                  <a:srgbClr val="FFFFFF"/>
                </a:solidFill>
                <a:latin typeface="微软雅黑" panose="020B0503020204020204" pitchFamily="34" charset="-122"/>
              </a:rPr>
              <a:t>收集正样本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F25B9BE-0744-4898-B7E6-15E1A9219D19}"/>
              </a:ext>
            </a:extLst>
          </p:cNvPr>
          <p:cNvCxnSpPr>
            <a:cxnSpLocks/>
          </p:cNvCxnSpPr>
          <p:nvPr/>
        </p:nvCxnSpPr>
        <p:spPr>
          <a:xfrm>
            <a:off x="1906097" y="4022345"/>
            <a:ext cx="701847" cy="5040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4CAFA7-A993-43A2-857A-0EC694623C38}"/>
              </a:ext>
            </a:extLst>
          </p:cNvPr>
          <p:cNvCxnSpPr>
            <a:cxnSpLocks/>
          </p:cNvCxnSpPr>
          <p:nvPr/>
        </p:nvCxnSpPr>
        <p:spPr>
          <a:xfrm flipV="1">
            <a:off x="1939125" y="4886700"/>
            <a:ext cx="668819" cy="51236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DD07531-13A1-44C2-81D9-AA4594A78FDA}"/>
              </a:ext>
            </a:extLst>
          </p:cNvPr>
          <p:cNvCxnSpPr>
            <a:cxnSpLocks/>
          </p:cNvCxnSpPr>
          <p:nvPr/>
        </p:nvCxnSpPr>
        <p:spPr>
          <a:xfrm>
            <a:off x="4568507" y="4663680"/>
            <a:ext cx="4157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6BF2B7-006A-444E-89BA-3BB2A43EE5F1}"/>
              </a:ext>
            </a:extLst>
          </p:cNvPr>
          <p:cNvCxnSpPr>
            <a:cxnSpLocks/>
          </p:cNvCxnSpPr>
          <p:nvPr/>
        </p:nvCxnSpPr>
        <p:spPr>
          <a:xfrm>
            <a:off x="6955410" y="4663680"/>
            <a:ext cx="4157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74175A-B2BB-406F-91F8-7F80F379379E}"/>
              </a:ext>
            </a:extLst>
          </p:cNvPr>
          <p:cNvCxnSpPr>
            <a:cxnSpLocks/>
          </p:cNvCxnSpPr>
          <p:nvPr/>
        </p:nvCxnSpPr>
        <p:spPr>
          <a:xfrm>
            <a:off x="9349989" y="4526443"/>
            <a:ext cx="4157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å¾®ä¿¡æªå¾_20190808132617">
            <a:extLst>
              <a:ext uri="{FF2B5EF4-FFF2-40B4-BE49-F238E27FC236}">
                <a16:creationId xmlns:a16="http://schemas.microsoft.com/office/drawing/2014/main" id="{69E3D570-94D4-4159-80F5-5B05ED91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04" y="834212"/>
            <a:ext cx="2709198" cy="17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68DF92A-1F29-421E-A171-B91A89A5C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897" y="5504892"/>
            <a:ext cx="1469964" cy="120585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8786C1-22F7-4819-8DD9-F64B49BF0AC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554141" y="5274393"/>
            <a:ext cx="13306" cy="4398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E26DB6A-88C2-49AF-B63F-5C36EAEB6619}"/>
              </a:ext>
            </a:extLst>
          </p:cNvPr>
          <p:cNvSpPr/>
          <p:nvPr/>
        </p:nvSpPr>
        <p:spPr>
          <a:xfrm>
            <a:off x="11415861" y="5274393"/>
            <a:ext cx="4171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应</a:t>
            </a:r>
            <a:endParaRPr lang="en-US" altLang="zh-CN" b="1" dirty="0"/>
          </a:p>
          <a:p>
            <a:r>
              <a:rPr lang="zh-CN" altLang="en-US" b="1" dirty="0"/>
              <a:t>用</a:t>
            </a:r>
            <a:endParaRPr lang="en-US" altLang="zh-CN" b="1" dirty="0"/>
          </a:p>
          <a:p>
            <a:r>
              <a:rPr lang="zh-CN" altLang="en-US" b="1" dirty="0"/>
              <a:t>在</a:t>
            </a:r>
            <a:endParaRPr lang="en-US" altLang="zh-CN" b="1" dirty="0"/>
          </a:p>
          <a:p>
            <a:r>
              <a:rPr lang="zh-CN" altLang="en-US" b="1" dirty="0"/>
              <a:t>大</a:t>
            </a:r>
            <a:endParaRPr lang="en-US" altLang="zh-CN" b="1" dirty="0"/>
          </a:p>
          <a:p>
            <a:r>
              <a:rPr lang="zh-CN" altLang="en-US" b="1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8234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跟踪装置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18BA88-52B4-1A47-9F17-5F504E0360B4}"/>
              </a:ext>
            </a:extLst>
          </p:cNvPr>
          <p:cNvSpPr/>
          <p:nvPr/>
        </p:nvSpPr>
        <p:spPr>
          <a:xfrm>
            <a:off x="6388231" y="2542502"/>
            <a:ext cx="37832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使用树莓派、</a:t>
            </a:r>
            <a:r>
              <a:rPr lang="en-US" altLang="zh-CN" sz="2000" dirty="0">
                <a:solidFill>
                  <a:srgbClr val="333333"/>
                </a:solidFill>
                <a:latin typeface="Georgia" panose="02040502050405020303" pitchFamily="18" charset="0"/>
              </a:rPr>
              <a:t>Arduino</a:t>
            </a:r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和套件，来搭建</a:t>
            </a:r>
            <a:r>
              <a:rPr lang="zh-CN" alt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大白车</a:t>
            </a:r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，通电后，摄像头在前方</a:t>
            </a:r>
            <a:r>
              <a:rPr lang="en-US" altLang="zh-CN" sz="2000" dirty="0">
                <a:solidFill>
                  <a:srgbClr val="333333"/>
                </a:solidFill>
                <a:latin typeface="Georgia" panose="02040502050405020303" pitchFamily="18" charset="0"/>
              </a:rPr>
              <a:t>180</a:t>
            </a:r>
            <a:r>
              <a:rPr lang="zh-CN" alt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度范围内寻找目标，找到人脸后开始跟踪靠近目标。</a:t>
            </a:r>
            <a:endParaRPr lang="zh-CN" altLang="en-US" sz="2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3052C1-DC35-4CF9-B6F0-C4698DA2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59" y="1310522"/>
            <a:ext cx="4236956" cy="42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2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685</Words>
  <Application>Microsoft Office PowerPoint</Application>
  <PresentationFormat>宽屏</PresentationFormat>
  <Paragraphs>96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Gill Sans</vt:lpstr>
      <vt:lpstr>等线</vt:lpstr>
      <vt:lpstr>华文中宋</vt:lpstr>
      <vt:lpstr>庞门正道标题体</vt:lpstr>
      <vt:lpstr>宋体</vt:lpstr>
      <vt:lpstr>微软雅黑</vt:lpstr>
      <vt:lpstr>Arial</vt:lpstr>
      <vt:lpstr>Calibri</vt:lpstr>
      <vt:lpstr>Georgia</vt:lpstr>
      <vt:lpstr>Raleway</vt:lpstr>
      <vt:lpstr>Wingdings</vt:lpstr>
      <vt:lpstr>Office Theme</vt:lpstr>
      <vt:lpstr>PowerPoint 演示文稿</vt:lpstr>
      <vt:lpstr>智慧机场</vt:lpstr>
      <vt:lpstr>智慧机场</vt:lpstr>
      <vt:lpstr>活动目标</vt:lpstr>
      <vt:lpstr>硬件准备</vt:lpstr>
      <vt:lpstr>基于视觉的自动追踪系统</vt:lpstr>
      <vt:lpstr>人脸分类器：追着人跑的大白—人脸识别原理</vt:lpstr>
      <vt:lpstr>训练新的分类器</vt:lpstr>
      <vt:lpstr>跟踪装置</vt:lpstr>
      <vt:lpstr>动手实践一</vt:lpstr>
      <vt:lpstr>动手实践二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niji sakai</cp:lastModifiedBy>
  <cp:revision>190</cp:revision>
  <dcterms:created xsi:type="dcterms:W3CDTF">2018-04-01T09:12:50Z</dcterms:created>
  <dcterms:modified xsi:type="dcterms:W3CDTF">2019-12-09T07:15:38Z</dcterms:modified>
</cp:coreProperties>
</file>