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9" r:id="rId6"/>
    <p:sldId id="281" r:id="rId7"/>
    <p:sldId id="282" r:id="rId8"/>
    <p:sldId id="283" r:id="rId9"/>
    <p:sldId id="280" r:id="rId10"/>
    <p:sldId id="285" r:id="rId11"/>
    <p:sldId id="287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8-04T13:39:25.080" idx="1">
    <p:pos x="7680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993A4A0C-72FC-472A-B1DB-4AED6C1C9E7A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EF9861-70DE-4615-80C0-3AB5B30AC3E2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B3340-7452-48C6-898B-077A226B974D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43DE4-CB78-4288-B608-BD3FF28A97E8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CF93E-6923-4AA0-A991-9EF6FAB775E1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53880-FF9A-4454-86F0-7D42C5D79F35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C523-ACDE-4B99-BF2A-F0FE956DE14D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51EC78-C97F-441B-B6CF-846EC5BD38F1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EC315-7514-48E6-B6D8-4776A0F699E9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AEF6D4-68CD-4044-8257-E05E3024F24F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EC5BC4-90B9-4660-98FD-4CFB9B193C40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DDEE14CF-4993-4728-B40C-ECB198A38B81}" type="datetime1">
              <a:rPr lang="ru-RU" noProof="1" smtClean="0"/>
              <a:t>05.08.2022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nikolay3514/viz/ProjectYandex_Praktikum_16595966680090/Dashboard1?publish=ye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-135924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ru-RU" noProof="1">
                <a:solidFill>
                  <a:srgbClr val="FFFFFF"/>
                </a:solidFill>
                <a:latin typeface="Arial Black" panose="020B0A04020102020204" pitchFamily="34" charset="0"/>
              </a:rPr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620590"/>
          </a:xfrm>
        </p:spPr>
        <p:txBody>
          <a:bodyPr rtlCol="0" anchor="t">
            <a:normAutofit lnSpcReduction="10000"/>
          </a:bodyPr>
          <a:lstStyle/>
          <a:p>
            <a:r>
              <a:rPr lang="ru-RU" noProof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анализу взаимодействия пользователей с карточками Яндекс.Дзен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80979B-1211-4DCC-B10E-1327A07D93D3}"/>
              </a:ext>
            </a:extLst>
          </p:cNvPr>
          <p:cNvSpPr txBox="1"/>
          <p:nvPr/>
        </p:nvSpPr>
        <p:spPr>
          <a:xfrm>
            <a:off x="4312507" y="5659396"/>
            <a:ext cx="341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Подготовил: Ефимов Николай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1C0E09-A3E1-4CF3-B9E2-B6DC0A25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C2C25-DF59-4C4B-A01E-414348BE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Arial Black" panose="020B0A04020102020204" pitchFamily="34" charset="0"/>
              </a:rPr>
              <a:t>Вопросы: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C0D81-FAB9-417E-8E46-85C6D94D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541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Сколько взаимодействий пользователей с карточками происходит в системе  с разбивкой по темам карточек?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много карточек генерируют источники с разными темами?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соотносятся темы карточек и темы источников?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342C6F-D159-4524-8F39-326C75DF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28188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19D71-7CC9-455A-998F-9D27511C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92" y="855136"/>
            <a:ext cx="9720072" cy="7928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latin typeface="Arial Black" panose="020B0A04020102020204" pitchFamily="34" charset="0"/>
                <a:cs typeface="Arial" panose="020B0604020202020204" pitchFamily="34" charset="0"/>
              </a:rPr>
              <a:t>1. Сколько взаимодействий пользователей с карточками             </a:t>
            </a:r>
            <a:br>
              <a:rPr lang="ru-RU" sz="18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ru-RU" sz="1800" dirty="0">
                <a:latin typeface="Arial Black" panose="020B0A04020102020204" pitchFamily="34" charset="0"/>
                <a:cs typeface="Arial" panose="020B0604020202020204" pitchFamily="34" charset="0"/>
              </a:rPr>
              <a:t>    происходит в системе  с разбивкой по темам карточек?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8162CA-20C6-42C6-A793-67D3ABA8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7700" y="1930400"/>
            <a:ext cx="3213100" cy="4147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latin typeface="Arial Black" panose="020B0A04020102020204" pitchFamily="34" charset="0"/>
                <a:cs typeface="Arial" panose="020B0604020202020204" pitchFamily="34" charset="0"/>
              </a:rPr>
              <a:t>Топ-5 тем карточек по количеству событий: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1. Наука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2. Отношения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3. Интересные факты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4. Общество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5. Подборки</a:t>
            </a:r>
          </a:p>
          <a:p>
            <a:pPr marL="0" indent="0">
              <a:lnSpc>
                <a:spcPct val="50000"/>
              </a:lnSpc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Доля событий по топ-5 темам карточек от общего числа </a:t>
            </a:r>
            <a:r>
              <a:rPr lang="ru-RU" sz="1400" dirty="0">
                <a:latin typeface="Arial Black" panose="020B0A04020102020204" pitchFamily="34" charset="0"/>
                <a:cs typeface="Arial" panose="020B0604020202020204" pitchFamily="34" charset="0"/>
              </a:rPr>
              <a:t>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32,15%</a:t>
            </a:r>
            <a:r>
              <a:rPr lang="ru-RU" sz="14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endParaRPr lang="ru-RU" sz="14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0B3D3C7-3AB8-48D8-9F3C-AFB831CCB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3737" y="1940250"/>
            <a:ext cx="7508781" cy="415575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F45528D-34A4-4249-BB18-F2847EF1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4500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C683BB-8DB2-461E-92FD-1FED1C8C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1" y="1931630"/>
            <a:ext cx="7519116" cy="405935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EC51667-5DAF-42C1-A6BA-6DC3D28F7F54}"/>
              </a:ext>
            </a:extLst>
          </p:cNvPr>
          <p:cNvSpPr txBox="1">
            <a:spLocks/>
          </p:cNvSpPr>
          <p:nvPr/>
        </p:nvSpPr>
        <p:spPr>
          <a:xfrm>
            <a:off x="794992" y="969436"/>
            <a:ext cx="9720072" cy="846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800" dirty="0">
                <a:latin typeface="Arial Black" panose="020B0A04020102020204" pitchFamily="34" charset="0"/>
                <a:cs typeface="Arial" panose="020B0604020202020204" pitchFamily="34" charset="0"/>
              </a:rPr>
              <a:t>2. Как много карточек генерируют источники 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Arial Black" panose="020B0A04020102020204" pitchFamily="34" charset="0"/>
                <a:cs typeface="Arial" panose="020B0604020202020204" pitchFamily="34" charset="0"/>
              </a:rPr>
              <a:t>    с разными темами?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DE51056F-152C-43E6-A0C7-1117E7750E5D}"/>
              </a:ext>
            </a:extLst>
          </p:cNvPr>
          <p:cNvSpPr txBox="1">
            <a:spLocks/>
          </p:cNvSpPr>
          <p:nvPr/>
        </p:nvSpPr>
        <p:spPr>
          <a:xfrm>
            <a:off x="8267700" y="1930400"/>
            <a:ext cx="2576311" cy="41471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ru-RU" sz="1400" dirty="0">
                <a:latin typeface="Arial Black" panose="020B0A04020102020204" pitchFamily="34" charset="0"/>
                <a:cs typeface="Arial" panose="020B0604020202020204" pitchFamily="34" charset="0"/>
              </a:rPr>
              <a:t>Топ-5 тем источников по количеству карточек:</a:t>
            </a:r>
          </a:p>
          <a:p>
            <a:pPr marL="0" indent="0">
              <a:lnSpc>
                <a:spcPct val="50000"/>
              </a:lnSpc>
              <a:buFont typeface="Tw Cen MT" panose="020B0602020104020603" pitchFamily="34" charset="0"/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1. Семейные отношения </a:t>
            </a:r>
          </a:p>
          <a:p>
            <a:pPr marL="0" indent="0">
              <a:lnSpc>
                <a:spcPct val="50000"/>
              </a:lnSpc>
              <a:buFont typeface="Tw Cen MT" panose="020B0602020104020603" pitchFamily="34" charset="0"/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2. Россия</a:t>
            </a:r>
          </a:p>
          <a:p>
            <a:pPr marL="0" indent="0">
              <a:lnSpc>
                <a:spcPct val="50000"/>
              </a:lnSpc>
              <a:buFont typeface="Tw Cen MT" panose="020B0602020104020603" pitchFamily="34" charset="0"/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3. Знаменитости</a:t>
            </a:r>
          </a:p>
          <a:p>
            <a:pPr marL="0" indent="0">
              <a:lnSpc>
                <a:spcPct val="50000"/>
              </a:lnSpc>
              <a:buFont typeface="Tw Cen MT" panose="020B0602020104020603" pitchFamily="34" charset="0"/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4. Полезные советы</a:t>
            </a:r>
          </a:p>
          <a:p>
            <a:pPr marL="0" indent="0">
              <a:lnSpc>
                <a:spcPct val="50000"/>
              </a:lnSpc>
              <a:buFont typeface="Tw Cen MT" panose="020B0602020104020603" pitchFamily="34" charset="0"/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5. Путешествия</a:t>
            </a:r>
          </a:p>
          <a:p>
            <a:pPr marL="0" indent="0">
              <a:lnSpc>
                <a:spcPct val="50000"/>
              </a:lnSpc>
              <a:buFont typeface="Tw Cen MT" panose="020B0602020104020603" pitchFamily="34" charset="0"/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Tw Cen MT" panose="020B0602020104020603" pitchFamily="34" charset="0"/>
              <a:buNone/>
            </a:pPr>
            <a:r>
              <a:rPr lang="ru-RU" sz="2000" dirty="0">
                <a:latin typeface="Arial Black" panose="020B0A04020102020204" pitchFamily="34" charset="0"/>
                <a:cs typeface="Arial" panose="020B0604020202020204" pitchFamily="34" charset="0"/>
              </a:rPr>
              <a:t>27%</a:t>
            </a:r>
            <a:r>
              <a:rPr lang="ru-RU" sz="1400" dirty="0">
                <a:latin typeface="Arial Black" panose="020B0A04020102020204" pitchFamily="34" charset="0"/>
                <a:cs typeface="Arial" panose="020B0604020202020204" pitchFamily="34" charset="0"/>
              </a:rPr>
              <a:t>  карточек </a:t>
            </a:r>
          </a:p>
          <a:p>
            <a:pPr marL="0" indent="0">
              <a:lnSpc>
                <a:spcPct val="100000"/>
              </a:lnSpc>
              <a:buFont typeface="Tw Cen MT" panose="020B0602020104020603" pitchFamily="34" charset="0"/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от общего числа генерируют топ-5 источников с разными темами</a:t>
            </a:r>
          </a:p>
          <a:p>
            <a:pPr marL="0" indent="0">
              <a:lnSpc>
                <a:spcPct val="50000"/>
              </a:lnSpc>
              <a:buFont typeface="Tw Cen MT" panose="020B0602020104020603" pitchFamily="34" charset="0"/>
              <a:buNone/>
            </a:pPr>
            <a:endParaRPr lang="ru-RU" sz="1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51FB96-5ACE-436B-B87B-D4783F4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21690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1A3A24C4-6589-418C-8075-BF829A0E07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3871" y="1555357"/>
            <a:ext cx="8638599" cy="5090141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313F70C-0E3E-44FB-A17E-EC63CC9A6640}"/>
              </a:ext>
            </a:extLst>
          </p:cNvPr>
          <p:cNvSpPr txBox="1">
            <a:spLocks/>
          </p:cNvSpPr>
          <p:nvPr/>
        </p:nvSpPr>
        <p:spPr>
          <a:xfrm>
            <a:off x="794992" y="855136"/>
            <a:ext cx="9720072" cy="792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800" dirty="0">
                <a:latin typeface="Arial Black" panose="020B0A04020102020204" pitchFamily="34" charset="0"/>
                <a:cs typeface="Arial" panose="020B0604020202020204" pitchFamily="34" charset="0"/>
              </a:rPr>
              <a:t>3. Как соотносятся темы карточек и темы источников?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0B2A50-BE34-4E98-82D0-B912BCC3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29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6C3359-2140-408E-80AE-62106333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8521" y="1796603"/>
            <a:ext cx="10413368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Период анализа – 24 сентября 2019 года с 18:28:00 по 19:00:00.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За этот период произошло 310 207 событий.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Наибольшее количество событий 61 247 произошло в 18:58.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Топ-3 тем источников по доле от общего количества событий:</a:t>
            </a:r>
          </a:p>
          <a:p>
            <a:pPr marL="720000" lvl="1" indent="-342900">
              <a:lnSpc>
                <a:spcPct val="170000"/>
              </a:lnSpc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Семейные отношения – 10,74%</a:t>
            </a:r>
          </a:p>
          <a:p>
            <a:pPr marL="720000" lvl="1" indent="-342900">
              <a:lnSpc>
                <a:spcPct val="170000"/>
              </a:lnSpc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Россия – 9,62%</a:t>
            </a:r>
          </a:p>
          <a:p>
            <a:pPr marL="720000" lvl="1" indent="-342900">
              <a:lnSpc>
                <a:spcPct val="170000"/>
              </a:lnSpc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Полезные советы – 8,84%</a:t>
            </a:r>
          </a:p>
          <a:p>
            <a:pPr marL="128016" lvl="1" indent="0">
              <a:lnSpc>
                <a:spcPct val="150000"/>
              </a:lnSpc>
              <a:buNone/>
            </a:pPr>
            <a:endParaRPr lang="ru-RU" sz="2200" dirty="0"/>
          </a:p>
          <a:p>
            <a:pPr marL="128016" lvl="1" indent="0">
              <a:lnSpc>
                <a:spcPct val="150000"/>
              </a:lnSpc>
              <a:buNone/>
            </a:pPr>
            <a:endParaRPr lang="ru-RU" sz="2200" dirty="0"/>
          </a:p>
          <a:p>
            <a:r>
              <a:rPr lang="ru-RU" dirty="0"/>
              <a:t>    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15CE1B-0563-4887-A389-124B36F4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Arial Black" panose="020B0A04020102020204" pitchFamily="34" charset="0"/>
              </a:rPr>
              <a:t>Выводы:</a:t>
            </a:r>
            <a:endParaRPr lang="ru-RU" sz="4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7364F4-3237-434E-A055-9E327E8F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9705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6C3359-2140-408E-80AE-62106333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8521" y="1796603"/>
            <a:ext cx="8364572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интерактивной визуализации выполненного анализа создан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дашборд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помощью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дашборд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https://public.tableau.com/app/profile/nikolay3514/viz/ProjectYandex_Praktikum_16595966680090/Dashboard1?publish=yes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016" lvl="1" indent="0">
              <a:lnSpc>
                <a:spcPct val="150000"/>
              </a:lnSpc>
              <a:buNone/>
            </a:pPr>
            <a:endParaRPr lang="ru-RU" sz="1600" dirty="0"/>
          </a:p>
          <a:p>
            <a:pPr marL="128016" lvl="1" indent="0">
              <a:lnSpc>
                <a:spcPct val="150000"/>
              </a:lnSpc>
              <a:buNone/>
            </a:pPr>
            <a:endParaRPr lang="ru-RU" sz="1600" dirty="0"/>
          </a:p>
          <a:p>
            <a:r>
              <a:rPr lang="ru-RU" dirty="0"/>
              <a:t>    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15CE1B-0563-4887-A389-124B36F4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dirty="0" err="1">
                <a:latin typeface="Arial Black" panose="020B0A04020102020204" pitchFamily="34" charset="0"/>
              </a:rPr>
              <a:t>Дашборд</a:t>
            </a:r>
            <a:endParaRPr lang="ru-RU" sz="4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1F191A-72F8-4954-8C99-17467FF1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0629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15CE1B-0563-4887-A389-124B36F4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Arial Black" panose="020B0A04020102020204" pitchFamily="34" charset="0"/>
              </a:rPr>
              <a:t>Спасибо за внимание</a:t>
            </a:r>
            <a:endParaRPr lang="ru-RU" sz="4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7364F4-3237-434E-A055-9E327E8F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9839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Комплекс</Template>
  <TotalTime>0</TotalTime>
  <Words>274</Words>
  <Application>Microsoft Office PowerPoint</Application>
  <PresentationFormat>Широкоэкранный</PresentationFormat>
  <Paragraphs>57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Tw Cen MT</vt:lpstr>
      <vt:lpstr>Wingdings</vt:lpstr>
      <vt:lpstr>Wingdings 3</vt:lpstr>
      <vt:lpstr>Комплекс</vt:lpstr>
      <vt:lpstr>Презентация</vt:lpstr>
      <vt:lpstr>Вопросы:</vt:lpstr>
      <vt:lpstr>1. Сколько взаимодействий пользователей с карточками                  происходит в системе  с разбивкой по темам карточек?</vt:lpstr>
      <vt:lpstr>Презентация PowerPoint</vt:lpstr>
      <vt:lpstr>Презентация PowerPoint</vt:lpstr>
      <vt:lpstr>Выводы:</vt:lpstr>
      <vt:lpstr>Дашборд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2022-08-04T09:49:17Z</dcterms:created>
  <dcterms:modified xsi:type="dcterms:W3CDTF">2022-08-04T21:13:32Z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