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62" r:id="rId6"/>
    <p:sldId id="353" r:id="rId7"/>
    <p:sldId id="365" r:id="rId8"/>
    <p:sldId id="354" r:id="rId9"/>
    <p:sldId id="366" r:id="rId10"/>
    <p:sldId id="367" r:id="rId11"/>
    <p:sldId id="368" r:id="rId12"/>
    <p:sldId id="343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323CC73-E69F-479E-A9C1-A55C63C22E6C}">
          <p14:sldIdLst>
            <p14:sldId id="350"/>
            <p14:sldId id="362"/>
          </p14:sldIdLst>
        </p14:section>
        <p14:section name="Раздел без заголовка" id="{ACB2BC06-2630-4CBB-8824-81DC918EEDB7}">
          <p14:sldIdLst/>
        </p14:section>
        <p14:section name="Раздел без заголовка" id="{AE738AE8-0B63-44B4-B7AD-A0A4CF4378CC}">
          <p14:sldIdLst>
            <p14:sldId id="353"/>
            <p14:sldId id="365"/>
            <p14:sldId id="354"/>
            <p14:sldId id="366"/>
            <p14:sldId id="367"/>
            <p14:sldId id="368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11.07.2022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4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33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3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7A984553-A6F7-48EB-8856-1E24313FFF56}" type="datetime4">
              <a:rPr lang="ru-RU" noProof="0" smtClean="0">
                <a:latin typeface="+mn-lt"/>
              </a:rPr>
              <a:t>11 июля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6F26F23-C8C0-4EE8-B5C3-CA20E71F4584}" type="datetime4">
              <a:rPr lang="ru-RU" noProof="0" smtClean="0">
                <a:latin typeface="+mn-lt"/>
              </a:rPr>
              <a:t>11 июля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1A20C08B-3B48-4773-80A1-C458F199FF21}" type="datetime4">
              <a:rPr lang="ru-RU" noProof="0" smtClean="0">
                <a:latin typeface="+mn-lt"/>
              </a:rPr>
              <a:t>11 июля 2022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02A7D674-8D44-425B-8E50-A3A77576FE89}" type="datetime4">
              <a:rPr lang="ru-RU" noProof="0" smtClean="0">
                <a:latin typeface="+mn-lt"/>
              </a:rPr>
              <a:t>11 июля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2806290F-BA92-4A78-92C0-2990469DF00F}" type="datetime4">
              <a:rPr lang="ru-RU" noProof="0" smtClean="0">
                <a:latin typeface="+mn-lt"/>
              </a:rPr>
              <a:t>11 июля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381000"/>
            <a:ext cx="10275477" cy="610863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0C55B463-854B-4194-9B46-BF41E73CB25D}" type="datetime4">
              <a:rPr lang="ru-RU" noProof="0" smtClean="0">
                <a:latin typeface="+mn-lt"/>
              </a:rPr>
              <a:t>11 июля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FD47D572-75D7-48A9-A900-FC9E28CC8EAF}" type="datetime4">
              <a:rPr lang="ru-RU" noProof="0" smtClean="0">
                <a:latin typeface="+mn-lt"/>
              </a:rPr>
              <a:t>11 июля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3606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3F186DF9-219D-4BBD-B401-3014ED801DF3}" type="datetime4">
              <a:rPr lang="ru-RU" noProof="0" smtClean="0">
                <a:latin typeface="+mn-lt"/>
              </a:rPr>
              <a:t>11 июля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rtlCol="0"/>
          <a:lstStyle/>
          <a:p>
            <a:pPr rtl="0"/>
            <a:fld id="{55C42BAF-CD1F-4C5E-BB69-89E69EC6C758}" type="datetime4">
              <a:rPr lang="ru-RU" noProof="0" smtClean="0">
                <a:latin typeface="+mn-lt"/>
              </a:rPr>
              <a:t>11 июля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12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444" y="2324100"/>
            <a:ext cx="6137095" cy="1193800"/>
          </a:xfrm>
        </p:spPr>
        <p:txBody>
          <a:bodyPr rtlCol="0"/>
          <a:lstStyle/>
          <a:p>
            <a:r>
              <a:rPr lang="ru-RU" dirty="0">
                <a:latin typeface="Arial Black" panose="020B0A04020102020204" pitchFamily="34" charset="0"/>
              </a:rPr>
              <a:t>Презентация</a:t>
            </a:r>
            <a:br>
              <a:rPr lang="ru-RU" dirty="0"/>
            </a:br>
            <a:br>
              <a:rPr lang="ru-RU" dirty="0"/>
            </a:br>
            <a:r>
              <a:rPr lang="ru-RU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нализ рынка заведений общественного питания Москвы</a:t>
            </a:r>
            <a:br>
              <a:rPr lang="ru-RU" sz="280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b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>
                <a:latin typeface="Arial Black" panose="020B0A04020102020204" pitchFamily="34" charset="0"/>
              </a:rPr>
              <a:t>Общие выводы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Приоритетный вид заведения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569654"/>
          </a:xfrm>
        </p:spPr>
        <p:txBody>
          <a:bodyPr rtlCol="0"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 – самый распространенный тип заведения, 40% от общего числа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Среднее количество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посадочных мест – 40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сетевого распространения – 23%</a:t>
            </a:r>
          </a:p>
          <a:p>
            <a:pPr marL="0" indent="0" rtl="0">
              <a:buNone/>
            </a:pP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Перспективные локации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402631" cy="3715954"/>
          </a:xfrm>
        </p:spPr>
        <p:txBody>
          <a:bodyPr rtlCol="0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проспект Мира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Профсоюзная улица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Ленинградский проспект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Пресненская набережная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Варшавское шоссе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Ленинский проспект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проспект Вернадского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Кутузовский проспект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Каширское шоссе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Кировоградская улица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ru-RU" smtClean="0"/>
              <a:pPr algn="l" rtl="0"/>
              <a:t>2</a:t>
            </a:fld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126939F0-7321-4758-852E-FBBFEE671EDD}" type="datetime4">
              <a:rPr lang="ru-RU" sz="1100" smtClean="0"/>
              <a:t>11 июля 2022 г.</a:t>
            </a:fld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t" anchorCtr="0">
            <a:noAutofit/>
          </a:bodyPr>
          <a:lstStyle/>
          <a:p>
            <a:pPr rtl="0"/>
            <a:r>
              <a:rPr lang="ru-RU" sz="2400" dirty="0">
                <a:latin typeface="Arial Black" panose="020B0A04020102020204" pitchFamily="34" charset="0"/>
              </a:rPr>
              <a:t>Соотношение типов заведений к общему количеству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4199564-C108-2E8F-1220-5E2E3F7FD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4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0" y="1286949"/>
            <a:ext cx="8473303" cy="46641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51B4C4-6195-3F5C-6E20-7214602A5D52}"/>
              </a:ext>
            </a:extLst>
          </p:cNvPr>
          <p:cNvSpPr txBox="1"/>
          <p:nvPr/>
        </p:nvSpPr>
        <p:spPr>
          <a:xfrm>
            <a:off x="952500" y="6107668"/>
            <a:ext cx="728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первом месте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 – 40%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всего общепита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548CC4C-08E3-3E30-BAAC-40A794A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Соотношение сетевых и несетевых заведений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629A00-16D8-1ABC-1794-7B4818765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9" y="1187607"/>
            <a:ext cx="7288893" cy="4482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C8C551-3AEA-33F7-49AF-0F5E8408B2A1}"/>
              </a:ext>
            </a:extLst>
          </p:cNvPr>
          <p:cNvSpPr txBox="1"/>
          <p:nvPr/>
        </p:nvSpPr>
        <p:spPr>
          <a:xfrm>
            <a:off x="908368" y="6107668"/>
            <a:ext cx="728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заведений - несетевые, 20% - сетевые</a:t>
            </a:r>
          </a:p>
        </p:txBody>
      </p:sp>
    </p:spTree>
    <p:extLst>
      <p:ext uri="{BB962C8B-B14F-4D97-AF65-F5344CB8AC3E}">
        <p14:creationId xmlns:p14="http://schemas.microsoft.com/office/powerpoint/2010/main" val="32283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 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2422760742"/>
              </p:ext>
            </p:extLst>
          </p:nvPr>
        </p:nvGraphicFramePr>
        <p:xfrm>
          <a:off x="418192" y="1308100"/>
          <a:ext cx="8421008" cy="3707721"/>
        </p:xfrm>
        <a:graphic>
          <a:graphicData uri="http://schemas.openxmlformats.org/drawingml/2006/table">
            <a:tbl>
              <a:tblPr firstRow="1" bandRow="1" bandCol="1">
                <a:tableStyleId>{2A488322-F2BA-4B5B-9748-0D474271808F}</a:tableStyleId>
              </a:tblPr>
              <a:tblGrid>
                <a:gridCol w="210525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0525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9798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1252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71329">
                <a:tc>
                  <a:txBody>
                    <a:bodyPr/>
                    <a:lstStyle/>
                    <a:p>
                      <a:pPr algn="r" rtl="0"/>
                      <a:r>
                        <a:rPr lang="ru-RU" b="0" i="0" noProof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Тип заведения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Общее 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Кол-во сетевых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6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Процент,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фаст-фуд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1923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791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41.1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кулинария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273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78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28.6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ресторан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2285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544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23.8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кафе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6099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1396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22.9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38874"/>
                  </a:ext>
                </a:extLst>
              </a:tr>
              <a:tr h="353155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закусочная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15.6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61374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кафетерий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52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13.1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79441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бар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856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37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4.3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80749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буфет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45783"/>
                  </a:ext>
                </a:extLst>
              </a:tr>
              <a:tr h="37132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dirty="0">
                          <a:effectLst/>
                        </a:rPr>
                        <a:t>столовая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2587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028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2ACF28-9554-C837-4EDC-55AA99BB51FC}"/>
              </a:ext>
            </a:extLst>
          </p:cNvPr>
          <p:cNvSpPr txBox="1"/>
          <p:nvPr/>
        </p:nvSpPr>
        <p:spPr>
          <a:xfrm>
            <a:off x="852126" y="6107668"/>
            <a:ext cx="9765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Фаст-фуд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- 41.1%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сетевых, от общего количества данного типа</a:t>
            </a:r>
          </a:p>
        </p:txBody>
      </p:sp>
      <p:sp>
        <p:nvSpPr>
          <p:cNvPr id="18" name="Заголовок 2">
            <a:extLst>
              <a:ext uri="{FF2B5EF4-FFF2-40B4-BE49-F238E27FC236}">
                <a16:creationId xmlns:a16="http://schemas.microsoft.com/office/drawing/2014/main" id="{3000428E-F555-3691-680B-AA5E235D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381000"/>
            <a:ext cx="10275477" cy="610863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Соотношение сетевых к общему количеству по типу</a:t>
            </a: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709C71-B1B4-F85E-2FB6-D420882B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293307"/>
            <a:ext cx="8117217" cy="4059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FB30EC-ED41-15D1-6377-3459D95B4D76}"/>
              </a:ext>
            </a:extLst>
          </p:cNvPr>
          <p:cNvSpPr txBox="1"/>
          <p:nvPr/>
        </p:nvSpPr>
        <p:spPr>
          <a:xfrm>
            <a:off x="927100" y="5830669"/>
            <a:ext cx="976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сетевых заведений характерно малое количество заведений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большим количеством посадочных мест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97405C35-1DBB-CB48-5064-70BE87E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Зависимость количества заведений </a:t>
            </a:r>
            <a:br>
              <a:rPr lang="ru-RU" sz="2400" dirty="0"/>
            </a:br>
            <a:r>
              <a:rPr lang="ru-RU" sz="2400" dirty="0"/>
              <a:t>и числа посадочных мест среди сетевых заведений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74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1B2AD1-18F7-67F4-947F-6F17E0B27BBB}"/>
              </a:ext>
            </a:extLst>
          </p:cNvPr>
          <p:cNvSpPr txBox="1"/>
          <p:nvPr/>
        </p:nvSpPr>
        <p:spPr>
          <a:xfrm>
            <a:off x="952500" y="6026086"/>
            <a:ext cx="976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лидерах столовые – 130 посадочных мест в среднем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13FCD776-B997-EADE-F9DA-39C2CEE2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Среднее количество посадочных мест</a:t>
            </a:r>
            <a:br>
              <a:rPr lang="ru-RU" sz="2400" dirty="0"/>
            </a:br>
            <a:endParaRPr lang="ru-RU" dirty="0"/>
          </a:p>
        </p:txBody>
      </p:sp>
      <p:graphicFrame>
        <p:nvGraphicFramePr>
          <p:cNvPr id="12" name="Таблица 4">
            <a:extLst>
              <a:ext uri="{FF2B5EF4-FFF2-40B4-BE49-F238E27FC236}">
                <a16:creationId xmlns:a16="http://schemas.microsoft.com/office/drawing/2014/main" id="{4E85B031-EEE4-D5CC-461D-D4E621607EA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837282443"/>
              </p:ext>
            </p:extLst>
          </p:nvPr>
        </p:nvGraphicFramePr>
        <p:xfrm>
          <a:off x="520700" y="991863"/>
          <a:ext cx="4195538" cy="3657600"/>
        </p:xfrm>
        <a:graphic>
          <a:graphicData uri="http://schemas.openxmlformats.org/drawingml/2006/table">
            <a:tbl>
              <a:tblPr firstRow="1" bandRow="1" bandCol="1">
                <a:tableStyleId>{2A488322-F2BA-4B5B-9748-0D474271808F}</a:tableStyleId>
              </a:tblPr>
              <a:tblGrid>
                <a:gridCol w="209776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97769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b="0" dirty="0">
                          <a:solidFill>
                            <a:schemeClr val="bg1"/>
                          </a:solidFill>
                          <a:effectLst/>
                        </a:rPr>
                        <a:t>Тип заведения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b="0" dirty="0">
                          <a:solidFill>
                            <a:schemeClr val="bg1"/>
                          </a:solidFill>
                          <a:effectLst/>
                        </a:rPr>
                        <a:t>среднее 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столовая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130.0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ресторан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97.0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>
                          <a:effectLst/>
                        </a:rPr>
                        <a:t>буфет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51.0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бар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43.0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38874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кафе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40.0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561374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фаст-фуд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21.0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79441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кафетерий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80749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закусочная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CA6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45783"/>
                  </a:ext>
                </a:extLst>
              </a:tr>
              <a:tr h="332685"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кулинария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dirty="0">
                          <a:effectLst/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0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F80F0-7803-3D4A-AC84-C49BE5C7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Топ-10 улиц Москвы по количеству объектов общественного питания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6C30DA-7864-649A-761E-8B3C1149A3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0C55B463-854B-4194-9B46-BF41E73CB25D}" type="datetime4">
              <a:rPr lang="ru-RU" noProof="0" smtClean="0">
                <a:latin typeface="+mn-lt"/>
              </a:rPr>
              <a:t>11 июля 2022 г.</a:t>
            </a:fld>
            <a:endParaRPr lang="ru-RU" noProof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E4F708-21F3-C313-5BBD-6F9DC7D9E9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8</a:t>
            </a:fld>
            <a:endParaRPr lang="ru-RU" noProof="0">
              <a:latin typeface="+mn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A2A647-70C4-A472-3F79-7E027F3A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9" y="1403350"/>
            <a:ext cx="9103653" cy="4070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BEDAEA-04ED-C5EC-069A-EEC14F6B6D9E}"/>
              </a:ext>
            </a:extLst>
          </p:cNvPr>
          <p:cNvSpPr txBox="1"/>
          <p:nvPr/>
        </p:nvSpPr>
        <p:spPr>
          <a:xfrm>
            <a:off x="862279" y="5532715"/>
            <a:ext cx="9765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Лидирует по количеству заведений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проспект Мира –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нем находятся 204 заведения. Достаточно протяженная улица – 8.9 км, проходит через оживленные и густонаселенные районы города</a:t>
            </a:r>
          </a:p>
        </p:txBody>
      </p:sp>
    </p:spTree>
    <p:extLst>
      <p:ext uri="{BB962C8B-B14F-4D97-AF65-F5344CB8AC3E}">
        <p14:creationId xmlns:p14="http://schemas.microsoft.com/office/powerpoint/2010/main" val="409983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523" y="2313358"/>
            <a:ext cx="4903377" cy="610863"/>
          </a:xfrm>
        </p:spPr>
        <p:txBody>
          <a:bodyPr rtlCol="0">
            <a:noAutofit/>
          </a:bodyPr>
          <a:lstStyle/>
          <a:p>
            <a:pPr rtl="0"/>
            <a:r>
              <a:rPr lang="ru-RU" sz="3600" dirty="0">
                <a:latin typeface="Arial Black" panose="020B0A04020102020204" pitchFamily="34" charset="0"/>
              </a:rPr>
              <a:t>Рекомендации</a:t>
            </a:r>
            <a:br>
              <a:rPr lang="ru-RU" sz="3600" dirty="0">
                <a:latin typeface="Arial Black" panose="020B0A04020102020204" pitchFamily="34" charset="0"/>
              </a:rPr>
            </a:br>
            <a:r>
              <a:rPr lang="ru-RU" sz="3600" dirty="0">
                <a:latin typeface="Arial Black" panose="020B0A04020102020204" pitchFamily="34" charset="0"/>
              </a:rPr>
              <a:t>для инвесторов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00" y="3479800"/>
            <a:ext cx="6070601" cy="2933700"/>
          </a:xfrm>
        </p:spPr>
        <p:txBody>
          <a:bodyPr rtlCol="0"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Перспективное развитие на рынке общепита в Москве имеет тип 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кафе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наиболее популярный тип заведения у горожан.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Наиболее предпочтительное количество посадочных мест –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это среднее значение посадки среди кафе, наиболее оптимальное, учитывая начальный этап развития бизнеса.</a:t>
            </a:r>
          </a:p>
          <a:p>
            <a:pPr algn="l"/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Локации для открытия лучше выбирать многолюдные, бизнес-центры, торгово-развлекательные центры, на пересечении оживленных улиц. Можно выбрать из списка топ-10 по количеству заведений в Москве.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YS Text"/>
            </a:endParaRP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YS Text"/>
            </a:endParaRPr>
          </a:p>
          <a:p>
            <a:pPr rtl="0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EFA27D-7245-E63B-98DF-A308A44489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r="7414"/>
          <a:stretch>
            <a:fillRect/>
          </a:stretch>
        </p:blipFill>
        <p:spPr>
          <a:xfrm>
            <a:off x="0" y="0"/>
            <a:ext cx="5283200" cy="6858000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3_TF78853419_Win32" id="{7E0D9D6F-7FC9-48AE-A7E6-5131EAED0465}" vid="{5FFFC254-88B3-44E6-AB48-66024C08C3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Ежегодная презентация (геометрические фигуры)</Template>
  <TotalTime>259</TotalTime>
  <Words>334</Words>
  <Application>Microsoft Office PowerPoint</Application>
  <PresentationFormat>Широкоэкранный</PresentationFormat>
  <Paragraphs>106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Franklin Gothic Book</vt:lpstr>
      <vt:lpstr>Franklin Gothic Demi</vt:lpstr>
      <vt:lpstr>Wingdings</vt:lpstr>
      <vt:lpstr>YS Text</vt:lpstr>
      <vt:lpstr>Тема 1</vt:lpstr>
      <vt:lpstr>Презентация  Анализ рынка заведений общественного питания Москвы </vt:lpstr>
      <vt:lpstr>Общие выводы</vt:lpstr>
      <vt:lpstr>Соотношение типов заведений к общему количеству</vt:lpstr>
      <vt:lpstr>Соотношение сетевых и несетевых заведений</vt:lpstr>
      <vt:lpstr>Соотношение сетевых к общему количеству по типу</vt:lpstr>
      <vt:lpstr>Зависимость количества заведений  и числа посадочных мест среди сетевых заведений</vt:lpstr>
      <vt:lpstr>Среднее количество посадочных мест </vt:lpstr>
      <vt:lpstr>Топ-10 улиц Москвы по количеству объектов общественного питания</vt:lpstr>
      <vt:lpstr>Рекомендации для инвесторов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самостоятельному проекту  по курсу «Как рассказать историю с помощью данных»</dc:title>
  <dc:creator>Nikolay Efimov</dc:creator>
  <cp:lastModifiedBy>Nikolay Efimov</cp:lastModifiedBy>
  <cp:revision>3</cp:revision>
  <dcterms:created xsi:type="dcterms:W3CDTF">2022-07-11T16:02:49Z</dcterms:created>
  <dcterms:modified xsi:type="dcterms:W3CDTF">2022-07-11T20:22:38Z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