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italic r:id="rId23"/>
      <p:boldItalic r:id="rId24"/>
    </p:embeddedFont>
    <p:embeddedFont>
      <p:font typeface="Alegrey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greya-bold.fntdata"/><Relationship Id="rId25" Type="http://schemas.openxmlformats.org/officeDocument/2006/relationships/font" Target="fonts/Alegreya-regular.fntdata"/><Relationship Id="rId28" Type="http://schemas.openxmlformats.org/officeDocument/2006/relationships/font" Target="fonts/Alegreya-boldItalic.fntdata"/><Relationship Id="rId27" Type="http://schemas.openxmlformats.org/officeDocument/2006/relationships/font" Target="fonts/Alegrey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maticSC-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55893011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55893011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55893011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55893011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55893011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55893011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5893011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5893011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5589301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5589301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55893011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55893011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55893011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55893011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55893011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55893011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55893011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55893011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5893011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5893011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5893011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5893011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55893011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55893011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777500"/>
            <a:ext cx="8520600" cy="11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Skip-Thought Vectors</a:t>
            </a:r>
            <a:endParaRPr/>
          </a:p>
        </p:txBody>
      </p:sp>
      <p:sp>
        <p:nvSpPr>
          <p:cNvPr id="57" name="Google Shape;57;p13"/>
          <p:cNvSpPr txBox="1"/>
          <p:nvPr>
            <p:ph idx="1" type="subTitle"/>
          </p:nvPr>
        </p:nvSpPr>
        <p:spPr>
          <a:xfrm>
            <a:off x="311700" y="2103925"/>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Amatic SC"/>
                <a:ea typeface="Amatic SC"/>
                <a:cs typeface="Amatic SC"/>
                <a:sym typeface="Amatic SC"/>
              </a:rPr>
              <a:t>NNFL Term Project 2019-20</a:t>
            </a:r>
            <a:endParaRPr sz="3000">
              <a:latin typeface="Amatic SC"/>
              <a:ea typeface="Amatic SC"/>
              <a:cs typeface="Amatic SC"/>
              <a:sym typeface="Amatic SC"/>
            </a:endParaRPr>
          </a:p>
        </p:txBody>
      </p:sp>
      <p:sp>
        <p:nvSpPr>
          <p:cNvPr id="58" name="Google Shape;58;p13"/>
          <p:cNvSpPr txBox="1"/>
          <p:nvPr/>
        </p:nvSpPr>
        <p:spPr>
          <a:xfrm>
            <a:off x="904275" y="3522825"/>
            <a:ext cx="7797000" cy="13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matic SC"/>
                <a:ea typeface="Amatic SC"/>
                <a:cs typeface="Amatic SC"/>
                <a:sym typeface="Amatic SC"/>
              </a:rPr>
              <a:t>    </a:t>
            </a:r>
            <a:r>
              <a:rPr lang="en" sz="2400">
                <a:latin typeface="Alegreya"/>
                <a:ea typeface="Alegreya"/>
                <a:cs typeface="Alegreya"/>
                <a:sym typeface="Alegreya"/>
              </a:rPr>
              <a:t>Anwesh Bhattacharya 			2016B5A70590P</a:t>
            </a:r>
            <a:endParaRPr sz="2400">
              <a:latin typeface="Alegreya"/>
              <a:ea typeface="Alegreya"/>
              <a:cs typeface="Alegreya"/>
              <a:sym typeface="Alegreya"/>
            </a:endParaRPr>
          </a:p>
          <a:p>
            <a:pPr indent="0" lvl="0" marL="0" rtl="0" algn="l">
              <a:spcBef>
                <a:spcPts val="0"/>
              </a:spcBef>
              <a:spcAft>
                <a:spcPts val="0"/>
              </a:spcAft>
              <a:buNone/>
            </a:pPr>
            <a:r>
              <a:rPr lang="en" sz="2400">
                <a:latin typeface="Alegreya"/>
                <a:ea typeface="Alegreya"/>
                <a:cs typeface="Alegreya"/>
                <a:sym typeface="Alegreya"/>
              </a:rPr>
              <a:t>    Ajinkya Vyas						2016A3PS0246P</a:t>
            </a:r>
            <a:endParaRPr sz="2400">
              <a:latin typeface="Alegreya"/>
              <a:ea typeface="Alegreya"/>
              <a:cs typeface="Alegreya"/>
              <a:sym typeface="Alegreya"/>
            </a:endParaRPr>
          </a:p>
          <a:p>
            <a:pPr indent="0" lvl="0" marL="0" rtl="0" algn="l">
              <a:spcBef>
                <a:spcPts val="0"/>
              </a:spcBef>
              <a:spcAft>
                <a:spcPts val="0"/>
              </a:spcAft>
              <a:buNone/>
            </a:pPr>
            <a:r>
              <a:rPr lang="en" sz="2400">
                <a:latin typeface="Alegreya"/>
                <a:ea typeface="Alegreya"/>
                <a:cs typeface="Alegreya"/>
                <a:sym typeface="Alegreya"/>
              </a:rPr>
              <a:t>    Nikhil Khandelwal 				2016A3PS0192P</a:t>
            </a:r>
            <a:endParaRPr sz="2400">
              <a:latin typeface="Alegreya"/>
              <a:ea typeface="Alegreya"/>
              <a:cs typeface="Alegreya"/>
              <a:sym typeface="Alegrey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3 - Paraphrase Detection</a:t>
            </a:r>
            <a:endParaRPr/>
          </a:p>
        </p:txBody>
      </p:sp>
      <p:sp>
        <p:nvSpPr>
          <p:cNvPr id="114" name="Google Shape;114;p22"/>
          <p:cNvSpPr txBox="1"/>
          <p:nvPr>
            <p:ph idx="1" type="body"/>
          </p:nvPr>
        </p:nvSpPr>
        <p:spPr>
          <a:xfrm>
            <a:off x="311700" y="801000"/>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Paraphrase detection on the Microsoft Research Paraphrase Corpus</a:t>
            </a:r>
            <a:endParaRPr/>
          </a:p>
          <a:p>
            <a:pPr indent="-342900" lvl="0" marL="457200" rtl="0" algn="l">
              <a:spcBef>
                <a:spcPts val="0"/>
              </a:spcBef>
              <a:spcAft>
                <a:spcPts val="0"/>
              </a:spcAft>
              <a:buSzPts val="1800"/>
              <a:buAutoNum type="arabicPeriod"/>
            </a:pPr>
            <a:r>
              <a:rPr lang="en"/>
              <a:t>On this task, two sentences are given and one must predict whether or not they are paraphrases. The training set consists of 4076 sentence pairs (2753 of which are positive) and the test has 1725 pairs (1147 are positive)</a:t>
            </a:r>
            <a:endParaRPr/>
          </a:p>
        </p:txBody>
      </p:sp>
      <p:pic>
        <p:nvPicPr>
          <p:cNvPr id="115" name="Google Shape;115;p22"/>
          <p:cNvPicPr preferRelativeResize="0"/>
          <p:nvPr/>
        </p:nvPicPr>
        <p:blipFill>
          <a:blip r:embed="rId3">
            <a:alphaModFix/>
          </a:blip>
          <a:stretch>
            <a:fillRect/>
          </a:stretch>
        </p:blipFill>
        <p:spPr>
          <a:xfrm>
            <a:off x="1762513" y="2967150"/>
            <a:ext cx="5248275" cy="165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4 - IMAGE-SENTENCE RANKING</a:t>
            </a:r>
            <a:endParaRPr/>
          </a:p>
          <a:p>
            <a:pPr indent="0" lvl="0" marL="0" rtl="0" algn="l">
              <a:spcBef>
                <a:spcPts val="0"/>
              </a:spcBef>
              <a:spcAft>
                <a:spcPts val="0"/>
              </a:spcAft>
              <a:buNone/>
            </a:pPr>
            <a:r>
              <a:t/>
            </a:r>
            <a:endParaRPr/>
          </a:p>
        </p:txBody>
      </p:sp>
      <p:sp>
        <p:nvSpPr>
          <p:cNvPr id="121" name="Google Shape;121;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Each image is annotated with 5 captions, each from different annotators.</a:t>
            </a:r>
            <a:endParaRPr sz="1400"/>
          </a:p>
          <a:p>
            <a:pPr indent="0" lvl="0" marL="0" rtl="0" algn="l">
              <a:spcBef>
                <a:spcPts val="1600"/>
              </a:spcBef>
              <a:spcAft>
                <a:spcPts val="1600"/>
              </a:spcAft>
              <a:buNone/>
            </a:pPr>
            <a:r>
              <a:rPr lang="en" sz="1400"/>
              <a:t>For image annotation, an image is presented and sentences are ranked based on how well they describe the query image. </a:t>
            </a:r>
            <a:endParaRPr sz="1400"/>
          </a:p>
        </p:txBody>
      </p:sp>
      <p:pic>
        <p:nvPicPr>
          <p:cNvPr id="122" name="Google Shape;122;p23"/>
          <p:cNvPicPr preferRelativeResize="0"/>
          <p:nvPr/>
        </p:nvPicPr>
        <p:blipFill>
          <a:blip r:embed="rId3">
            <a:alphaModFix/>
          </a:blip>
          <a:stretch>
            <a:fillRect/>
          </a:stretch>
        </p:blipFill>
        <p:spPr>
          <a:xfrm>
            <a:off x="1420925" y="2300763"/>
            <a:ext cx="6740826" cy="541975"/>
          </a:xfrm>
          <a:prstGeom prst="rect">
            <a:avLst/>
          </a:prstGeom>
          <a:noFill/>
          <a:ln>
            <a:noFill/>
          </a:ln>
        </p:spPr>
      </p:pic>
      <p:pic>
        <p:nvPicPr>
          <p:cNvPr id="123" name="Google Shape;123;p23"/>
          <p:cNvPicPr preferRelativeResize="0"/>
          <p:nvPr/>
        </p:nvPicPr>
        <p:blipFill>
          <a:blip r:embed="rId4">
            <a:alphaModFix/>
          </a:blip>
          <a:stretch>
            <a:fillRect/>
          </a:stretch>
        </p:blipFill>
        <p:spPr>
          <a:xfrm>
            <a:off x="1685275" y="2842713"/>
            <a:ext cx="5476875" cy="157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5 - CLASSIFICATION BENCHMARKS</a:t>
            </a:r>
            <a:endParaRPr/>
          </a:p>
          <a:p>
            <a:pPr indent="0" lvl="0" marL="0" rtl="0" algn="l">
              <a:spcBef>
                <a:spcPts val="0"/>
              </a:spcBef>
              <a:spcAft>
                <a:spcPts val="0"/>
              </a:spcAft>
              <a:buNone/>
            </a:pPr>
            <a:r>
              <a:t/>
            </a:r>
            <a:endParaRPr/>
          </a:p>
        </p:txBody>
      </p:sp>
      <p:sp>
        <p:nvSpPr>
          <p:cNvPr id="129" name="Google Shape;129;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Movie review sentiment(MR), customer product reviews(CR), subjectivity/objectivity classification(SUBJ), opinion polarity (MPQA) and question-type classification(TREC)</a:t>
            </a:r>
            <a:endParaRPr/>
          </a:p>
        </p:txBody>
      </p:sp>
      <p:pic>
        <p:nvPicPr>
          <p:cNvPr id="130" name="Google Shape;130;p24"/>
          <p:cNvPicPr preferRelativeResize="0"/>
          <p:nvPr/>
        </p:nvPicPr>
        <p:blipFill>
          <a:blip r:embed="rId3">
            <a:alphaModFix/>
          </a:blip>
          <a:stretch>
            <a:fillRect/>
          </a:stretch>
        </p:blipFill>
        <p:spPr>
          <a:xfrm>
            <a:off x="2458951" y="2411100"/>
            <a:ext cx="3308100" cy="2094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6 - </a:t>
            </a:r>
            <a:r>
              <a:rPr lang="en" sz="3000"/>
              <a:t>VISUALIZING SKIP-THOUGHTS &amp; GENERATING STORIES</a:t>
            </a:r>
            <a:endParaRPr sz="3000"/>
          </a:p>
          <a:p>
            <a:pPr indent="0" lvl="0" marL="0" rtl="0" algn="l">
              <a:spcBef>
                <a:spcPts val="0"/>
              </a:spcBef>
              <a:spcAft>
                <a:spcPts val="0"/>
              </a:spcAft>
              <a:buNone/>
            </a:pPr>
            <a:r>
              <a:rPr lang="en"/>
              <a:t> </a:t>
            </a:r>
            <a:endParaRPr/>
          </a:p>
        </p:txBody>
      </p:sp>
      <p:sp>
        <p:nvSpPr>
          <p:cNvPr id="136" name="Google Shape;136;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Each point represents a sentence pair, computed using the concatenation of component-wise and absolute difference of features. </a:t>
            </a:r>
            <a:endParaRPr sz="1400"/>
          </a:p>
          <a:p>
            <a:pPr indent="0" lvl="0" marL="0" rtl="0" algn="l">
              <a:spcBef>
                <a:spcPts val="1600"/>
              </a:spcBef>
              <a:spcAft>
                <a:spcPts val="1600"/>
              </a:spcAft>
              <a:buNone/>
            </a:pPr>
            <a:r>
              <a:rPr lang="en" sz="1400"/>
              <a:t>Remarkably, sentence pairs that are similar to each other are embedded next to other similar pairs. Even without the use of relatedness labels, skip-thought vectors learn to accurately capture this property.</a:t>
            </a:r>
            <a:endParaRPr sz="1400"/>
          </a:p>
        </p:txBody>
      </p:sp>
      <p:pic>
        <p:nvPicPr>
          <p:cNvPr id="137" name="Google Shape;137;p25"/>
          <p:cNvPicPr preferRelativeResize="0"/>
          <p:nvPr/>
        </p:nvPicPr>
        <p:blipFill>
          <a:blip r:embed="rId3">
            <a:alphaModFix/>
          </a:blip>
          <a:stretch>
            <a:fillRect/>
          </a:stretch>
        </p:blipFill>
        <p:spPr>
          <a:xfrm>
            <a:off x="1090602" y="2927727"/>
            <a:ext cx="6700976" cy="143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Skip-Thoughts</a:t>
            </a:r>
            <a:endParaRPr/>
          </a:p>
          <a:p>
            <a:pPr indent="-342900" lvl="0" marL="457200" rtl="0" algn="l">
              <a:spcBef>
                <a:spcPts val="0"/>
              </a:spcBef>
              <a:spcAft>
                <a:spcPts val="0"/>
              </a:spcAft>
              <a:buSzPts val="1800"/>
              <a:buChar char="●"/>
            </a:pPr>
            <a:r>
              <a:rPr lang="en"/>
              <a:t>Experiments</a:t>
            </a:r>
            <a:endParaRPr/>
          </a:p>
          <a:p>
            <a:pPr indent="-342900" lvl="0" marL="457200" rtl="0" algn="l">
              <a:spcBef>
                <a:spcPts val="0"/>
              </a:spcBef>
              <a:spcAft>
                <a:spcPts val="0"/>
              </a:spcAft>
              <a:buSzPts val="1800"/>
              <a:buChar char="●"/>
            </a:pPr>
            <a:r>
              <a:rPr lang="en"/>
              <a:t>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Unsupervised Sentence Encoder Framework</a:t>
            </a:r>
            <a:endParaRPr/>
          </a:p>
          <a:p>
            <a:pPr indent="-342900" lvl="0" marL="457200" rtl="0" algn="l">
              <a:spcBef>
                <a:spcPts val="0"/>
              </a:spcBef>
              <a:spcAft>
                <a:spcPts val="0"/>
              </a:spcAft>
              <a:buSzPts val="1800"/>
              <a:buAutoNum type="arabicPeriod"/>
            </a:pPr>
            <a:r>
              <a:rPr lang="en"/>
              <a:t>Train an encoder-decoder model that tries to reconstruct the surrounding sentences of an encoded image</a:t>
            </a:r>
            <a:endParaRPr/>
          </a:p>
          <a:p>
            <a:pPr indent="-342900" lvl="0" marL="457200" rtl="0" algn="l">
              <a:spcBef>
                <a:spcPts val="0"/>
              </a:spcBef>
              <a:spcAft>
                <a:spcPts val="0"/>
              </a:spcAft>
              <a:buSzPts val="1800"/>
              <a:buAutoNum type="arabicPeriod"/>
            </a:pPr>
            <a:r>
              <a:rPr lang="en"/>
              <a:t>Sentences that share semantic and syntactic properties are thus mapped to similar vector representations</a:t>
            </a:r>
            <a:endParaRPr/>
          </a:p>
          <a:p>
            <a:pPr indent="-342900" lvl="0" marL="457200" rtl="0" algn="l">
              <a:spcBef>
                <a:spcPts val="0"/>
              </a:spcBef>
              <a:spcAft>
                <a:spcPts val="0"/>
              </a:spcAft>
              <a:buSzPts val="1800"/>
              <a:buAutoNum type="arabicPeriod"/>
            </a:pPr>
            <a:r>
              <a:rPr lang="en"/>
              <a:t>Vocabulary expansion</a:t>
            </a:r>
            <a:endParaRPr/>
          </a:p>
          <a:p>
            <a:pPr indent="-342900" lvl="0" marL="457200" rtl="0" algn="l">
              <a:spcBef>
                <a:spcPts val="0"/>
              </a:spcBef>
              <a:spcAft>
                <a:spcPts val="0"/>
              </a:spcAft>
              <a:buSzPts val="1800"/>
              <a:buAutoNum type="arabicPeriod"/>
            </a:pPr>
            <a:r>
              <a:rPr lang="en"/>
              <a:t>Evaluate our vectors with linear models on 2 tasks : Paraphrase detection, Opinion Polarity Classification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Learn high-quality sentence vectors without a particlar supervised task in mind</a:t>
            </a:r>
            <a:endParaRPr/>
          </a:p>
          <a:p>
            <a:pPr indent="-342900" lvl="0" marL="457200" rtl="0" algn="l">
              <a:spcBef>
                <a:spcPts val="0"/>
              </a:spcBef>
              <a:spcAft>
                <a:spcPts val="0"/>
              </a:spcAft>
              <a:buSzPts val="1800"/>
              <a:buAutoNum type="arabicPeriod"/>
            </a:pPr>
            <a:r>
              <a:rPr lang="en"/>
              <a:t>Encode a sentence to predict the sentences around it</a:t>
            </a:r>
            <a:endParaRPr/>
          </a:p>
          <a:p>
            <a:pPr indent="-342900" lvl="0" marL="457200" rtl="0" algn="l">
              <a:spcBef>
                <a:spcPts val="0"/>
              </a:spcBef>
              <a:spcAft>
                <a:spcPts val="0"/>
              </a:spcAft>
              <a:buSzPts val="1800"/>
              <a:buAutoNum type="arabicPeriod"/>
            </a:pPr>
            <a:r>
              <a:rPr lang="en"/>
              <a:t>Encoder as a generic feature extractor for arbitrary tasks</a:t>
            </a:r>
            <a:endParaRPr/>
          </a:p>
          <a:p>
            <a:pPr indent="-342900" lvl="0" marL="457200" rtl="0" algn="l">
              <a:spcBef>
                <a:spcPts val="0"/>
              </a:spcBef>
              <a:spcAft>
                <a:spcPts val="0"/>
              </a:spcAft>
              <a:buSzPts val="1800"/>
              <a:buAutoNum type="arabicPeriod"/>
            </a:pPr>
            <a:r>
              <a:rPr lang="en"/>
              <a:t>Learning a mapping that transfers word representations from one model to another</a:t>
            </a:r>
            <a:endParaRPr/>
          </a:p>
          <a:p>
            <a:pPr indent="-342900" lvl="0" marL="457200" rtl="0" algn="l">
              <a:spcBef>
                <a:spcPts val="0"/>
              </a:spcBef>
              <a:spcAft>
                <a:spcPts val="0"/>
              </a:spcAft>
              <a:buSzPts val="1800"/>
              <a:buAutoNum type="arabicPeriod"/>
            </a:pPr>
            <a:r>
              <a:rPr lang="en"/>
              <a:t>Sentence to vector representation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65325" y="232700"/>
            <a:ext cx="9013350" cy="2442875"/>
          </a:xfrm>
          <a:prstGeom prst="rect">
            <a:avLst/>
          </a:prstGeom>
          <a:noFill/>
          <a:ln>
            <a:noFill/>
          </a:ln>
        </p:spPr>
      </p:pic>
      <p:sp>
        <p:nvSpPr>
          <p:cNvPr id="82" name="Google Shape;82;p17"/>
          <p:cNvSpPr txBox="1"/>
          <p:nvPr/>
        </p:nvSpPr>
        <p:spPr>
          <a:xfrm>
            <a:off x="543925" y="2954900"/>
            <a:ext cx="7953300" cy="16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matic SC"/>
                <a:ea typeface="Amatic SC"/>
                <a:cs typeface="Amatic SC"/>
                <a:sym typeface="Amatic SC"/>
              </a:rPr>
              <a:t>Given a 3-tuple of sentences, the middle sentence is encoded and the model tries to reconstruct the previous sentence and the next sentence 	</a:t>
            </a:r>
            <a:endParaRPr sz="2400">
              <a:latin typeface="Amatic SC"/>
              <a:ea typeface="Amatic SC"/>
              <a:cs typeface="Amatic SC"/>
              <a:sym typeface="Amatic S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352813" y="1586787"/>
            <a:ext cx="8644176" cy="196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Model is trained on Book Corpus</a:t>
            </a:r>
            <a:endParaRPr/>
          </a:p>
          <a:p>
            <a:pPr indent="-342900" lvl="0" marL="457200" rtl="0" algn="l">
              <a:spcBef>
                <a:spcPts val="0"/>
              </a:spcBef>
              <a:spcAft>
                <a:spcPts val="0"/>
              </a:spcAft>
              <a:buSzPts val="1800"/>
              <a:buAutoNum type="arabicPeriod"/>
            </a:pPr>
            <a:r>
              <a:rPr lang="en"/>
              <a:t>UniSkip → Unidirectional encoder with 2400 dimensions</a:t>
            </a:r>
            <a:endParaRPr/>
          </a:p>
          <a:p>
            <a:pPr indent="-342900" lvl="0" marL="457200" rtl="0" algn="l">
              <a:spcBef>
                <a:spcPts val="0"/>
              </a:spcBef>
              <a:spcAft>
                <a:spcPts val="0"/>
              </a:spcAft>
              <a:buSzPts val="1800"/>
              <a:buAutoNum type="arabicPeriod"/>
            </a:pPr>
            <a:r>
              <a:rPr lang="en"/>
              <a:t>BiSkip → Bidirectional model with forward and backward encoders of 1200 dimensional each</a:t>
            </a:r>
            <a:endParaRPr/>
          </a:p>
          <a:p>
            <a:pPr indent="-342900" lvl="0" marL="457200" rtl="0" algn="l">
              <a:spcBef>
                <a:spcPts val="0"/>
              </a:spcBef>
              <a:spcAft>
                <a:spcPts val="0"/>
              </a:spcAft>
              <a:buSzPts val="1800"/>
              <a:buAutoNum type="arabicPeriod"/>
            </a:pPr>
            <a:r>
              <a:rPr lang="en"/>
              <a:t>CombineSkip → 4800 dimensions by combining 2400 uniskip + 2400 biskip</a:t>
            </a:r>
            <a:endParaRPr/>
          </a:p>
          <a:p>
            <a:pPr indent="-342900" lvl="0" marL="457200" rtl="0" algn="l">
              <a:spcBef>
                <a:spcPts val="0"/>
              </a:spcBef>
              <a:spcAft>
                <a:spcPts val="0"/>
              </a:spcAft>
              <a:buSzPts val="1800"/>
              <a:buAutoNum type="arabicPeriod"/>
            </a:pPr>
            <a:r>
              <a:rPr lang="en"/>
              <a:t>Mini-batch size 128</a:t>
            </a:r>
            <a:endParaRPr/>
          </a:p>
          <a:p>
            <a:pPr indent="-342900" lvl="0" marL="457200" rtl="0" algn="l">
              <a:spcBef>
                <a:spcPts val="0"/>
              </a:spcBef>
              <a:spcAft>
                <a:spcPts val="0"/>
              </a:spcAft>
              <a:buSzPts val="1800"/>
              <a:buAutoNum type="arabicPeriod"/>
            </a:pPr>
            <a:r>
              <a:rPr lang="en"/>
              <a:t>Adam optimizer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1 -</a:t>
            </a:r>
            <a:endParaRPr/>
          </a:p>
        </p:txBody>
      </p:sp>
      <p:sp>
        <p:nvSpPr>
          <p:cNvPr id="99" name="Google Shape;99;p20"/>
          <p:cNvSpPr txBox="1"/>
          <p:nvPr>
            <p:ph idx="1" type="body"/>
          </p:nvPr>
        </p:nvSpPr>
        <p:spPr>
          <a:xfrm>
            <a:off x="311700" y="801000"/>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SemEval 2014 Task1 : Semantic Relatedness SICK dataset</a:t>
            </a:r>
            <a:endParaRPr/>
          </a:p>
          <a:p>
            <a:pPr indent="-342900" lvl="0" marL="457200" rtl="0" algn="l">
              <a:spcBef>
                <a:spcPts val="0"/>
              </a:spcBef>
              <a:spcAft>
                <a:spcPts val="0"/>
              </a:spcAft>
              <a:buSzPts val="1800"/>
              <a:buAutoNum type="arabicPeriod"/>
            </a:pPr>
            <a:r>
              <a:rPr lang="en"/>
              <a:t>Similarity score is used to find if 2 sentences are similar. Score is between 1 to 5. The dataset comes with a predefined split of 4500 training pairs, 500 development pairs and 4927 testing pairs.</a:t>
            </a:r>
            <a:endParaRPr/>
          </a:p>
          <a:p>
            <a:pPr indent="0" lvl="0" marL="457200" rtl="0" algn="l">
              <a:spcBef>
                <a:spcPts val="160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1079638" y="2571750"/>
            <a:ext cx="3722533" cy="2633025"/>
          </a:xfrm>
          <a:prstGeom prst="rect">
            <a:avLst/>
          </a:prstGeom>
          <a:noFill/>
          <a:ln>
            <a:noFill/>
          </a:ln>
        </p:spPr>
      </p:pic>
      <p:pic>
        <p:nvPicPr>
          <p:cNvPr id="101" name="Google Shape;101;p20"/>
          <p:cNvPicPr preferRelativeResize="0"/>
          <p:nvPr/>
        </p:nvPicPr>
        <p:blipFill>
          <a:blip r:embed="rId4">
            <a:alphaModFix/>
          </a:blip>
          <a:stretch>
            <a:fillRect/>
          </a:stretch>
        </p:blipFill>
        <p:spPr>
          <a:xfrm>
            <a:off x="5555925" y="2726425"/>
            <a:ext cx="2473700" cy="2323675"/>
          </a:xfrm>
          <a:prstGeom prst="rect">
            <a:avLst/>
          </a:prstGeom>
          <a:noFill/>
          <a:ln cap="flat" cmpd="sng" w="19050">
            <a:solidFill>
              <a:schemeClr val="dk2"/>
            </a:solidFill>
            <a:prstDash val="solid"/>
            <a:round/>
            <a:headEnd len="sm" w="sm" type="none"/>
            <a:tailEnd len="sm" w="sm" type="none"/>
          </a:ln>
          <a:effectLst>
            <a:outerShdw blurRad="114300" rotWithShape="0" algn="bl" dir="5340000" dist="47625">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2 - SEMANTIC RELATEDNESS</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Giventwo sentences, our goal is to produce a score of how semantically related these sentences are, basedon human generated scores. Each score is the average of 10 different human annotators. Scorestake values between 1 and 5. A score of 1 indicates that the sentence pair is not at all related, whilea score of 5 indicates they are highly related. </a:t>
            </a:r>
            <a:endParaRPr sz="1400"/>
          </a:p>
        </p:txBody>
      </p:sp>
      <p:pic>
        <p:nvPicPr>
          <p:cNvPr id="108" name="Google Shape;108;p21"/>
          <p:cNvPicPr preferRelativeResize="0"/>
          <p:nvPr/>
        </p:nvPicPr>
        <p:blipFill>
          <a:blip r:embed="rId3">
            <a:alphaModFix/>
          </a:blip>
          <a:stretch>
            <a:fillRect/>
          </a:stretch>
        </p:blipFill>
        <p:spPr>
          <a:xfrm>
            <a:off x="2074533" y="2769449"/>
            <a:ext cx="4994930" cy="219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