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55"/>
  </p:notesMasterIdLst>
  <p:handoutMasterIdLst>
    <p:handoutMasterId r:id="rId56"/>
  </p:handoutMasterIdLst>
  <p:sldIdLst>
    <p:sldId id="277" r:id="rId5"/>
    <p:sldId id="316" r:id="rId6"/>
    <p:sldId id="377" r:id="rId7"/>
    <p:sldId id="386" r:id="rId8"/>
    <p:sldId id="379" r:id="rId9"/>
    <p:sldId id="380" r:id="rId10"/>
    <p:sldId id="422" r:id="rId11"/>
    <p:sldId id="404" r:id="rId12"/>
    <p:sldId id="394" r:id="rId13"/>
    <p:sldId id="434" r:id="rId14"/>
    <p:sldId id="405" r:id="rId15"/>
    <p:sldId id="396" r:id="rId16"/>
    <p:sldId id="408" r:id="rId17"/>
    <p:sldId id="420" r:id="rId18"/>
    <p:sldId id="407" r:id="rId19"/>
    <p:sldId id="409" r:id="rId20"/>
    <p:sldId id="410" r:id="rId21"/>
    <p:sldId id="333" r:id="rId22"/>
    <p:sldId id="389" r:id="rId23"/>
    <p:sldId id="332" r:id="rId24"/>
    <p:sldId id="390" r:id="rId25"/>
    <p:sldId id="414" r:id="rId26"/>
    <p:sldId id="419" r:id="rId27"/>
    <p:sldId id="413" r:id="rId28"/>
    <p:sldId id="416" r:id="rId29"/>
    <p:sldId id="417" r:id="rId30"/>
    <p:sldId id="418" r:id="rId31"/>
    <p:sldId id="412" r:id="rId32"/>
    <p:sldId id="339" r:id="rId33"/>
    <p:sldId id="335" r:id="rId34"/>
    <p:sldId id="385" r:id="rId35"/>
    <p:sldId id="398" r:id="rId36"/>
    <p:sldId id="400" r:id="rId37"/>
    <p:sldId id="424" r:id="rId38"/>
    <p:sldId id="435" r:id="rId39"/>
    <p:sldId id="399" r:id="rId40"/>
    <p:sldId id="425" r:id="rId41"/>
    <p:sldId id="432" r:id="rId42"/>
    <p:sldId id="428" r:id="rId43"/>
    <p:sldId id="429" r:id="rId44"/>
    <p:sldId id="431" r:id="rId45"/>
    <p:sldId id="338" r:id="rId46"/>
    <p:sldId id="436" r:id="rId47"/>
    <p:sldId id="334" r:id="rId48"/>
    <p:sldId id="340" r:id="rId49"/>
    <p:sldId id="341" r:id="rId50"/>
    <p:sldId id="342" r:id="rId51"/>
    <p:sldId id="423" r:id="rId52"/>
    <p:sldId id="421" r:id="rId53"/>
    <p:sldId id="326" r:id="rId54"/>
  </p:sldIdLst>
  <p:sldSz cx="9144000" cy="5143500" type="screen16x9"/>
  <p:notesSz cx="6858000" cy="9144000"/>
  <p:custShowLst>
    <p:custShow name="Opt Notice" id="0">
      <p:sldLst>
        <p:sld r:id="rId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1"/>
    <a:srgbClr val="0071C5"/>
    <a:srgbClr val="F83308"/>
    <a:srgbClr val="FD9208"/>
    <a:srgbClr val="009FDF"/>
    <a:srgbClr val="F3D54E"/>
    <a:srgbClr val="F0C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82685" autoAdjust="0"/>
  </p:normalViewPr>
  <p:slideViewPr>
    <p:cSldViewPr snapToGrid="0">
      <p:cViewPr varScale="1">
        <p:scale>
          <a:sx n="150" d="100"/>
          <a:sy n="150" d="100"/>
        </p:scale>
        <p:origin x="624" y="120"/>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3/7/2018</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3/7/2018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Intel Clear"/>
                <a:ea typeface="+mn-ea"/>
                <a:cs typeface="+mn-cs"/>
              </a:rPr>
              <a:t>Hi, my name is Denis and I’m working at Intel in C/C++ Compiler team. On a daily basis I’m doing a lot of profiling of different benchmarks and analyzing performance and today I want to share with</a:t>
            </a:r>
            <a:r>
              <a:rPr lang="en-US" sz="1200" kern="1200" baseline="0" dirty="0" smtClean="0">
                <a:solidFill>
                  <a:schemeClr val="tx1"/>
                </a:solidFill>
                <a:effectLst/>
                <a:latin typeface="Intel Clear"/>
                <a:ea typeface="+mn-ea"/>
                <a:cs typeface="+mn-cs"/>
              </a:rPr>
              <a:t> you some of the techniques that I use.</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971484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smtClean="0"/>
              <a:t>For example, </a:t>
            </a:r>
            <a:r>
              <a:rPr lang="en-US" dirty="0" err="1" smtClean="0"/>
              <a:t>coremark</a:t>
            </a:r>
            <a:r>
              <a:rPr lang="en-US" dirty="0" smtClean="0"/>
              <a:t>-pro benchmark suite compiled</a:t>
            </a:r>
            <a:r>
              <a:rPr lang="en-US" baseline="0" dirty="0" smtClean="0"/>
              <a:t> </a:t>
            </a:r>
            <a:r>
              <a:rPr lang="en-US" dirty="0" smtClean="0"/>
              <a:t>‘-O3 –march=</a:t>
            </a:r>
            <a:r>
              <a:rPr lang="en-US" dirty="0" err="1" smtClean="0"/>
              <a:t>skylake</a:t>
            </a:r>
            <a:r>
              <a:rPr lang="en-US" dirty="0" smtClean="0"/>
              <a:t>’ is </a:t>
            </a:r>
            <a:r>
              <a:rPr lang="en-US" dirty="0" smtClean="0">
                <a:solidFill>
                  <a:srgbClr val="00B050"/>
                </a:solidFill>
              </a:rPr>
              <a:t>+9%</a:t>
            </a:r>
            <a:r>
              <a:rPr lang="en-US" dirty="0" smtClean="0"/>
              <a:t> better than ‘-O2’ on </a:t>
            </a:r>
            <a:r>
              <a:rPr lang="en-US" dirty="0" err="1" smtClean="0"/>
              <a:t>Skylake</a:t>
            </a:r>
            <a:r>
              <a:rPr lang="en-US" dirty="0" smtClean="0"/>
              <a:t> platform</a:t>
            </a:r>
          </a:p>
          <a:p>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256709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Ok, so let me show you an example of performance regression in compiler</a:t>
            </a:r>
            <a:r>
              <a:rPr lang="en-US" baseline="0" dirty="0" smtClean="0"/>
              <a:t>. I specifically don’t want to name the compiler on which that regression happened in order not to make a bad impression on this compiler.</a:t>
            </a:r>
            <a:endParaRPr lang="pl-PL" dirty="0" smtClean="0"/>
          </a:p>
          <a:p>
            <a:endParaRPr lang="en-US" baseline="0" dirty="0" smtClean="0"/>
          </a:p>
          <a:p>
            <a:endParaRPr lang="en-US" baseline="0" dirty="0" smtClean="0"/>
          </a:p>
          <a:p>
            <a:r>
              <a:rPr lang="en-US" baseline="0" dirty="0" smtClean="0"/>
              <a:t>This happened on of the benchmarks from EEMBC suite. </a:t>
            </a:r>
          </a:p>
          <a:p>
            <a:r>
              <a:rPr lang="en-US" baseline="0" dirty="0" smtClean="0"/>
              <a:t>So, I measured the performance for binaries compiled with yesterday’s and today’s compiler and found that execution slowed down by 15%.</a:t>
            </a:r>
          </a:p>
          <a:p>
            <a:endParaRPr lang="en-US" baseline="0" dirty="0" smtClean="0"/>
          </a:p>
          <a:p>
            <a:r>
              <a:rPr lang="en-US" baseline="0" dirty="0" smtClean="0"/>
              <a:t>As a first step I found the hottest place in the benchmark.</a:t>
            </a:r>
          </a:p>
          <a:p>
            <a:r>
              <a:rPr lang="en-US" baseline="0" dirty="0" smtClean="0"/>
              <a:t>In this benchmark it is the only hot place, so lets jump directly into it.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2161150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it is. I stripped everything out that is</a:t>
            </a:r>
            <a:r>
              <a:rPr lang="en-US" baseline="0" dirty="0" smtClean="0"/>
              <a:t> not relevant for this case. There is a loop with a function call inside.</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28619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the assembly</a:t>
            </a:r>
            <a:r>
              <a:rPr lang="en-US" baseline="0" dirty="0" smtClean="0"/>
              <a:t> that is associated with it.</a:t>
            </a:r>
          </a:p>
          <a:p>
            <a:r>
              <a:rPr lang="en-US" baseline="0" dirty="0" smtClean="0"/>
              <a:t>Those two assembly codes were generated by different versions of the same compiler. For example, lhs was generated by the yesterday’s version of compiler X and </a:t>
            </a:r>
            <a:r>
              <a:rPr lang="en-US" baseline="0" dirty="0" err="1" smtClean="0"/>
              <a:t>rhs</a:t>
            </a:r>
            <a:r>
              <a:rPr lang="en-US" baseline="0" dirty="0" smtClean="0"/>
              <a:t> by today’s version.</a:t>
            </a:r>
          </a:p>
          <a:p>
            <a:r>
              <a:rPr lang="en-US" sz="1200" kern="1200" dirty="0" smtClean="0">
                <a:solidFill>
                  <a:schemeClr val="tx1"/>
                </a:solidFill>
                <a:effectLst/>
                <a:latin typeface="Intel Clear"/>
                <a:ea typeface="+mn-ea"/>
                <a:cs typeface="+mn-cs"/>
              </a:rPr>
              <a:t>I hope everyone is comfortable with the x86 assembly, but you don’t need to fully understand all the code,</a:t>
            </a:r>
            <a:r>
              <a:rPr lang="en-US" sz="1200" kern="1200" baseline="0" dirty="0" smtClean="0">
                <a:solidFill>
                  <a:schemeClr val="tx1"/>
                </a:solidFill>
                <a:effectLst/>
                <a:latin typeface="Intel Clear"/>
                <a:ea typeface="+mn-ea"/>
                <a:cs typeface="+mn-cs"/>
              </a:rPr>
              <a:t> otherwise </a:t>
            </a:r>
            <a:r>
              <a:rPr lang="en-US" sz="1200" kern="1200" dirty="0" smtClean="0">
                <a:solidFill>
                  <a:schemeClr val="tx1"/>
                </a:solidFill>
                <a:effectLst/>
                <a:latin typeface="Intel Clear"/>
                <a:ea typeface="+mn-ea"/>
                <a:cs typeface="+mn-cs"/>
              </a:rPr>
              <a:t>I will walk you through the code line by line.</a:t>
            </a:r>
          </a:p>
          <a:p>
            <a:r>
              <a:rPr lang="en-US" dirty="0" smtClean="0"/>
              <a:t>Also you can spot</a:t>
            </a:r>
            <a:r>
              <a:rPr lang="en-US" baseline="0" dirty="0" smtClean="0"/>
              <a:t> the backwards jump which essentially forms the loop.</a:t>
            </a:r>
          </a:p>
          <a:p>
            <a:r>
              <a:rPr lang="en-US" baseline="0" dirty="0" smtClean="0"/>
              <a:t>The number of iterations is pretty big, say 100 000 times.</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884075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measurements tell us that </a:t>
            </a:r>
            <a:r>
              <a:rPr lang="en-US" dirty="0" err="1" smtClean="0"/>
              <a:t>rhs</a:t>
            </a:r>
            <a:r>
              <a:rPr lang="en-US" dirty="0" smtClean="0"/>
              <a:t> has 15% bigger execution time.</a:t>
            </a:r>
          </a:p>
          <a:p>
            <a:r>
              <a:rPr lang="en-US" dirty="0" smtClean="0"/>
              <a:t>Can anyone guess what can be the reason for this?</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396874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Yeah, so this optimization that was performed</a:t>
            </a:r>
            <a:r>
              <a:rPr lang="en-US" baseline="0" dirty="0" smtClean="0"/>
              <a:t> yesterday and was NOT performed today is called loop unrolling.</a:t>
            </a:r>
          </a:p>
          <a:p>
            <a:r>
              <a:rPr lang="en-US" baseline="0" dirty="0" smtClean="0"/>
              <a:t>We have 2 function calls per iteration on the lhs and only 1 on the </a:t>
            </a:r>
            <a:r>
              <a:rPr lang="en-US" baseline="0" dirty="0" err="1" smtClean="0"/>
              <a:t>rhs</a:t>
            </a:r>
            <a:r>
              <a:rPr lang="en-US" baseline="0" dirty="0" smtClean="0"/>
              <a:t>. That means that we are doing twice as much jumps in the slow case.</a:t>
            </a:r>
          </a:p>
          <a:p>
            <a:r>
              <a:rPr lang="en-US" baseline="0" dirty="0" smtClean="0"/>
              <a:t>Notice that I specifically renamed the function to </a:t>
            </a:r>
            <a:r>
              <a:rPr lang="en-US" baseline="0" dirty="0" err="1" smtClean="0"/>
              <a:t>small_func</a:t>
            </a:r>
            <a:r>
              <a:rPr lang="en-US" baseline="0" dirty="0" smtClean="0"/>
              <a:t>, so the overhead of jumps is significant in comparison with the amount of work that is done by </a:t>
            </a:r>
            <a:r>
              <a:rPr lang="en-US" baseline="0" dirty="0" err="1" smtClean="0"/>
              <a:t>small_func</a:t>
            </a:r>
            <a:r>
              <a:rPr lang="en-US" baseline="0" dirty="0" smtClean="0"/>
              <a:t>.</a:t>
            </a:r>
          </a:p>
          <a:p>
            <a:endParaRPr lang="en-US" baseline="0" dirty="0" smtClean="0"/>
          </a:p>
          <a:p>
            <a:r>
              <a:rPr lang="en-US" baseline="0" dirty="0" smtClean="0"/>
              <a:t>I consider this a difference that can be spotted pretty quickly.</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1606373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case.</a:t>
            </a:r>
          </a:p>
          <a:p>
            <a:r>
              <a:rPr lang="en-US" dirty="0" smtClean="0"/>
              <a:t>Again</a:t>
            </a:r>
            <a:r>
              <a:rPr lang="en-US" baseline="0" dirty="0" smtClean="0"/>
              <a:t> happened on a real benchmark.</a:t>
            </a:r>
          </a:p>
          <a:p>
            <a:r>
              <a:rPr lang="en-US" baseline="0" dirty="0" smtClean="0"/>
              <a:t>Now we have 10% regression.</a:t>
            </a:r>
          </a:p>
          <a:p>
            <a:endParaRPr lang="en-US" baseline="0" dirty="0" smtClean="0"/>
          </a:p>
          <a:p>
            <a:r>
              <a:rPr lang="en-US" baseline="0" dirty="0" smtClean="0"/>
              <a:t>In this benchmark there is more than one hotspot, so I compared all of them and found the one which was different.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4281407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 it is.</a:t>
            </a:r>
            <a:br>
              <a:rPr lang="en-US" baseline="0" dirty="0" smtClean="0"/>
            </a:br>
            <a:r>
              <a:rPr lang="en-US" baseline="0" dirty="0" smtClean="0"/>
              <a:t>I’m not showing the source code because it’s rather big, but here is the assembly and again a loop with a backwards jump.</a:t>
            </a:r>
          </a:p>
          <a:p>
            <a:r>
              <a:rPr lang="en-US" baseline="0" dirty="0" err="1" smtClean="0"/>
              <a:t>Rhs</a:t>
            </a:r>
            <a:r>
              <a:rPr lang="en-US" baseline="0" dirty="0" smtClean="0"/>
              <a:t> is 10% slower overall.</a:t>
            </a:r>
          </a:p>
          <a:p>
            <a:endParaRPr lang="en-US" baseline="0" dirty="0" smtClean="0"/>
          </a:p>
          <a:p>
            <a:r>
              <a:rPr lang="en-US" baseline="0" dirty="0" smtClean="0"/>
              <a:t>Can anyone guess what’s the reason?</a:t>
            </a:r>
          </a:p>
          <a:p>
            <a:endParaRPr lang="en-US" baseline="0" dirty="0" smtClean="0"/>
          </a:p>
          <a:p>
            <a:r>
              <a:rPr lang="en-US" baseline="0" dirty="0" smtClean="0"/>
              <a:t>Yes, this optimization is called vectorization. </a:t>
            </a:r>
          </a:p>
          <a:p>
            <a:r>
              <a:rPr lang="en-US" baseline="0" dirty="0" smtClean="0"/>
              <a:t>Notice that there is scalar code on the right. The code operates on the scalar registers like </a:t>
            </a:r>
            <a:r>
              <a:rPr lang="en-US" baseline="0" dirty="0" err="1" smtClean="0"/>
              <a:t>esi</a:t>
            </a:r>
            <a:r>
              <a:rPr lang="en-US" baseline="0" dirty="0" smtClean="0"/>
              <a:t>, </a:t>
            </a:r>
            <a:r>
              <a:rPr lang="en-US" baseline="0" dirty="0" err="1" smtClean="0"/>
              <a:t>rdx</a:t>
            </a:r>
            <a:r>
              <a:rPr lang="en-US" baseline="0" dirty="0" smtClean="0"/>
              <a:t>, </a:t>
            </a:r>
            <a:r>
              <a:rPr lang="en-US" baseline="0" dirty="0" err="1" smtClean="0"/>
              <a:t>rax</a:t>
            </a:r>
            <a:r>
              <a:rPr lang="en-US" baseline="0" dirty="0" smtClean="0"/>
              <a:t>.</a:t>
            </a:r>
          </a:p>
          <a:p>
            <a:r>
              <a:rPr lang="en-US" baseline="0" dirty="0" smtClean="0"/>
              <a:t>But on the left we have vector code operation on vector registers </a:t>
            </a:r>
            <a:r>
              <a:rPr lang="en-US" baseline="0" dirty="0" err="1" smtClean="0"/>
              <a:t>xmm</a:t>
            </a:r>
            <a:r>
              <a:rPr lang="en-US" baseline="0" dirty="0" smtClean="0"/>
              <a:t>, </a:t>
            </a:r>
            <a:r>
              <a:rPr lang="en-US" baseline="0" dirty="0" err="1" smtClean="0"/>
              <a:t>ymm</a:t>
            </a:r>
            <a:r>
              <a:rPr lang="en-US" baseline="0" dirty="0" smtClean="0"/>
              <a:t>, etc.</a:t>
            </a:r>
          </a:p>
          <a:p>
            <a:r>
              <a:rPr lang="en-US" baseline="0" dirty="0" smtClean="0"/>
              <a:t>And it is usually better, because it utilizes the HW SIMD features.</a:t>
            </a:r>
          </a:p>
          <a:p>
            <a:r>
              <a:rPr lang="en-US" baseline="0" dirty="0" smtClean="0"/>
              <a:t>Yesterday compiler was able to </a:t>
            </a:r>
            <a:r>
              <a:rPr lang="en-US" baseline="0" dirty="0" err="1" smtClean="0"/>
              <a:t>vectorize</a:t>
            </a:r>
            <a:r>
              <a:rPr lang="en-US" baseline="0" dirty="0" smtClean="0"/>
              <a:t> the loop, but today it fail to do so.</a:t>
            </a:r>
          </a:p>
          <a:p>
            <a:endParaRPr lang="en-US" baseline="0" dirty="0" smtClean="0"/>
          </a:p>
          <a:p>
            <a:r>
              <a:rPr lang="en-US" baseline="0" dirty="0" smtClean="0"/>
              <a:t>So we saw two examples when the problem can be seen directly by looking at the assembly, but sometimes you can have the case when there is the code on both sides that differs a little bit, but you can’t really understand what is the difference on the high level.</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377980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 order to do that compiler</a:t>
            </a:r>
            <a:r>
              <a:rPr lang="en-US" baseline="0" dirty="0" smtClean="0"/>
              <a:t> can emit optimization reports. So it will tell what optimizations it did just recently for your source code.</a:t>
            </a:r>
          </a:p>
          <a:p>
            <a:r>
              <a:rPr lang="en-US" baseline="0" dirty="0" smtClean="0"/>
              <a:t>So if we have a simple function like that…</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4223038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use clang…</a:t>
            </a:r>
          </a:p>
          <a:p>
            <a:r>
              <a:rPr lang="en-US" dirty="0" smtClean="0"/>
              <a:t>We can emit optimization reports by specifying –</a:t>
            </a:r>
            <a:r>
              <a:rPr lang="en-US" dirty="0" err="1" smtClean="0"/>
              <a:t>Rpass</a:t>
            </a:r>
            <a:r>
              <a:rPr lang="en-US" dirty="0" smtClean="0"/>
              <a:t> to the compiler options.</a:t>
            </a:r>
          </a:p>
          <a:p>
            <a:r>
              <a:rPr lang="en-US" dirty="0" smtClean="0"/>
              <a:t>And it will tell us that first it unrolled the loop by a factor of 2 and then it </a:t>
            </a:r>
            <a:r>
              <a:rPr lang="en-US" dirty="0" err="1" smtClean="0"/>
              <a:t>vectorized</a:t>
            </a:r>
            <a:r>
              <a:rPr lang="en-US" dirty="0" smtClean="0"/>
              <a:t> this loop.</a:t>
            </a:r>
          </a:p>
          <a:p>
            <a:endParaRPr lang="en-US" dirty="0" smtClean="0"/>
          </a:p>
          <a:p>
            <a:r>
              <a:rPr lang="en-US" dirty="0" smtClean="0"/>
              <a:t>This functionality is integrated into every decent C/C++ compiler.</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409941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So, this is the disclaimer slide,</a:t>
            </a:r>
            <a:r>
              <a:rPr lang="en-US" altLang="en-US" baseline="0" dirty="0" smtClean="0"/>
              <a:t> they asked me to put in my presentation, so here it is.</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2</a:t>
            </a:fld>
            <a:endParaRPr lang="en-US" altLang="en-US" dirty="0">
              <a:latin typeface="Intel Clear" pitchFamily="34" charset="0"/>
            </a:endParaRPr>
          </a:p>
        </p:txBody>
      </p:sp>
    </p:spTree>
    <p:extLst>
      <p:ext uri="{BB962C8B-B14F-4D97-AF65-F5344CB8AC3E}">
        <p14:creationId xmlns:p14="http://schemas.microsoft.com/office/powerpoint/2010/main" val="174151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are that now the same functionality is integrated into compiler explorer.</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665253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hover your mouth over this green bar and it will basically show you the same information as we saw on the previous slide.</a:t>
            </a:r>
          </a:p>
          <a:p>
            <a:endParaRPr lang="en-US" baseline="0" dirty="0" smtClean="0"/>
          </a:p>
          <a:p>
            <a:r>
              <a:rPr lang="en-US" baseline="0" dirty="0" smtClean="0"/>
              <a:t>*** Maybe skip this:</a:t>
            </a:r>
          </a:p>
          <a:p>
            <a:r>
              <a:rPr lang="en-US" baseline="0" dirty="0" smtClean="0"/>
              <a:t>Notice, that it was generated by Opt Viewer which is the </a:t>
            </a:r>
            <a:r>
              <a:rPr lang="en-US" baseline="0" dirty="0" err="1" smtClean="0"/>
              <a:t>llvm</a:t>
            </a:r>
            <a:r>
              <a:rPr lang="en-US" baseline="0" dirty="0" smtClean="0"/>
              <a:t>-tool.</a:t>
            </a:r>
          </a:p>
          <a:p>
            <a:r>
              <a:rPr lang="en-US" baseline="0" dirty="0" smtClean="0"/>
              <a:t>So, if you afraid to upload your proprietary code into the compiler explorer or your code is to big to be uploaded, you can you this tool – it will generate html report for you.</a:t>
            </a:r>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3484766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how you can use optimization reports to improve the performance of your</a:t>
            </a:r>
            <a:r>
              <a:rPr lang="en-US" baseline="0" dirty="0" smtClean="0"/>
              <a:t> application.</a:t>
            </a:r>
          </a:p>
          <a:p>
            <a:r>
              <a:rPr lang="en-US" baseline="0" dirty="0" smtClean="0"/>
              <a:t>So, imagine you have a code like that and this hot loop was not </a:t>
            </a:r>
            <a:r>
              <a:rPr lang="en-US" baseline="0" dirty="0" err="1" smtClean="0"/>
              <a:t>vectorized</a:t>
            </a:r>
            <a:r>
              <a:rPr lang="en-US" baseline="0" dirty="0" smtClean="0"/>
              <a:t> because compiler decided that it is not beneficial to do so. You found this from opt reports.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65505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try to override</a:t>
            </a:r>
            <a:r>
              <a:rPr lang="en-US" baseline="0" dirty="0" smtClean="0"/>
              <a:t> it’s behavior by using special pragma.</a:t>
            </a:r>
          </a:p>
          <a:p>
            <a:r>
              <a:rPr lang="en-US" baseline="0" dirty="0" smtClean="0"/>
              <a:t>So this pragma tells that if the compiler can prove that it is legal to do the vectorization here, it should do that even the cost model tells the opposite.</a:t>
            </a:r>
          </a:p>
          <a:p>
            <a:r>
              <a:rPr lang="en-US" baseline="0" dirty="0" smtClean="0"/>
              <a:t>And compiler did what we </a:t>
            </a:r>
            <a:r>
              <a:rPr lang="en-US" baseline="0" dirty="0" err="1" smtClean="0"/>
              <a:t>requsted</a:t>
            </a:r>
            <a:r>
              <a:rPr lang="en-US" baseline="0" dirty="0" smtClean="0"/>
              <a:t>.</a:t>
            </a:r>
          </a:p>
          <a:p>
            <a:endParaRPr lang="en-US" baseline="0" dirty="0" smtClean="0"/>
          </a:p>
          <a:p>
            <a:r>
              <a:rPr lang="en-US" baseline="0" dirty="0" smtClean="0"/>
              <a:t>But, please, don’t insert the pragma’s all over the place – always measure the impact of it!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666725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 me now summarize it in how you can find optimization opportunities</a:t>
            </a:r>
            <a:r>
              <a:rPr lang="en-US" baseline="0" dirty="0" smtClean="0"/>
              <a: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22028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you measure</a:t>
            </a:r>
            <a:r>
              <a:rPr lang="en-US" baseline="0" dirty="0" smtClean="0"/>
              <a:t> the baseline. This is the first step you should do.</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2601309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you run it under</a:t>
            </a:r>
            <a:r>
              <a:rPr lang="en-US" baseline="0" dirty="0" smtClean="0"/>
              <a:t> profiler and</a:t>
            </a:r>
            <a:r>
              <a:rPr lang="en-US" dirty="0" smtClean="0"/>
              <a:t> identify the hot places in your benchmark. There is no need to optimize cold path.</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3810918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a:t>
            </a:r>
            <a:r>
              <a:rPr lang="en-US" baseline="0" dirty="0" smtClean="0"/>
              <a:t> first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1. You can check optimization reports for those hotspots, i.e. what optimization were performed and what were missed. Maybe compiler was not able to make some important optimization, but you can slightly change the code, so compiler will be able to do it.</a:t>
            </a:r>
          </a:p>
          <a:p>
            <a:r>
              <a:rPr lang="en-US" baseline="0" dirty="0" smtClean="0"/>
              <a:t>2. If the optimization reports doesn’t bring any value to the table you can look at the assembly code using your eyes, to gather some information about it. In particular look at what instructions are particularly hot. You can find interesting anomalies there.</a:t>
            </a:r>
          </a:p>
          <a:p>
            <a:r>
              <a:rPr lang="en-US" baseline="0" dirty="0" smtClean="0"/>
              <a:t>3. If that also doesn’t give any clue you can collect general information about your benchmark. You can </a:t>
            </a:r>
            <a:r>
              <a:rPr lang="en-US" sz="1200" baseline="0" dirty="0" smtClean="0">
                <a:solidFill>
                  <a:srgbClr val="0071C5"/>
                </a:solidFill>
              </a:rPr>
              <a:t>c</a:t>
            </a:r>
            <a:r>
              <a:rPr lang="en-US" sz="1200" dirty="0" smtClean="0">
                <a:solidFill>
                  <a:srgbClr val="0071C5"/>
                </a:solidFill>
              </a:rPr>
              <a:t>ollect hardware events and performance counters.</a:t>
            </a:r>
            <a:br>
              <a:rPr lang="en-US" sz="1200" dirty="0" smtClean="0">
                <a:solidFill>
                  <a:srgbClr val="0071C5"/>
                </a:solidFill>
              </a:rPr>
            </a:br>
            <a:r>
              <a:rPr lang="en-US" sz="1200" dirty="0" smtClean="0">
                <a:solidFill>
                  <a:srgbClr val="0071C5"/>
                </a:solidFill>
              </a:rPr>
              <a:t>By hardware events I mean, for example, branch-</a:t>
            </a:r>
            <a:r>
              <a:rPr lang="en-US" sz="1200" dirty="0" err="1" smtClean="0">
                <a:solidFill>
                  <a:srgbClr val="0071C5"/>
                </a:solidFill>
              </a:rPr>
              <a:t>misspredict</a:t>
            </a:r>
            <a:r>
              <a:rPr lang="en-US" sz="1200" baseline="0" dirty="0" smtClean="0">
                <a:solidFill>
                  <a:srgbClr val="0071C5"/>
                </a:solidFill>
              </a:rPr>
              <a:t> or L1 data cache-miss.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71C5"/>
                </a:solidFill>
              </a:rPr>
              <a:t>I will have few examples on collecting </a:t>
            </a:r>
            <a:r>
              <a:rPr lang="en-US" sz="1200" dirty="0" smtClean="0">
                <a:solidFill>
                  <a:srgbClr val="0071C5"/>
                </a:solidFill>
              </a:rPr>
              <a:t>performance counters, so</a:t>
            </a:r>
            <a:r>
              <a:rPr lang="en-US" sz="1200" baseline="0" dirty="0" smtClean="0">
                <a:solidFill>
                  <a:srgbClr val="0071C5"/>
                </a:solidFill>
              </a:rPr>
              <a:t> I’ll show it a little bit later.</a:t>
            </a:r>
            <a:endParaRPr lang="en-US" sz="1200" dirty="0" smtClean="0">
              <a:solidFill>
                <a:srgbClr val="0071C5"/>
              </a:solidFill>
            </a:endParaRPr>
          </a:p>
          <a:p>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580535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there are situations when you made some change in your sources and there is drop in performance.</a:t>
            </a:r>
          </a:p>
          <a:p>
            <a:r>
              <a:rPr lang="en-US" dirty="0" smtClean="0"/>
              <a:t>You checked</a:t>
            </a:r>
            <a:r>
              <a:rPr lang="en-US" baseline="0" dirty="0" smtClean="0"/>
              <a:t> the optimization reports – it’s the same, compared assembly – it looks also similar, and you have no idea what can cause performance swing.</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dirty="0"/>
          </a:p>
        </p:txBody>
      </p:sp>
    </p:spTree>
    <p:extLst>
      <p:ext uri="{BB962C8B-B14F-4D97-AF65-F5344CB8AC3E}">
        <p14:creationId xmlns:p14="http://schemas.microsoft.com/office/powerpoint/2010/main" val="78953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such example is code placement or code alignment.</a:t>
            </a:r>
          </a:p>
          <a:p>
            <a:endParaRPr lang="en-US" dirty="0" smtClean="0"/>
          </a:p>
          <a:p>
            <a:r>
              <a:rPr lang="en-US" dirty="0" smtClean="0"/>
              <a:t>Let me ask you a question:</a:t>
            </a:r>
            <a:r>
              <a:rPr lang="en-US" baseline="0" dirty="0" smtClean="0"/>
              <a:t> how hard it is to measure a throughput of a function like that?</a:t>
            </a:r>
          </a:p>
          <a:p>
            <a:r>
              <a:rPr lang="en-US" baseline="0" dirty="0" smtClean="0"/>
              <a:t>Well, who knows? </a:t>
            </a:r>
            <a:r>
              <a:rPr lang="en-US" baseline="0" dirty="0" smtClean="0">
                <a:sym typeface="Wingdings" panose="05000000000000000000" pitchFamily="2" charset="2"/>
              </a:rPr>
              <a:t></a:t>
            </a:r>
          </a:p>
          <a:p>
            <a:r>
              <a:rPr lang="en-US" baseline="0" dirty="0" smtClean="0"/>
              <a:t>But let’s say we measured some number.</a:t>
            </a:r>
          </a:p>
          <a:p>
            <a:endParaRPr lang="en-US" baseline="0" dirty="0" smtClean="0"/>
          </a:p>
          <a:p>
            <a:r>
              <a:rPr lang="en-US" baseline="0" dirty="0" smtClean="0"/>
              <a:t>*** Maybe skip this:</a:t>
            </a:r>
          </a:p>
          <a:p>
            <a:r>
              <a:rPr lang="en-US" baseline="0" dirty="0" smtClean="0"/>
              <a:t>Well, it is a really simple code which iterates over an array of integers and incrementing each element.</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89245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this talk </a:t>
            </a:r>
            <a:br>
              <a:rPr lang="en-US" dirty="0" smtClean="0"/>
            </a:br>
            <a:r>
              <a:rPr lang="en-US" dirty="0" smtClean="0"/>
              <a:t>I will start with some specifics</a:t>
            </a:r>
            <a:r>
              <a:rPr lang="en-US" baseline="0" dirty="0" smtClean="0"/>
              <a:t> of our work, then </a:t>
            </a:r>
          </a:p>
          <a:p>
            <a:r>
              <a:rPr lang="en-US" baseline="0" dirty="0" smtClean="0"/>
              <a:t>I will show how you can use it in the development of your application and finally </a:t>
            </a:r>
            <a:br>
              <a:rPr lang="en-US" baseline="0" dirty="0" smtClean="0"/>
            </a:br>
            <a:r>
              <a:rPr lang="en-US" baseline="0" dirty="0" smtClean="0"/>
              <a:t>I will walk you through some dark corners of performance analysis.</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2520902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will happen if I will insert some</a:t>
            </a:r>
            <a:r>
              <a:rPr lang="en-US" baseline="0" dirty="0" smtClean="0"/>
              <a:t> dummy function right before the function we want to benchmark?</a:t>
            </a:r>
          </a:p>
          <a:p>
            <a:r>
              <a:rPr lang="en-US" baseline="0" dirty="0" smtClean="0"/>
              <a:t>Let’s measure!</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dirty="0"/>
          </a:p>
        </p:txBody>
      </p:sp>
    </p:spTree>
    <p:extLst>
      <p:ext uri="{BB962C8B-B14F-4D97-AF65-F5344CB8AC3E}">
        <p14:creationId xmlns:p14="http://schemas.microsoft.com/office/powerpoint/2010/main" val="1228054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Intel Clear"/>
                <a:ea typeface="+mn-ea"/>
                <a:cs typeface="+mn-cs"/>
              </a:rPr>
              <a:t>So</a:t>
            </a:r>
            <a:r>
              <a:rPr lang="en-US" sz="1200" kern="1200" baseline="0" dirty="0" smtClean="0">
                <a:solidFill>
                  <a:schemeClr val="tx1"/>
                </a:solidFill>
                <a:effectLst/>
                <a:latin typeface="Intel Clear"/>
                <a:ea typeface="+mn-ea"/>
                <a:cs typeface="+mn-cs"/>
              </a:rPr>
              <a:t> I did the measurements and found that inserting dummy function gives +15% in performance.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Intel Clear"/>
                <a:ea typeface="+mn-ea"/>
                <a:cs typeface="+mn-cs"/>
              </a:rPr>
              <a:t>Again, notice that it doesn’t mean that you need to insert dummy functions before your hot functions. </a:t>
            </a:r>
            <a:r>
              <a:rPr lang="en-US" sz="1200" kern="1200" baseline="0" dirty="0" smtClean="0">
                <a:solidFill>
                  <a:schemeClr val="tx1"/>
                </a:solidFill>
                <a:effectLst/>
                <a:latin typeface="Intel Clear"/>
                <a:ea typeface="+mn-ea"/>
                <a:cs typeface="+mn-cs"/>
                <a:sym typeface="Wingdings" panose="05000000000000000000" pitchFamily="2" charset="2"/>
              </a:rPr>
              <a:t></a:t>
            </a:r>
            <a:endParaRPr lang="en-US" sz="1200" kern="1200" baseline="0" dirty="0" smtClean="0">
              <a:solidFill>
                <a:schemeClr val="tx1"/>
              </a:solidFill>
              <a:effectLst/>
              <a:latin typeface="Intel Clear"/>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Intel Clear"/>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Intel Clear"/>
                <a:ea typeface="+mn-ea"/>
                <a:cs typeface="+mn-cs"/>
              </a:rPr>
              <a:t>There is no way how foo can </a:t>
            </a:r>
            <a:r>
              <a:rPr lang="en-US" sz="1200" kern="1200" baseline="0" dirty="0" smtClean="0">
                <a:solidFill>
                  <a:schemeClr val="tx1"/>
                </a:solidFill>
                <a:effectLst/>
                <a:latin typeface="Intel Clear"/>
                <a:ea typeface="+mn-ea"/>
                <a:cs typeface="+mn-cs"/>
              </a:rPr>
              <a:t>influence the performance unless…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Intel Clear"/>
                <a:ea typeface="+mn-ea"/>
                <a:cs typeface="+mn-cs"/>
              </a:rPr>
              <a:t>There is something more interesting that we need to know about.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31</a:t>
            </a:fld>
            <a:endParaRPr lang="en-US" dirty="0"/>
          </a:p>
        </p:txBody>
      </p:sp>
    </p:spTree>
    <p:extLst>
      <p:ext uri="{BB962C8B-B14F-4D97-AF65-F5344CB8AC3E}">
        <p14:creationId xmlns:p14="http://schemas.microsoft.com/office/powerpoint/2010/main" val="1499606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are the numbers. “Baseline”</a:t>
            </a:r>
            <a:r>
              <a:rPr lang="en-US" baseline="0" dirty="0" smtClean="0"/>
              <a:t> is the single function and ‘+foo’ is the case where I added dummy foo function.</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dirty="0"/>
          </a:p>
        </p:txBody>
      </p:sp>
    </p:spTree>
    <p:extLst>
      <p:ext uri="{BB962C8B-B14F-4D97-AF65-F5344CB8AC3E}">
        <p14:creationId xmlns:p14="http://schemas.microsoft.com/office/powerpoint/2010/main" val="2312297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 ran those cases under profiler and collected performance counter “</a:t>
            </a:r>
            <a:r>
              <a:rPr lang="en-US" sz="1200" b="0" i="0" kern="1200" dirty="0" smtClean="0">
                <a:solidFill>
                  <a:schemeClr val="tx1"/>
                </a:solidFill>
                <a:latin typeface="Intel Clear"/>
                <a:ea typeface="+mn-ea"/>
                <a:cs typeface="Intel Clear"/>
              </a:rPr>
              <a:t>IDQ_UOPS_NOT_DELIVERED.CORE</a:t>
            </a:r>
            <a:r>
              <a:rPr lang="en-US"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Here is how you can collect it using perf. You</a:t>
            </a:r>
            <a:r>
              <a:rPr lang="en-US" baseline="0" dirty="0" smtClean="0"/>
              <a:t> just say “perf stat -e” and then what goes after ‘r’ is the hexadecimal code this counter.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To understand the meaning of this counter we need to know some details of Intel CPUs.</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33</a:t>
            </a:fld>
            <a:endParaRPr lang="en-US" dirty="0"/>
          </a:p>
        </p:txBody>
      </p:sp>
    </p:spTree>
    <p:extLst>
      <p:ext uri="{BB962C8B-B14F-4D97-AF65-F5344CB8AC3E}">
        <p14:creationId xmlns:p14="http://schemas.microsoft.com/office/powerpoint/2010/main" val="1016632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fetch assembly instruction and feed</a:t>
            </a:r>
            <a:r>
              <a:rPr lang="en-US" baseline="0" dirty="0" smtClean="0"/>
              <a:t> it into the decoders.</a:t>
            </a:r>
            <a:br>
              <a:rPr lang="en-US" baseline="0" dirty="0" smtClean="0"/>
            </a:br>
            <a:r>
              <a:rPr lang="en-US" baseline="0" dirty="0" smtClean="0"/>
              <a:t>Decoders decode assembly instruction into the sequence of so-called “</a:t>
            </a:r>
            <a:r>
              <a:rPr lang="en-US" baseline="0" dirty="0" err="1" smtClean="0"/>
              <a:t>uops</a:t>
            </a:r>
            <a:r>
              <a:rPr lang="en-US" baseline="0" dirty="0" smtClean="0"/>
              <a:t>”. It can be one or many </a:t>
            </a:r>
            <a:r>
              <a:rPr lang="en-US" baseline="0" dirty="0" err="1" smtClean="0"/>
              <a:t>uops</a:t>
            </a:r>
            <a:r>
              <a:rPr lang="en-US" baseline="0" dirty="0" smtClean="0"/>
              <a:t> depending on the instruction.</a:t>
            </a:r>
          </a:p>
          <a:p>
            <a:r>
              <a:rPr lang="en-US" baseline="0" dirty="0" smtClean="0"/>
              <a:t>Then scheduler sends them into the back-end.</a:t>
            </a:r>
          </a:p>
          <a:p>
            <a:r>
              <a:rPr lang="en-US" baseline="0" dirty="0" smtClean="0"/>
              <a:t>But because we have multiple execution units we can execute multiple </a:t>
            </a:r>
            <a:r>
              <a:rPr lang="en-US" baseline="0" dirty="0" err="1" smtClean="0"/>
              <a:t>uops</a:t>
            </a:r>
            <a:r>
              <a:rPr lang="en-US" baseline="0" dirty="0" smtClean="0"/>
              <a:t> in parallel.</a:t>
            </a:r>
          </a:p>
          <a:p>
            <a:r>
              <a:rPr lang="en-US" baseline="0" dirty="0" smtClean="0"/>
              <a:t>For </a:t>
            </a:r>
            <a:r>
              <a:rPr lang="en-US" baseline="0" dirty="0" err="1" smtClean="0"/>
              <a:t>Skylake</a:t>
            </a:r>
            <a:r>
              <a:rPr lang="en-US" baseline="0" dirty="0" smtClean="0"/>
              <a:t> CPU we can schedule 4 </a:t>
            </a:r>
            <a:r>
              <a:rPr lang="en-US" baseline="0" dirty="0" err="1" smtClean="0"/>
              <a:t>uops</a:t>
            </a:r>
            <a:r>
              <a:rPr lang="en-US" baseline="0" dirty="0" smtClean="0"/>
              <a:t> in one cycle. And if, let’s say, we deliver only 1 </a:t>
            </a:r>
            <a:r>
              <a:rPr lang="en-US" baseline="0" dirty="0" err="1" smtClean="0"/>
              <a:t>uop</a:t>
            </a:r>
            <a:r>
              <a:rPr lang="en-US" baseline="0" dirty="0" smtClean="0"/>
              <a:t> this counter will be increased by 3 (it’s basically 4 – 1 is 3).</a:t>
            </a:r>
          </a:p>
          <a:p>
            <a:r>
              <a:rPr lang="en-US" baseline="0" dirty="0" smtClean="0"/>
              <a:t>If we deliver 4 </a:t>
            </a:r>
            <a:r>
              <a:rPr lang="en-US" baseline="0" dirty="0" err="1" smtClean="0"/>
              <a:t>uops</a:t>
            </a:r>
            <a:r>
              <a:rPr lang="en-US" baseline="0" dirty="0" smtClean="0"/>
              <a:t> in one cycle it will not be increased.</a:t>
            </a:r>
          </a:p>
          <a:p>
            <a:r>
              <a:rPr lang="en-US" baseline="0" dirty="0" smtClean="0"/>
              <a:t>So it measures how many slots for issuing new </a:t>
            </a:r>
            <a:r>
              <a:rPr lang="en-US" baseline="0" dirty="0" err="1" smtClean="0"/>
              <a:t>uop</a:t>
            </a:r>
            <a:r>
              <a:rPr lang="en-US" baseline="0" dirty="0" smtClean="0"/>
              <a:t> were missed.</a:t>
            </a:r>
          </a:p>
          <a:p>
            <a:endParaRPr lang="en-US" baseline="0" dirty="0" smtClean="0"/>
          </a:p>
          <a:p>
            <a:r>
              <a:rPr lang="en-US" baseline="0" dirty="0" smtClean="0"/>
              <a:t>So, the lower the better.</a:t>
            </a:r>
          </a:p>
        </p:txBody>
      </p:sp>
      <p:sp>
        <p:nvSpPr>
          <p:cNvPr id="4" name="Slide Number Placeholder 3"/>
          <p:cNvSpPr>
            <a:spLocks noGrp="1"/>
          </p:cNvSpPr>
          <p:nvPr>
            <p:ph type="sldNum" sz="quarter" idx="10"/>
          </p:nvPr>
        </p:nvSpPr>
        <p:spPr/>
        <p:txBody>
          <a:bodyPr/>
          <a:lstStyle/>
          <a:p>
            <a:fld id="{D61C8689-8455-3546-ADF9-3B7273760F66}" type="slidenum">
              <a:rPr lang="en-US" smtClean="0"/>
              <a:pPr/>
              <a:t>34</a:t>
            </a:fld>
            <a:endParaRPr lang="en-US" dirty="0"/>
          </a:p>
        </p:txBody>
      </p:sp>
    </p:spTree>
    <p:extLst>
      <p:ext uri="{BB962C8B-B14F-4D97-AF65-F5344CB8AC3E}">
        <p14:creationId xmlns:p14="http://schemas.microsoft.com/office/powerpoint/2010/main" val="4029775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indeed we see that we</a:t>
            </a:r>
            <a:r>
              <a:rPr lang="en-US" baseline="0" dirty="0" smtClean="0"/>
              <a:t> are now better feeding instructions to the back-end.</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35</a:t>
            </a:fld>
            <a:endParaRPr lang="en-US" dirty="0"/>
          </a:p>
        </p:txBody>
      </p:sp>
    </p:spTree>
    <p:extLst>
      <p:ext uri="{BB962C8B-B14F-4D97-AF65-F5344CB8AC3E}">
        <p14:creationId xmlns:p14="http://schemas.microsoft.com/office/powerpoint/2010/main" val="3183706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it even more fun</a:t>
            </a:r>
            <a:r>
              <a:rPr lang="en-US" baseline="0" dirty="0" smtClean="0"/>
              <a:t> I did 2 more experiments where I aligned the function at the 32B boundary and all the basic blocks inside the function.</a:t>
            </a:r>
          </a:p>
          <a:p>
            <a:r>
              <a:rPr lang="en-US" baseline="0" dirty="0" smtClean="0"/>
              <a:t>For those who don’t know basic block is sequence of assembly instructions with single entry and single exit.</a:t>
            </a:r>
            <a:endParaRPr lang="en-US" dirty="0" smtClean="0"/>
          </a:p>
          <a:p>
            <a:endParaRPr lang="en-US" dirty="0" smtClean="0"/>
          </a:p>
          <a:p>
            <a:r>
              <a:rPr lang="en-US" dirty="0" smtClean="0"/>
              <a:t>Now, we</a:t>
            </a:r>
            <a:r>
              <a:rPr lang="en-US" baseline="0" dirty="0" smtClean="0"/>
              <a:t> know that t</a:t>
            </a:r>
            <a:r>
              <a:rPr lang="en-US" dirty="0" smtClean="0"/>
              <a:t>he only moving part is the placement of our function inside the binary. Right? Everything else stays the same.</a:t>
            </a:r>
          </a:p>
          <a:p>
            <a:endParaRPr lang="en-US" dirty="0" smtClean="0"/>
          </a:p>
          <a:p>
            <a:r>
              <a:rPr lang="en-US" dirty="0" smtClean="0"/>
              <a:t>In order to understand how code placement can affect performance let’s compare the two last cases: alignment of the function and alignment of the basic blocks inside the function.</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36</a:t>
            </a:fld>
            <a:endParaRPr lang="en-US" dirty="0"/>
          </a:p>
        </p:txBody>
      </p:sp>
    </p:spTree>
    <p:extLst>
      <p:ext uri="{BB962C8B-B14F-4D97-AF65-F5344CB8AC3E}">
        <p14:creationId xmlns:p14="http://schemas.microsoft.com/office/powerpoint/2010/main" val="2811702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is the complete assembly code the function. Again</a:t>
            </a:r>
            <a:r>
              <a:rPr lang="en-US" baseline="0" dirty="0" smtClean="0"/>
              <a:t> it’s not important what are the instructions exactly.</a:t>
            </a:r>
          </a:p>
          <a:p>
            <a:r>
              <a:rPr lang="en-US" baseline="0" dirty="0" smtClean="0"/>
              <a:t>The code for the loop which turns out to be hot is highlighted in yellow.</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37</a:t>
            </a:fld>
            <a:endParaRPr lang="en-US" dirty="0"/>
          </a:p>
        </p:txBody>
      </p:sp>
    </p:spTree>
    <p:extLst>
      <p:ext uri="{BB962C8B-B14F-4D97-AF65-F5344CB8AC3E}">
        <p14:creationId xmlns:p14="http://schemas.microsoft.com/office/powerpoint/2010/main" val="2103072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thick box represent</a:t>
            </a:r>
            <a:r>
              <a:rPr lang="en-US" baseline="0" dirty="0" smtClean="0"/>
              <a:t> one cache line in instruction cache.</a:t>
            </a:r>
          </a:p>
          <a:p>
            <a:r>
              <a:rPr lang="en-US" baseline="0" dirty="0" smtClean="0"/>
              <a:t>So, notice that in this case the hot path occupies 2 cache lines.</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38</a:t>
            </a:fld>
            <a:endParaRPr lang="en-US" dirty="0"/>
          </a:p>
        </p:txBody>
      </p:sp>
    </p:spTree>
    <p:extLst>
      <p:ext uri="{BB962C8B-B14F-4D97-AF65-F5344CB8AC3E}">
        <p14:creationId xmlns:p14="http://schemas.microsoft.com/office/powerpoint/2010/main" val="2627103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compiler already inserted 5 </a:t>
            </a:r>
            <a:r>
              <a:rPr lang="en-US" dirty="0" err="1" smtClean="0"/>
              <a:t>nops</a:t>
            </a:r>
            <a:r>
              <a:rPr lang="en-US" dirty="0" smtClean="0"/>
              <a:t> before the loop. So now the loop is aligned at the 16B boundary.</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39</a:t>
            </a:fld>
            <a:endParaRPr lang="en-US" dirty="0"/>
          </a:p>
        </p:txBody>
      </p:sp>
    </p:spTree>
    <p:extLst>
      <p:ext uri="{BB962C8B-B14F-4D97-AF65-F5344CB8AC3E}">
        <p14:creationId xmlns:p14="http://schemas.microsoft.com/office/powerpoint/2010/main" val="1642755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Intel Clear"/>
                <a:ea typeface="+mn-ea"/>
                <a:cs typeface="+mn-cs"/>
              </a:rPr>
              <a:t>Now, before we dig into the cases and examples, let me tell you specifics about my work</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776355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 we align all the basic blocks at the 32B boundary</a:t>
            </a:r>
            <a:r>
              <a:rPr lang="en-US" baseline="0" dirty="0" smtClean="0"/>
              <a:t> we essentially shift the loop down by 16B. Loop is also a basic block, so we shift it.</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40</a:t>
            </a:fld>
            <a:endParaRPr lang="en-US" dirty="0"/>
          </a:p>
        </p:txBody>
      </p:sp>
    </p:spTree>
    <p:extLst>
      <p:ext uri="{BB962C8B-B14F-4D97-AF65-F5344CB8AC3E}">
        <p14:creationId xmlns:p14="http://schemas.microsoft.com/office/powerpoint/2010/main" val="3751358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now there are even more </a:t>
            </a:r>
            <a:r>
              <a:rPr lang="en-US" dirty="0" err="1" smtClean="0"/>
              <a:t>nops</a:t>
            </a:r>
            <a:r>
              <a:rPr lang="en-US" dirty="0" smtClean="0"/>
              <a:t> added, but now hot loop is aligned at the beginning of the cache line, which is very good for performance, because now we only need to read one cache line instead of two.</a:t>
            </a:r>
          </a:p>
          <a:p>
            <a:endParaRPr lang="en-US" dirty="0" smtClean="0"/>
          </a:p>
          <a:p>
            <a:r>
              <a:rPr lang="en-US" dirty="0" smtClean="0"/>
              <a:t>This is</a:t>
            </a:r>
            <a:r>
              <a:rPr lang="en-US" baseline="0" dirty="0" smtClean="0"/>
              <a:t> not the end of the story, other placements might behave in a different way.</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41</a:t>
            </a:fld>
            <a:endParaRPr lang="en-US" dirty="0"/>
          </a:p>
        </p:txBody>
      </p:sp>
    </p:spTree>
    <p:extLst>
      <p:ext uri="{BB962C8B-B14F-4D97-AF65-F5344CB8AC3E}">
        <p14:creationId xmlns:p14="http://schemas.microsoft.com/office/powerpoint/2010/main" val="394310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Intel Clear"/>
                <a:ea typeface="+mn-ea"/>
                <a:cs typeface="+mn-cs"/>
              </a:rPr>
              <a:t>I discuss exactly those 4 cases in the article on my blog with much more details, so I definitely encourage you to visit it.</a:t>
            </a:r>
          </a:p>
          <a:p>
            <a:r>
              <a:rPr lang="en-US" sz="1200" b="0" i="0" kern="1200" dirty="0" smtClean="0">
                <a:solidFill>
                  <a:schemeClr val="tx1"/>
                </a:solidFill>
                <a:effectLst/>
                <a:latin typeface="Intel Clear"/>
                <a:ea typeface="+mn-ea"/>
                <a:cs typeface="+mn-cs"/>
              </a:rPr>
              <a:t>Also there is the whole presentation about code alignment made by my colleague Zia Ansari on one of the LLVM</a:t>
            </a:r>
            <a:r>
              <a:rPr lang="en-US" sz="1200" b="0" i="0" kern="1200" baseline="0" dirty="0" smtClean="0">
                <a:solidFill>
                  <a:schemeClr val="tx1"/>
                </a:solidFill>
                <a:effectLst/>
                <a:latin typeface="Intel Clear"/>
                <a:ea typeface="+mn-ea"/>
                <a:cs typeface="+mn-cs"/>
              </a:rPr>
              <a:t> developers meeting.</a:t>
            </a:r>
            <a:endParaRPr lang="en-US" sz="1200" b="0" i="0" kern="1200" dirty="0" smtClean="0">
              <a:solidFill>
                <a:schemeClr val="tx1"/>
              </a:solidFill>
              <a:effectLst/>
              <a:latin typeface="Intel Clear"/>
              <a:ea typeface="+mn-ea"/>
              <a:cs typeface="+mn-cs"/>
            </a:endParaRPr>
          </a:p>
          <a:p>
            <a:r>
              <a:rPr lang="en-US" sz="1200" b="0" i="0" kern="1200" dirty="0" smtClean="0">
                <a:solidFill>
                  <a:schemeClr val="tx1"/>
                </a:solidFill>
                <a:effectLst/>
                <a:latin typeface="Intel Clear"/>
                <a:ea typeface="+mn-ea"/>
                <a:cs typeface="+mn-cs"/>
              </a:rPr>
              <a:t>And this great paper.</a:t>
            </a:r>
            <a:r>
              <a:rPr lang="en-US" sz="1200" b="0" i="0" kern="1200" baseline="0" dirty="0" smtClean="0">
                <a:solidFill>
                  <a:schemeClr val="tx1"/>
                </a:solidFill>
                <a:effectLst/>
                <a:latin typeface="Intel Clear"/>
                <a:ea typeface="+mn-ea"/>
                <a:cs typeface="+mn-cs"/>
              </a:rPr>
              <a:t> </a:t>
            </a:r>
            <a:r>
              <a:rPr lang="en-US" sz="1200" b="0" i="0" kern="1200" dirty="0" smtClean="0">
                <a:solidFill>
                  <a:schemeClr val="tx1"/>
                </a:solidFill>
                <a:effectLst/>
                <a:latin typeface="Intel Clear"/>
                <a:ea typeface="+mn-ea"/>
                <a:cs typeface="+mn-cs"/>
              </a:rPr>
              <a:t>It shows that even the order of linking object files may affect performance in such a way that even </a:t>
            </a:r>
            <a:r>
              <a:rPr lang="en-US" dirty="0" smtClean="0"/>
              <a:t>-O2 may be better </a:t>
            </a:r>
            <a:r>
              <a:rPr lang="en-US" sz="1200" b="0" i="0" kern="1200" dirty="0" smtClean="0">
                <a:solidFill>
                  <a:schemeClr val="tx1"/>
                </a:solidFill>
                <a:effectLst/>
                <a:latin typeface="Intel Clear"/>
                <a:ea typeface="+mn-ea"/>
                <a:cs typeface="+mn-cs"/>
              </a:rPr>
              <a:t>than </a:t>
            </a:r>
            <a:r>
              <a:rPr lang="en-US" dirty="0" smtClean="0"/>
              <a:t>-O3.</a:t>
            </a:r>
          </a:p>
          <a:p>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Also I specifically want to</a:t>
            </a:r>
            <a:r>
              <a:rPr lang="en-US" baseline="0" dirty="0" smtClean="0"/>
              <a:t> point out that those issues goes away with the number of hotspots in the benchmark. Because it’s unlikely that all those hotspots will have bad placement in the binary.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Look at the clock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Any questions to this before we go further?</a:t>
            </a:r>
            <a:endParaRPr lang="pl-PL"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42</a:t>
            </a:fld>
            <a:endParaRPr lang="en-US" dirty="0"/>
          </a:p>
        </p:txBody>
      </p:sp>
    </p:spTree>
    <p:extLst>
      <p:ext uri="{BB962C8B-B14F-4D97-AF65-F5344CB8AC3E}">
        <p14:creationId xmlns:p14="http://schemas.microsoft.com/office/powerpoint/2010/main" val="28858135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 have another tricky case.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Let</a:t>
            </a:r>
            <a:r>
              <a:rPr lang="en-US" baseline="0" dirty="0" smtClean="0"/>
              <a:t> me tell you a story.</a:t>
            </a:r>
            <a:endParaRPr lang="pl-PL" dirty="0" smtClean="0"/>
          </a:p>
          <a:p>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43</a:t>
            </a:fld>
            <a:endParaRPr lang="en-US" dirty="0"/>
          </a:p>
        </p:txBody>
      </p:sp>
    </p:spTree>
    <p:extLst>
      <p:ext uri="{BB962C8B-B14F-4D97-AF65-F5344CB8AC3E}">
        <p14:creationId xmlns:p14="http://schemas.microsoft.com/office/powerpoint/2010/main" val="790591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day I was analyzing</a:t>
            </a:r>
            <a:r>
              <a:rPr lang="en-US" baseline="0" dirty="0" smtClean="0"/>
              <a:t> performance regression. And there was difference in assembly similar to this spread all over the hot place.</a:t>
            </a:r>
          </a:p>
          <a:p>
            <a:r>
              <a:rPr lang="en-US" baseline="0" dirty="0" smtClean="0"/>
              <a:t>So, there were many patterns like that.</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44</a:t>
            </a:fld>
            <a:endParaRPr lang="en-US" dirty="0"/>
          </a:p>
        </p:txBody>
      </p:sp>
    </p:spTree>
    <p:extLst>
      <p:ext uri="{BB962C8B-B14F-4D97-AF65-F5344CB8AC3E}">
        <p14:creationId xmlns:p14="http://schemas.microsoft.com/office/powerpoint/2010/main" val="2826565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there was</a:t>
            </a:r>
            <a:r>
              <a:rPr lang="en-US" baseline="0" dirty="0" smtClean="0"/>
              <a:t> 5% gap in performance. </a:t>
            </a:r>
            <a:r>
              <a:rPr lang="en-US" baseline="0" dirty="0" err="1" smtClean="0"/>
              <a:t>Rhs</a:t>
            </a:r>
            <a:r>
              <a:rPr lang="en-US" baseline="0" dirty="0" smtClean="0"/>
              <a:t> performed 5% worse than the lhs.</a:t>
            </a:r>
          </a:p>
          <a:p>
            <a:r>
              <a:rPr lang="en-US" baseline="0" dirty="0" smtClean="0"/>
              <a:t>Note that those assembly sequences are doing the same job. It is essentially a RMW operation, but fused on the lhs and more explicit on the </a:t>
            </a:r>
            <a:r>
              <a:rPr lang="en-US" baseline="0" dirty="0" err="1" smtClean="0"/>
              <a:t>rhs</a:t>
            </a:r>
            <a:r>
              <a:rPr lang="en-US" baseline="0" dirty="0" smtClean="0"/>
              <a:t>.</a:t>
            </a:r>
            <a:br>
              <a:rPr lang="en-US" baseline="0" dirty="0" smtClean="0"/>
            </a:br>
            <a:r>
              <a:rPr lang="en-US" baseline="0" dirty="0" smtClean="0"/>
              <a:t>On the right we are loading the value from the memory into </a:t>
            </a:r>
            <a:r>
              <a:rPr lang="en-US" baseline="0" dirty="0" err="1" smtClean="0"/>
              <a:t>edx</a:t>
            </a:r>
            <a:r>
              <a:rPr lang="en-US" baseline="0" dirty="0" smtClean="0"/>
              <a:t>, incrementing it and then writing it back.</a:t>
            </a:r>
          </a:p>
          <a:p>
            <a:r>
              <a:rPr lang="en-US" baseline="0" dirty="0" smtClean="0"/>
              <a:t>On the left we are doing it in one instruction.</a:t>
            </a:r>
          </a:p>
          <a:p>
            <a:r>
              <a:rPr lang="en-US" baseline="0" dirty="0" smtClean="0"/>
              <a:t>Also I noticed ~50% more executed instructions in the case on the right.</a:t>
            </a:r>
          </a:p>
          <a:p>
            <a:endParaRPr lang="en-US" baseline="0" dirty="0" smtClean="0"/>
          </a:p>
          <a:p>
            <a:r>
              <a:rPr lang="en-US" baseline="0" dirty="0" smtClean="0"/>
              <a:t>And I decided: “Well usually, the more instruction you execute, the more execution time you get”,</a:t>
            </a:r>
            <a:br>
              <a:rPr lang="en-US" baseline="0" dirty="0" smtClean="0"/>
            </a:br>
            <a:r>
              <a:rPr lang="en-US" baseline="0" dirty="0" smtClean="0"/>
              <a:t>so I decided that I know the source of the problem.</a:t>
            </a:r>
          </a:p>
          <a:p>
            <a:r>
              <a:rPr lang="en-US" baseline="0" dirty="0" smtClean="0"/>
              <a:t>The other day after consulting with my colleagues I came back to that case and did more experiments.</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45</a:t>
            </a:fld>
            <a:endParaRPr lang="en-US" dirty="0"/>
          </a:p>
        </p:txBody>
      </p:sp>
    </p:spTree>
    <p:extLst>
      <p:ext uri="{BB962C8B-B14F-4D97-AF65-F5344CB8AC3E}">
        <p14:creationId xmlns:p14="http://schemas.microsoft.com/office/powerpoint/2010/main" val="22348416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put those instruction</a:t>
            </a:r>
            <a:r>
              <a:rPr lang="en-US" baseline="0" dirty="0" smtClean="0"/>
              <a:t> sequences into the tight loop and run 1000 iterations.</a:t>
            </a:r>
          </a:p>
          <a:p>
            <a:r>
              <a:rPr lang="en-US" baseline="0" dirty="0" smtClean="0"/>
              <a:t>I used </a:t>
            </a:r>
            <a:r>
              <a:rPr lang="en-US" baseline="0" dirty="0" err="1" smtClean="0"/>
              <a:t>uarch_bench</a:t>
            </a:r>
            <a:r>
              <a:rPr lang="en-US" baseline="0" dirty="0" smtClean="0"/>
              <a:t> tool, which super awesome – you can download it and start stressing your CPU.</a:t>
            </a:r>
          </a:p>
          <a:p>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pl-PL" sz="1200" dirty="0" smtClean="0"/>
              <a:t>INSTRUCTIONS_RETIRED</a:t>
            </a:r>
            <a:r>
              <a:rPr lang="en-US" sz="1200" dirty="0" smtClean="0"/>
              <a:t> counter simply counts assembly instructions, so no surprise that we see 1 for the fused and 3 for the unfused case.</a:t>
            </a:r>
            <a:endParaRPr lang="en-US" sz="1200" b="0" i="0" kern="1200" dirty="0" smtClean="0">
              <a:solidFill>
                <a:schemeClr val="tx1"/>
              </a:solidFill>
              <a:latin typeface="Intel Clear"/>
              <a:ea typeface="+mn-ea"/>
              <a:cs typeface="Intel Clear"/>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But </a:t>
            </a:r>
            <a:r>
              <a:rPr lang="pl-PL" sz="1200" dirty="0" smtClean="0"/>
              <a:t>UOPS_</a:t>
            </a:r>
            <a:r>
              <a:rPr lang="en-US" sz="1200" dirty="0" smtClean="0"/>
              <a:t>RETIRED.ALL counts micro-ops</a:t>
            </a:r>
            <a:r>
              <a:rPr lang="en-US" sz="1200" baseline="0" dirty="0" smtClean="0"/>
              <a:t> which turns out to be the same. Meaning that basically it is the same amount of work that was executed by the back-end.</a:t>
            </a:r>
            <a:endParaRPr lang="en-US" sz="1200" b="0" i="0" kern="1200" dirty="0" smtClean="0">
              <a:solidFill>
                <a:schemeClr val="tx1"/>
              </a:solidFill>
              <a:latin typeface="Intel Clear"/>
              <a:ea typeface="+mn-ea"/>
              <a:cs typeface="Intel Clear"/>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this actually explains why both cases execute at the same amount of cycles per iteration.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46</a:t>
            </a:fld>
            <a:endParaRPr lang="en-US" dirty="0"/>
          </a:p>
        </p:txBody>
      </p:sp>
    </p:spTree>
    <p:extLst>
      <p:ext uri="{BB962C8B-B14F-4D97-AF65-F5344CB8AC3E}">
        <p14:creationId xmlns:p14="http://schemas.microsoft.com/office/powerpoint/2010/main" val="13579504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Performance of those assembly sequences is on par with the caveat that we were not hit by some micro architectural issue that we discussed earlier.</a:t>
            </a:r>
          </a:p>
          <a:p>
            <a:endParaRPr lang="en-US" baseline="0" dirty="0" smtClean="0"/>
          </a:p>
          <a:p>
            <a:r>
              <a:rPr lang="en-US" baseline="0" dirty="0" smtClean="0"/>
              <a:t>So, the root cause of the original regression was again code alignment.</a:t>
            </a:r>
          </a:p>
          <a:p>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 bottom line here is that even number of retired</a:t>
            </a:r>
            <a:r>
              <a:rPr lang="en-US" baseline="0" dirty="0" smtClean="0"/>
              <a:t> instructions sometimes can be a bad proxy for making conclusions about performance.</a:t>
            </a:r>
          </a:p>
        </p:txBody>
      </p:sp>
      <p:sp>
        <p:nvSpPr>
          <p:cNvPr id="4" name="Slide Number Placeholder 3"/>
          <p:cNvSpPr>
            <a:spLocks noGrp="1"/>
          </p:cNvSpPr>
          <p:nvPr>
            <p:ph type="sldNum" sz="quarter" idx="10"/>
          </p:nvPr>
        </p:nvSpPr>
        <p:spPr/>
        <p:txBody>
          <a:bodyPr/>
          <a:lstStyle/>
          <a:p>
            <a:fld id="{D61C8689-8455-3546-ADF9-3B7273760F66}" type="slidenum">
              <a:rPr lang="en-US" smtClean="0"/>
              <a:pPr/>
              <a:t>47</a:t>
            </a:fld>
            <a:endParaRPr lang="en-US" dirty="0"/>
          </a:p>
        </p:txBody>
      </p:sp>
    </p:spTree>
    <p:extLst>
      <p:ext uri="{BB962C8B-B14F-4D97-AF65-F5344CB8AC3E}">
        <p14:creationId xmlns:p14="http://schemas.microsoft.com/office/powerpoint/2010/main" val="29223476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 some time on learning how your HW works.</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48</a:t>
            </a:fld>
            <a:endParaRPr lang="en-US" dirty="0"/>
          </a:p>
        </p:txBody>
      </p:sp>
    </p:spTree>
    <p:extLst>
      <p:ext uri="{BB962C8B-B14F-4D97-AF65-F5344CB8AC3E}">
        <p14:creationId xmlns:p14="http://schemas.microsoft.com/office/powerpoint/2010/main" val="27255634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more interesting cases</a:t>
            </a:r>
            <a:r>
              <a:rPr lang="en-US" baseline="0" dirty="0" smtClean="0"/>
              <a:t> on my blog, so go check it.</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49</a:t>
            </a:fld>
            <a:endParaRPr lang="en-US" dirty="0"/>
          </a:p>
        </p:txBody>
      </p:sp>
    </p:spTree>
    <p:extLst>
      <p:ext uri="{BB962C8B-B14F-4D97-AF65-F5344CB8AC3E}">
        <p14:creationId xmlns:p14="http://schemas.microsoft.com/office/powerpoint/2010/main" val="400169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Intel Clear"/>
                <a:ea typeface="+mn-ea"/>
                <a:cs typeface="+mn-cs"/>
              </a:rPr>
              <a:t>Usually we as a C++ developers have our application and hopefully some form of CI contiguous integration which includes nightly build and performance tracking. Meaning that whenever someone will implement some slow piece of code, she or</a:t>
            </a:r>
            <a:r>
              <a:rPr lang="en-US" sz="1200" kern="1200" baseline="0" dirty="0" smtClean="0">
                <a:solidFill>
                  <a:schemeClr val="tx1"/>
                </a:solidFill>
                <a:effectLst/>
                <a:latin typeface="Intel Clear"/>
                <a:ea typeface="+mn-ea"/>
                <a:cs typeface="+mn-cs"/>
              </a:rPr>
              <a:t> he </a:t>
            </a:r>
            <a:r>
              <a:rPr lang="en-US" sz="1200" kern="1200" dirty="0" smtClean="0">
                <a:solidFill>
                  <a:schemeClr val="tx1"/>
                </a:solidFill>
                <a:effectLst/>
                <a:latin typeface="Intel Clear"/>
                <a:ea typeface="+mn-ea"/>
                <a:cs typeface="+mn-cs"/>
              </a:rPr>
              <a:t>will receive notification next morning saying “Hey!</a:t>
            </a:r>
            <a:r>
              <a:rPr lang="en-US" sz="1200" kern="1200" baseline="0" dirty="0" smtClean="0">
                <a:solidFill>
                  <a:schemeClr val="tx1"/>
                </a:solidFill>
                <a:effectLst/>
                <a:latin typeface="Intel Clear"/>
                <a:ea typeface="+mn-ea"/>
                <a:cs typeface="+mn-cs"/>
              </a:rPr>
              <a:t> T</a:t>
            </a:r>
            <a:r>
              <a:rPr lang="en-US" sz="1200" kern="1200" dirty="0" smtClean="0">
                <a:solidFill>
                  <a:schemeClr val="tx1"/>
                </a:solidFill>
                <a:effectLst/>
                <a:latin typeface="Intel Clear"/>
                <a:ea typeface="+mn-ea"/>
                <a:cs typeface="+mn-cs"/>
              </a:rPr>
              <a:t>here was a performance drop after the your commit”. So, the code of the benchmark is changing but usually we are not switching to another compiler, or using different compiler options.</a:t>
            </a:r>
            <a:endParaRPr lang="pl-PL" sz="1200" kern="1200" dirty="0" smtClean="0">
              <a:solidFill>
                <a:schemeClr val="tx1"/>
              </a:solidFill>
              <a:effectLst/>
              <a:latin typeface="Intel Clear"/>
              <a:ea typeface="+mn-ea"/>
              <a:cs typeface="+mn-cs"/>
            </a:endParaRPr>
          </a:p>
          <a:p>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3504339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Intel Clear"/>
                <a:ea typeface="+mn-ea"/>
                <a:cs typeface="+mn-cs"/>
              </a:rPr>
              <a:t>However, I have an opposite reality: I have a set of benchmarks with fixed sources (they are not changing) but each day I have a brand new built from sources compiler. Our automatic tracking system builds, say a new clang compiler, from the latest revision and uses it to compile the benchmark and runs it. So, this is basically how we track performance of the code generated by the compiler.</a:t>
            </a:r>
          </a:p>
          <a:p>
            <a:r>
              <a:rPr lang="en-US" baseline="0" dirty="0" smtClean="0"/>
              <a:t>The bottom line here is that application developers will try to change the code of the application to improve the performance, but we will try improve the compiler to make it generate optimal code.</a:t>
            </a:r>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295556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Intel Clear"/>
                <a:ea typeface="+mn-ea"/>
                <a:cs typeface="+mn-cs"/>
              </a:rPr>
              <a:t>The new version of clang might generate different assembly code than it generated yesterday, for the same sources, causing performance gain or regression.</a:t>
            </a:r>
            <a:endParaRPr lang="pl-PL" sz="1200" kern="1200" dirty="0" smtClean="0">
              <a:solidFill>
                <a:schemeClr val="tx1"/>
              </a:solidFill>
              <a:effectLst/>
              <a:latin typeface="Intel Clear"/>
              <a:ea typeface="+mn-ea"/>
              <a:cs typeface="+mn-cs"/>
            </a:endParaRPr>
          </a:p>
          <a:p>
            <a:r>
              <a:rPr lang="en-US" baseline="0" dirty="0" smtClean="0"/>
              <a:t>And whenever we see a performance regression we should analyze it and hopefully fix it in the compiler.</a:t>
            </a:r>
          </a:p>
          <a:p>
            <a:r>
              <a:rPr lang="en-US" baseline="0" dirty="0" smtClean="0"/>
              <a:t>In my team we work with all the major compilers. However, I’m mostly working with clang compiler nowadays.</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160197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dirty="0" smtClean="0"/>
              <a:t>Before going to</a:t>
            </a:r>
            <a:r>
              <a:rPr lang="en-US" baseline="0" dirty="0" smtClean="0"/>
              <a:t> the examples I want to briefly say about the tools that I’m using. It happens to be not that much, so there is nothing that stops you from starting performance analysis of your application right now. I just profile application using perf or Intel </a:t>
            </a:r>
            <a:r>
              <a:rPr lang="en-US" baseline="0" dirty="0" err="1" smtClean="0"/>
              <a:t>Vtune</a:t>
            </a:r>
            <a:r>
              <a:rPr lang="en-US" baseline="0" dirty="0" smtClean="0"/>
              <a:t> and use good old </a:t>
            </a:r>
            <a:r>
              <a:rPr lang="en-US" baseline="0" dirty="0" err="1" smtClean="0"/>
              <a:t>binutils</a:t>
            </a:r>
            <a:r>
              <a:rPr lang="en-US" baseline="0" dirty="0" smtClean="0"/>
              <a:t>.</a:t>
            </a:r>
          </a:p>
          <a:p>
            <a:pPr marL="0" indent="0">
              <a:buFont typeface="Wingdings" panose="05000000000000000000" pitchFamily="2" charset="2"/>
              <a:buNone/>
            </a:pPr>
            <a:r>
              <a:rPr lang="en-US" baseline="0" dirty="0" smtClean="0"/>
              <a:t>Perf is an open source SW and very powerful tool, but sometimes when I need more detailed analysis I use Intel </a:t>
            </a:r>
            <a:r>
              <a:rPr lang="en-US" baseline="0" dirty="0" err="1" smtClean="0"/>
              <a:t>Vtune</a:t>
            </a:r>
            <a:r>
              <a:rPr lang="en-US" baseline="0" dirty="0" smtClean="0"/>
              <a:t>.</a:t>
            </a:r>
            <a:endParaRPr lang="en-US" dirty="0" smtClean="0"/>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This talk is NOT about:</a:t>
            </a:r>
          </a:p>
          <a:p>
            <a:pPr marL="285750" indent="-285750">
              <a:buFont typeface="Wingdings" panose="05000000000000000000" pitchFamily="2" charset="2"/>
              <a:buChar char="§"/>
            </a:pPr>
            <a:r>
              <a:rPr lang="en-US" dirty="0" smtClean="0"/>
              <a:t>How to use profiling tools </a:t>
            </a:r>
            <a:r>
              <a:rPr lang="en-US" sz="1200" kern="1200" dirty="0" smtClean="0">
                <a:solidFill>
                  <a:schemeClr val="tx1"/>
                </a:solidFill>
                <a:effectLst/>
                <a:latin typeface="Intel Clear"/>
                <a:ea typeface="+mn-ea"/>
                <a:cs typeface="+mn-cs"/>
              </a:rPr>
              <a:t>– there is plenty of good articles and tutorials how to do that. </a:t>
            </a:r>
            <a:endParaRPr lang="en-US" dirty="0" smtClean="0"/>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smtClean="0"/>
              <a:t>How to use better algorithms - </a:t>
            </a:r>
            <a:r>
              <a:rPr lang="en-US" sz="1200" kern="1200" dirty="0" smtClean="0">
                <a:solidFill>
                  <a:schemeClr val="tx1"/>
                </a:solidFill>
                <a:effectLst/>
                <a:latin typeface="Intel Clear"/>
                <a:ea typeface="+mn-ea"/>
                <a:cs typeface="+mn-cs"/>
              </a:rPr>
              <a:t>the benchmarks that I’m working with are already highly optimized and contain no obvious performance problems, like for example, traversing matrix by columns, which is not cache friendly and so on. Remember, we will talk about 5-15% difference in performance, not the orders of magnitude.</a:t>
            </a:r>
            <a:endParaRPr lang="pl-PL" sz="1200" kern="1200" dirty="0" smtClean="0">
              <a:solidFill>
                <a:schemeClr val="tx1"/>
              </a:solidFill>
              <a:effectLst/>
              <a:latin typeface="Intel Clear"/>
              <a:ea typeface="+mn-ea"/>
              <a:cs typeface="+mn-cs"/>
            </a:endParaRPr>
          </a:p>
          <a:p>
            <a:pPr marL="285750" indent="-285750">
              <a:buFont typeface="Wingdings" panose="05000000000000000000" pitchFamily="2" charset="2"/>
              <a:buChar char="§"/>
            </a:pPr>
            <a:endParaRPr lang="en-US" dirty="0" smtClean="0"/>
          </a:p>
          <a:p>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2744764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I’m still surprised how many people don’t know that they can significantly improve performance of their application just by using better compiler options.</a:t>
            </a:r>
          </a:p>
          <a:p>
            <a:r>
              <a:rPr lang="en-US" dirty="0" smtClean="0"/>
              <a:t>You can simply</a:t>
            </a:r>
            <a:r>
              <a:rPr lang="en-US" baseline="0" dirty="0" smtClean="0"/>
              <a:t> </a:t>
            </a:r>
            <a:r>
              <a:rPr lang="en-US" dirty="0" smtClean="0"/>
              <a:t>use higher optimization level</a:t>
            </a:r>
            <a:r>
              <a:rPr lang="en-US" baseline="0" dirty="0" smtClean="0"/>
              <a:t> or specify that you want compiler to generated code for particular architecture. This –march option can be used for </a:t>
            </a:r>
            <a:r>
              <a:rPr lang="en-US" baseline="0" dirty="0" err="1" smtClean="0"/>
              <a:t>crosscompiling</a:t>
            </a:r>
            <a:r>
              <a:rPr lang="en-US" baseline="0" dirty="0" smtClean="0"/>
              <a:t> but now compiler will fully leverage all the capabilities of a particular CPU architecture.</a:t>
            </a:r>
            <a:endParaRPr lang="pl-PL"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658880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4" name="Picture 3"/>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57200" y="376684"/>
            <a:ext cx="911728" cy="829850"/>
          </a:xfrm>
          <a:prstGeom prst="rect">
            <a:avLst/>
          </a:prstGeom>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1620" userDrawn="1">
          <p15:clr>
            <a:srgbClr val="FBAE40"/>
          </p15:clr>
        </p15:guide>
        <p15:guide id="2" pos="2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3485743" y="1608854"/>
            <a:ext cx="2172513" cy="1977410"/>
          </a:xfrm>
          <a:prstGeom prst="rect">
            <a:avLst/>
          </a:prstGeom>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3336586" y="1608854"/>
            <a:ext cx="2172513" cy="197741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5"/>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57200" y="376684"/>
            <a:ext cx="911728" cy="829850"/>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5"/>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57200" y="376684"/>
            <a:ext cx="911728" cy="829850"/>
          </a:xfrm>
          <a:prstGeom prst="rect">
            <a:avLst/>
          </a:prstGeom>
        </p:spPr>
      </p:pic>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6" name="Slide Number Placeholder 5"/>
          <p:cNvSpPr>
            <a:spLocks noGrp="1"/>
          </p:cNvSpPr>
          <p:nvPr>
            <p:ph type="sldNum" sz="quarter" idx="4"/>
          </p:nvPr>
        </p:nvSpPr>
        <p:spPr>
          <a:xfrm>
            <a:off x="8720932" y="4816638"/>
            <a:ext cx="28502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
        <p:nvSpPr>
          <p:cNvPr id="8" name="Rectangle 7"/>
          <p:cNvSpPr/>
          <p:nvPr userDrawn="1"/>
        </p:nvSpPr>
        <p:spPr>
          <a:xfrm>
            <a:off x="454026" y="4936786"/>
            <a:ext cx="2438946" cy="184666"/>
          </a:xfrm>
          <a:prstGeom prst="rect">
            <a:avLst/>
          </a:prstGeom>
        </p:spPr>
        <p:txBody>
          <a:bodyPr wrap="square" lIns="0" tIns="0" rIns="0" bIns="0">
            <a:spAutoFit/>
          </a:bodyPr>
          <a:lstStyle/>
          <a:p>
            <a:pPr algn="l" fontAlgn="auto">
              <a:spcBef>
                <a:spcPts val="0"/>
              </a:spcBef>
              <a:spcAft>
                <a:spcPts val="0"/>
              </a:spcAft>
              <a:defRPr/>
            </a:pPr>
            <a:r>
              <a:rPr lang="en-US" sz="600" dirty="0" smtClean="0">
                <a:solidFill>
                  <a:schemeClr val="bg1">
                    <a:lumMod val="85000"/>
                  </a:schemeClr>
                </a:solidFill>
                <a:latin typeface="+mn-lt"/>
              </a:rPr>
              <a:t>Copyright</a:t>
            </a:r>
            <a:r>
              <a:rPr lang="en-US" sz="600" baseline="0" dirty="0" smtClean="0">
                <a:solidFill>
                  <a:schemeClr val="bg1">
                    <a:lumMod val="85000"/>
                  </a:schemeClr>
                </a:solidFill>
                <a:latin typeface="+mn-lt"/>
              </a:rPr>
              <a:t> </a:t>
            </a:r>
            <a:r>
              <a:rPr lang="en-US" sz="600" dirty="0" smtClean="0">
                <a:solidFill>
                  <a:schemeClr val="bg1">
                    <a:lumMod val="85000"/>
                  </a:schemeClr>
                </a:solidFill>
                <a:latin typeface="+mn-lt"/>
              </a:rPr>
              <a:t>©  2018, Intel Corporation. All rights reserved. </a:t>
            </a:r>
            <a:br>
              <a:rPr lang="en-US" sz="600" dirty="0" smtClean="0">
                <a:solidFill>
                  <a:schemeClr val="bg1">
                    <a:lumMod val="85000"/>
                  </a:schemeClr>
                </a:solidFill>
                <a:latin typeface="+mn-lt"/>
              </a:rPr>
            </a:br>
            <a:r>
              <a:rPr lang="en-US" sz="600" dirty="0" smtClean="0">
                <a:solidFill>
                  <a:schemeClr val="bg1">
                    <a:lumMod val="85000"/>
                  </a:schemeClr>
                </a:solidFill>
                <a:latin typeface="+mn-lt"/>
              </a:rPr>
              <a:t>*Other names and brands may be claimed as the property of others.</a:t>
            </a:r>
            <a:endParaRPr lang="en-US" sz="600" dirty="0">
              <a:solidFill>
                <a:schemeClr val="bg1">
                  <a:lumMod val="85000"/>
                </a:schemeClr>
              </a:solidFill>
              <a:latin typeface="+mn-lt"/>
            </a:endParaRPr>
          </a:p>
        </p:txBody>
      </p:sp>
      <p:sp>
        <p:nvSpPr>
          <p:cNvPr id="15" name="Footer Placeholder 4"/>
          <p:cNvSpPr>
            <a:spLocks noGrp="1"/>
          </p:cNvSpPr>
          <p:nvPr>
            <p:ph type="ftr" sz="quarter" idx="3"/>
          </p:nvPr>
        </p:nvSpPr>
        <p:spPr>
          <a:xfrm>
            <a:off x="3124200" y="4816638"/>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4" name="Action Button: Custom 3">
            <a:hlinkClick r:id="" action="ppaction://noaction" highlightClick="1"/>
          </p:cNvPr>
          <p:cNvSpPr/>
          <p:nvPr userDrawn="1"/>
        </p:nvSpPr>
        <p:spPr>
          <a:xfrm>
            <a:off x="454026" y="4816638"/>
            <a:ext cx="996155" cy="113635"/>
          </a:xfrm>
          <a:prstGeom prst="actionButtonBlank">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hlinkClick r:id="" action="ppaction://customshow?id=0&amp;return=true"/>
              </a:rPr>
              <a:t>Optimization Notice</a:t>
            </a:r>
            <a:endParaRPr lang="en-US" sz="800" b="0" dirty="0" smtClean="0">
              <a:solidFill>
                <a:schemeClr val="tx1"/>
              </a:solidFill>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software.intel.com/en-us/articles/optimization-notic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intel.com/benchmark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hyperlink" Target="https://dendibakh.github.io/blog/2018/01/18/Code_alignment_issues"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hyperlink" Target="http://cis.upenn.edu/~cis501/papers/producing-wrong-data.pdf" TargetMode="External"/><Relationship Id="rId4" Type="http://schemas.openxmlformats.org/officeDocument/2006/relationships/hyperlink" Target="https://www.youtube.com/watch?v=IX16gcX4vDQ"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s://dendibakh.github.io/blog/2018/01/18/Code_alignment_issues"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chemeClr val="tx2"/>
                </a:solidFill>
              </a:rPr>
              <a:t>Dealing with performance </a:t>
            </a:r>
            <a:br>
              <a:rPr lang="en-US" dirty="0" smtClean="0">
                <a:solidFill>
                  <a:schemeClr val="tx2"/>
                </a:solidFill>
              </a:rPr>
            </a:br>
            <a:r>
              <a:rPr lang="en-US" dirty="0" smtClean="0">
                <a:solidFill>
                  <a:schemeClr val="tx2"/>
                </a:solidFill>
              </a:rPr>
              <a:t>analysis in C/C++</a:t>
            </a:r>
            <a:endParaRPr lang="en-US" dirty="0">
              <a:solidFill>
                <a:schemeClr val="tx2"/>
              </a:solidFill>
            </a:endParaRPr>
          </a:p>
        </p:txBody>
      </p:sp>
      <p:sp>
        <p:nvSpPr>
          <p:cNvPr id="10" name="Text Placeholder 2"/>
          <p:cNvSpPr>
            <a:spLocks noGrp="1"/>
          </p:cNvSpPr>
          <p:nvPr>
            <p:ph type="body" idx="1"/>
          </p:nvPr>
        </p:nvSpPr>
        <p:spPr>
          <a:xfrm>
            <a:off x="455613" y="3675200"/>
            <a:ext cx="7772400" cy="1125140"/>
          </a:xfrm>
        </p:spPr>
        <p:txBody>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spcBef>
                <a:spcPts val="600"/>
              </a:spcBef>
            </a:pPr>
            <a:r>
              <a:rPr lang="en-US" sz="1800" dirty="0" smtClean="0">
                <a:solidFill>
                  <a:schemeClr val="accent2"/>
                </a:solidFill>
              </a:rPr>
              <a:t>Denis </a:t>
            </a:r>
            <a:r>
              <a:rPr lang="en-US" sz="1800" dirty="0" err="1" smtClean="0">
                <a:solidFill>
                  <a:schemeClr val="accent2"/>
                </a:solidFill>
              </a:rPr>
              <a:t>Bakhvalov</a:t>
            </a:r>
            <a:endParaRPr lang="en-US" sz="1800" dirty="0" smtClean="0">
              <a:solidFill>
                <a:schemeClr val="accent2"/>
              </a:solidFill>
            </a:endParaRPr>
          </a:p>
          <a:p>
            <a:pPr>
              <a:spcBef>
                <a:spcPts val="600"/>
              </a:spcBef>
            </a:pPr>
            <a:r>
              <a:rPr lang="en-US" sz="1800" dirty="0" err="1" smtClean="0">
                <a:solidFill>
                  <a:schemeClr val="accent2"/>
                </a:solidFill>
              </a:rPr>
              <a:t>embo</a:t>
            </a:r>
            <a:r>
              <a:rPr lang="en-US" sz="1800" dirty="0" smtClean="0">
                <a:solidFill>
                  <a:schemeClr val="accent2"/>
                </a:solidFill>
              </a:rPr>
              <a:t>++, March 2018</a:t>
            </a:r>
            <a:endParaRPr lang="en-US" sz="1800" dirty="0">
              <a:solidFill>
                <a:schemeClr val="accent2"/>
              </a:solidFil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1</a:t>
            </a:fld>
            <a:endParaRPr lang="en-US" dirty="0"/>
          </a:p>
        </p:txBody>
      </p:sp>
    </p:spTree>
    <p:extLst>
      <p:ext uri="{BB962C8B-B14F-4D97-AF65-F5344CB8AC3E}">
        <p14:creationId xmlns:p14="http://schemas.microsoft.com/office/powerpoint/2010/main" val="423187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dirty="0"/>
          </a:p>
        </p:txBody>
      </p:sp>
      <p:sp>
        <p:nvSpPr>
          <p:cNvPr id="10" name="Title 1"/>
          <p:cNvSpPr>
            <a:spLocks noGrp="1"/>
          </p:cNvSpPr>
          <p:nvPr>
            <p:ph type="title"/>
          </p:nvPr>
        </p:nvSpPr>
        <p:spPr/>
        <p:txBody>
          <a:bodyPr/>
          <a:lstStyle/>
          <a:p>
            <a:r>
              <a:rPr lang="en-US" dirty="0" smtClean="0"/>
              <a:t>Compiler options</a:t>
            </a:r>
            <a:endParaRPr lang="en-US" dirty="0"/>
          </a:p>
        </p:txBody>
      </p:sp>
      <p:sp>
        <p:nvSpPr>
          <p:cNvPr id="5" name="Content Placeholder 2"/>
          <p:cNvSpPr>
            <a:spLocks noGrp="1"/>
          </p:cNvSpPr>
          <p:nvPr>
            <p:ph sz="half" idx="4294967295"/>
          </p:nvPr>
        </p:nvSpPr>
        <p:spPr>
          <a:xfrm>
            <a:off x="455614" y="1142364"/>
            <a:ext cx="8281986" cy="3425825"/>
          </a:xfrm>
          <a:prstGeom prst="rect">
            <a:avLst/>
          </a:prstGeom>
        </p:spPr>
        <p:txBody>
          <a:bodyPr/>
          <a:lstStyle/>
          <a:p>
            <a:r>
              <a:rPr lang="en-US" dirty="0" smtClean="0"/>
              <a:t>You might want to use at least those:</a:t>
            </a:r>
          </a:p>
          <a:p>
            <a:pPr marL="285750" indent="-285750">
              <a:buFont typeface="Wingdings" panose="05000000000000000000" pitchFamily="2" charset="2"/>
              <a:buChar char="§"/>
            </a:pPr>
            <a:r>
              <a:rPr lang="en-US" dirty="0" smtClean="0"/>
              <a:t>-O2/O3</a:t>
            </a:r>
          </a:p>
          <a:p>
            <a:pPr marL="285750" indent="-285750">
              <a:buFont typeface="Wingdings" panose="05000000000000000000" pitchFamily="2" charset="2"/>
              <a:buChar char="§"/>
            </a:pPr>
            <a:r>
              <a:rPr lang="en-US" dirty="0" smtClean="0"/>
              <a:t>-march=&lt;architecture&gt;</a:t>
            </a:r>
          </a:p>
          <a:p>
            <a:endParaRPr lang="en-US" dirty="0"/>
          </a:p>
          <a:p>
            <a:endParaRPr lang="en-US" dirty="0" smtClean="0"/>
          </a:p>
          <a:p>
            <a:endParaRPr lang="en-US" dirty="0"/>
          </a:p>
        </p:txBody>
      </p:sp>
      <p:sp>
        <p:nvSpPr>
          <p:cNvPr id="6" name="Content Placeholder 2"/>
          <p:cNvSpPr>
            <a:spLocks noGrp="1"/>
          </p:cNvSpPr>
          <p:nvPr>
            <p:ph sz="half" idx="4294967295"/>
          </p:nvPr>
        </p:nvSpPr>
        <p:spPr>
          <a:xfrm>
            <a:off x="455613" y="3760354"/>
            <a:ext cx="8228012" cy="807835"/>
          </a:xfrm>
          <a:prstGeom prst="rect">
            <a:avLst/>
          </a:prstGeom>
        </p:spPr>
        <p:txBody>
          <a:bodyPr/>
          <a:lstStyle/>
          <a:p>
            <a:pPr marL="0" lvl="1" indent="0">
              <a:spcBef>
                <a:spcPts val="0"/>
              </a:spcBef>
              <a:buNone/>
            </a:pPr>
            <a:r>
              <a:rPr lang="en-US" dirty="0" smtClean="0"/>
              <a:t>For </a:t>
            </a:r>
            <a:r>
              <a:rPr lang="en-US" dirty="0" err="1"/>
              <a:t>coremark</a:t>
            </a:r>
            <a:r>
              <a:rPr lang="en-US" dirty="0"/>
              <a:t>-pro suite:</a:t>
            </a:r>
          </a:p>
          <a:p>
            <a:pPr marL="0" lvl="1" indent="0">
              <a:spcBef>
                <a:spcPts val="0"/>
              </a:spcBef>
              <a:buNone/>
            </a:pPr>
            <a:r>
              <a:rPr lang="en-US" dirty="0"/>
              <a:t> ‘-O3 -march=</a:t>
            </a:r>
            <a:r>
              <a:rPr lang="en-US" dirty="0" err="1"/>
              <a:t>skylake</a:t>
            </a:r>
            <a:r>
              <a:rPr lang="en-US" dirty="0"/>
              <a:t>’ is </a:t>
            </a:r>
            <a:r>
              <a:rPr lang="en-US" dirty="0">
                <a:solidFill>
                  <a:srgbClr val="00B050"/>
                </a:solidFill>
              </a:rPr>
              <a:t>+9%</a:t>
            </a:r>
            <a:r>
              <a:rPr lang="en-US" dirty="0"/>
              <a:t> better than ‘-O2’</a:t>
            </a:r>
            <a:endParaRPr lang="en-US" dirty="0" smtClean="0"/>
          </a:p>
        </p:txBody>
      </p:sp>
    </p:spTree>
    <p:extLst>
      <p:ext uri="{BB962C8B-B14F-4D97-AF65-F5344CB8AC3E}">
        <p14:creationId xmlns:p14="http://schemas.microsoft.com/office/powerpoint/2010/main" val="3218164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dirty="0"/>
          </a:p>
        </p:txBody>
      </p:sp>
      <p:sp>
        <p:nvSpPr>
          <p:cNvPr id="10" name="Title 1"/>
          <p:cNvSpPr>
            <a:spLocks noGrp="1"/>
          </p:cNvSpPr>
          <p:nvPr>
            <p:ph type="title"/>
          </p:nvPr>
        </p:nvSpPr>
        <p:spPr>
          <a:xfrm>
            <a:off x="0" y="814019"/>
            <a:ext cx="9144000" cy="450011"/>
          </a:xfrm>
        </p:spPr>
        <p:txBody>
          <a:bodyPr/>
          <a:lstStyle/>
          <a:p>
            <a:pPr algn="ctr"/>
            <a:r>
              <a:rPr lang="en-US" dirty="0" smtClean="0"/>
              <a:t>Case 1</a:t>
            </a:r>
            <a:endParaRPr lang="en-US" dirty="0"/>
          </a:p>
        </p:txBody>
      </p:sp>
      <p:sp>
        <p:nvSpPr>
          <p:cNvPr id="6" name="Content Placeholder 2"/>
          <p:cNvSpPr>
            <a:spLocks noGrp="1"/>
          </p:cNvSpPr>
          <p:nvPr>
            <p:ph sz="half" idx="4294967295"/>
          </p:nvPr>
        </p:nvSpPr>
        <p:spPr>
          <a:xfrm>
            <a:off x="457994" y="1599189"/>
            <a:ext cx="8228012" cy="807835"/>
          </a:xfrm>
          <a:prstGeom prst="rect">
            <a:avLst/>
          </a:prstGeom>
        </p:spPr>
        <p:txBody>
          <a:bodyPr/>
          <a:lstStyle/>
          <a:p>
            <a:pPr marL="0" lvl="1" indent="0">
              <a:buNone/>
            </a:pPr>
            <a:r>
              <a:rPr lang="en-US" u="sng" dirty="0" smtClean="0"/>
              <a:t>Execution slows down by 15%.</a:t>
            </a:r>
          </a:p>
          <a:p>
            <a:pPr marL="0" lvl="1" indent="0">
              <a:buNone/>
            </a:pPr>
            <a:r>
              <a:rPr lang="en-US" dirty="0" smtClean="0"/>
              <a:t>Benchmark: EEMBC (networking/</a:t>
            </a:r>
            <a:r>
              <a:rPr lang="en-US" dirty="0" err="1" smtClean="0"/>
              <a:t>routelookup</a:t>
            </a:r>
            <a:r>
              <a:rPr lang="en-US" dirty="0" smtClean="0"/>
              <a:t>)</a:t>
            </a:r>
          </a:p>
        </p:txBody>
      </p:sp>
    </p:spTree>
    <p:extLst>
      <p:ext uri="{BB962C8B-B14F-4D97-AF65-F5344CB8AC3E}">
        <p14:creationId xmlns:p14="http://schemas.microsoft.com/office/powerpoint/2010/main" val="157703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Performance degraded (1)</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3774977" y="1029608"/>
            <a:ext cx="1589283" cy="829872"/>
          </a:xfrm>
          <a:prstGeom prst="rect">
            <a:avLst/>
          </a:prstGeom>
        </p:spPr>
      </p:pic>
    </p:spTree>
    <p:extLst>
      <p:ext uri="{BB962C8B-B14F-4D97-AF65-F5344CB8AC3E}">
        <p14:creationId xmlns:p14="http://schemas.microsoft.com/office/powerpoint/2010/main" val="357469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Performance degraded (1)</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dirty="0"/>
          </a:p>
        </p:txBody>
      </p:sp>
      <p:pic>
        <p:nvPicPr>
          <p:cNvPr id="5" name="Picture 4"/>
          <p:cNvPicPr>
            <a:picLocks noChangeAspect="1"/>
          </p:cNvPicPr>
          <p:nvPr/>
        </p:nvPicPr>
        <p:blipFill>
          <a:blip r:embed="rId3"/>
          <a:stretch>
            <a:fillRect/>
          </a:stretch>
        </p:blipFill>
        <p:spPr>
          <a:xfrm>
            <a:off x="3774977" y="1029608"/>
            <a:ext cx="1589283" cy="829872"/>
          </a:xfrm>
          <a:prstGeom prst="rect">
            <a:avLst/>
          </a:prstGeom>
        </p:spPr>
      </p:pic>
      <p:sp>
        <p:nvSpPr>
          <p:cNvPr id="8" name="Rectangle 7"/>
          <p:cNvSpPr/>
          <p:nvPr/>
        </p:nvSpPr>
        <p:spPr>
          <a:xfrm>
            <a:off x="1446835" y="1901142"/>
            <a:ext cx="2378598" cy="369332"/>
          </a:xfrm>
          <a:prstGeom prst="rect">
            <a:avLst/>
          </a:prstGeom>
          <a:noFill/>
          <a:ln w="28575" cmpd="dbl">
            <a:noFill/>
          </a:ln>
        </p:spPr>
        <p:txBody>
          <a:bodyPr wrap="square" lIns="91440" tIns="45720" rIns="91440" bIns="45720">
            <a:spAutoFit/>
          </a:bodyPr>
          <a:lstStyle/>
          <a:p>
            <a:pPr algn="ctr"/>
            <a:r>
              <a:rPr lang="en-US" dirty="0">
                <a:ln w="0"/>
                <a:solidFill>
                  <a:srgbClr val="00B0F0"/>
                </a:solidFill>
                <a:effectLst>
                  <a:outerShdw blurRad="38100" dist="19050" dir="2700000" algn="tl" rotWithShape="0">
                    <a:schemeClr val="dk1">
                      <a:alpha val="40000"/>
                    </a:schemeClr>
                  </a:outerShdw>
                </a:effectLst>
              </a:rPr>
              <a:t>b</a:t>
            </a:r>
            <a:r>
              <a:rPr lang="en-US" b="0" cap="none" spc="0" dirty="0" smtClean="0">
                <a:ln w="0"/>
                <a:solidFill>
                  <a:srgbClr val="00B0F0"/>
                </a:solidFill>
                <a:effectLst>
                  <a:outerShdw blurRad="38100" dist="19050" dir="2700000" algn="tl" rotWithShape="0">
                    <a:schemeClr val="dk1">
                      <a:alpha val="40000"/>
                    </a:schemeClr>
                  </a:outerShdw>
                </a:effectLst>
              </a:rPr>
              <a:t>efore (fast)</a:t>
            </a:r>
          </a:p>
        </p:txBody>
      </p:sp>
      <p:sp>
        <p:nvSpPr>
          <p:cNvPr id="9" name="Rectangle 8"/>
          <p:cNvSpPr/>
          <p:nvPr/>
        </p:nvSpPr>
        <p:spPr>
          <a:xfrm>
            <a:off x="5364260" y="1901142"/>
            <a:ext cx="2356054"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after (slow)</a:t>
            </a:r>
          </a:p>
        </p:txBody>
      </p:sp>
      <p:pic>
        <p:nvPicPr>
          <p:cNvPr id="3" name="Picture 2"/>
          <p:cNvPicPr>
            <a:picLocks noChangeAspect="1"/>
          </p:cNvPicPr>
          <p:nvPr/>
        </p:nvPicPr>
        <p:blipFill>
          <a:blip r:embed="rId4"/>
          <a:stretch>
            <a:fillRect/>
          </a:stretch>
        </p:blipFill>
        <p:spPr>
          <a:xfrm>
            <a:off x="986400" y="2278800"/>
            <a:ext cx="7124700" cy="1952625"/>
          </a:xfrm>
          <a:prstGeom prst="rect">
            <a:avLst/>
          </a:prstGeom>
        </p:spPr>
      </p:pic>
    </p:spTree>
    <p:extLst>
      <p:ext uri="{BB962C8B-B14F-4D97-AF65-F5344CB8AC3E}">
        <p14:creationId xmlns:p14="http://schemas.microsoft.com/office/powerpoint/2010/main" val="979052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Performance degraded (1)</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dirty="0"/>
          </a:p>
        </p:txBody>
      </p:sp>
      <p:pic>
        <p:nvPicPr>
          <p:cNvPr id="5" name="Picture 4"/>
          <p:cNvPicPr>
            <a:picLocks noChangeAspect="1"/>
          </p:cNvPicPr>
          <p:nvPr/>
        </p:nvPicPr>
        <p:blipFill>
          <a:blip r:embed="rId3"/>
          <a:stretch>
            <a:fillRect/>
          </a:stretch>
        </p:blipFill>
        <p:spPr>
          <a:xfrm>
            <a:off x="3774977" y="1029608"/>
            <a:ext cx="1589283" cy="829872"/>
          </a:xfrm>
          <a:prstGeom prst="rect">
            <a:avLst/>
          </a:prstGeom>
        </p:spPr>
      </p:pic>
      <p:pic>
        <p:nvPicPr>
          <p:cNvPr id="3" name="Picture 2"/>
          <p:cNvPicPr>
            <a:picLocks noChangeAspect="1"/>
          </p:cNvPicPr>
          <p:nvPr/>
        </p:nvPicPr>
        <p:blipFill>
          <a:blip r:embed="rId4"/>
          <a:stretch>
            <a:fillRect/>
          </a:stretch>
        </p:blipFill>
        <p:spPr>
          <a:xfrm>
            <a:off x="986400" y="2278800"/>
            <a:ext cx="7124700" cy="1952625"/>
          </a:xfrm>
          <a:prstGeom prst="rect">
            <a:avLst/>
          </a:prstGeom>
        </p:spPr>
      </p:pic>
      <p:sp>
        <p:nvSpPr>
          <p:cNvPr id="10" name="Rectangle 9"/>
          <p:cNvSpPr/>
          <p:nvPr/>
        </p:nvSpPr>
        <p:spPr>
          <a:xfrm rot="20828554">
            <a:off x="6379709" y="3549082"/>
            <a:ext cx="1673611" cy="707886"/>
          </a:xfrm>
          <a:prstGeom prst="rect">
            <a:avLst/>
          </a:prstGeom>
          <a:noFill/>
          <a:ln w="28575" cmpd="dbl">
            <a:solidFill>
              <a:srgbClr val="FF0000"/>
            </a:solidFill>
          </a:ln>
        </p:spPr>
        <p:txBody>
          <a:bodyPr wrap="square" lIns="91440" tIns="45720" rIns="91440" bIns="45720">
            <a:spAutoFit/>
          </a:bodyPr>
          <a:lstStyle/>
          <a:p>
            <a:pPr algn="ctr"/>
            <a:r>
              <a:rPr lang="en-US" sz="2000" b="0" cap="none" spc="0" dirty="0" smtClean="0">
                <a:ln w="0"/>
                <a:solidFill>
                  <a:srgbClr val="FF0000"/>
                </a:solidFill>
                <a:effectLst>
                  <a:outerShdw blurRad="38100" dist="19050" dir="2700000" algn="tl" rotWithShape="0">
                    <a:schemeClr val="dk1">
                      <a:alpha val="40000"/>
                    </a:schemeClr>
                  </a:outerShdw>
                </a:effectLst>
              </a:rPr>
              <a:t>performance</a:t>
            </a:r>
          </a:p>
          <a:p>
            <a:pPr algn="ctr"/>
            <a:r>
              <a:rPr lang="en-US" sz="2000" b="0" cap="none" spc="0" dirty="0" smtClean="0">
                <a:ln w="0"/>
                <a:solidFill>
                  <a:srgbClr val="FF0000"/>
                </a:solidFill>
                <a:effectLst>
                  <a:outerShdw blurRad="38100" dist="19050" dir="2700000" algn="tl" rotWithShape="0">
                    <a:schemeClr val="dk1">
                      <a:alpha val="40000"/>
                    </a:schemeClr>
                  </a:outerShdw>
                </a:effectLst>
              </a:rPr>
              <a:t>-15%</a:t>
            </a:r>
          </a:p>
        </p:txBody>
      </p:sp>
      <p:sp>
        <p:nvSpPr>
          <p:cNvPr id="11" name="Rectangle 10"/>
          <p:cNvSpPr/>
          <p:nvPr/>
        </p:nvSpPr>
        <p:spPr>
          <a:xfrm>
            <a:off x="1446835" y="1901142"/>
            <a:ext cx="2378598" cy="369332"/>
          </a:xfrm>
          <a:prstGeom prst="rect">
            <a:avLst/>
          </a:prstGeom>
          <a:noFill/>
          <a:ln w="28575" cmpd="dbl">
            <a:noFill/>
          </a:ln>
        </p:spPr>
        <p:txBody>
          <a:bodyPr wrap="square" lIns="91440" tIns="45720" rIns="91440" bIns="45720">
            <a:spAutoFit/>
          </a:bodyPr>
          <a:lstStyle/>
          <a:p>
            <a:pPr algn="ctr"/>
            <a:r>
              <a:rPr lang="en-US" dirty="0">
                <a:ln w="0"/>
                <a:solidFill>
                  <a:srgbClr val="00B0F0"/>
                </a:solidFill>
                <a:effectLst>
                  <a:outerShdw blurRad="38100" dist="19050" dir="2700000" algn="tl" rotWithShape="0">
                    <a:schemeClr val="dk1">
                      <a:alpha val="40000"/>
                    </a:schemeClr>
                  </a:outerShdw>
                </a:effectLst>
              </a:rPr>
              <a:t>b</a:t>
            </a:r>
            <a:r>
              <a:rPr lang="en-US" b="0" cap="none" spc="0" dirty="0" smtClean="0">
                <a:ln w="0"/>
                <a:solidFill>
                  <a:srgbClr val="00B0F0"/>
                </a:solidFill>
                <a:effectLst>
                  <a:outerShdw blurRad="38100" dist="19050" dir="2700000" algn="tl" rotWithShape="0">
                    <a:schemeClr val="dk1">
                      <a:alpha val="40000"/>
                    </a:schemeClr>
                  </a:outerShdw>
                </a:effectLst>
              </a:rPr>
              <a:t>efore (fast)</a:t>
            </a:r>
          </a:p>
        </p:txBody>
      </p:sp>
      <p:sp>
        <p:nvSpPr>
          <p:cNvPr id="12" name="Rectangle 11"/>
          <p:cNvSpPr/>
          <p:nvPr/>
        </p:nvSpPr>
        <p:spPr>
          <a:xfrm>
            <a:off x="5364260" y="1901142"/>
            <a:ext cx="2356054"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after (slow)</a:t>
            </a:r>
          </a:p>
        </p:txBody>
      </p:sp>
    </p:spTree>
    <p:extLst>
      <p:ext uri="{BB962C8B-B14F-4D97-AF65-F5344CB8AC3E}">
        <p14:creationId xmlns:p14="http://schemas.microsoft.com/office/powerpoint/2010/main" val="3951678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Performance degraded (1)</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995" y="2257350"/>
            <a:ext cx="7163800" cy="2038635"/>
          </a:xfrm>
          <a:prstGeom prst="rect">
            <a:avLst/>
          </a:prstGeom>
        </p:spPr>
      </p:pic>
      <p:pic>
        <p:nvPicPr>
          <p:cNvPr id="5" name="Picture 4"/>
          <p:cNvPicPr>
            <a:picLocks noChangeAspect="1"/>
          </p:cNvPicPr>
          <p:nvPr/>
        </p:nvPicPr>
        <p:blipFill>
          <a:blip r:embed="rId4"/>
          <a:stretch>
            <a:fillRect/>
          </a:stretch>
        </p:blipFill>
        <p:spPr>
          <a:xfrm>
            <a:off x="3774977" y="1029608"/>
            <a:ext cx="1589283" cy="829872"/>
          </a:xfrm>
          <a:prstGeom prst="rect">
            <a:avLst/>
          </a:prstGeom>
        </p:spPr>
      </p:pic>
      <p:sp>
        <p:nvSpPr>
          <p:cNvPr id="10" name="Rectangle 9"/>
          <p:cNvSpPr/>
          <p:nvPr/>
        </p:nvSpPr>
        <p:spPr>
          <a:xfrm>
            <a:off x="1446835" y="1901142"/>
            <a:ext cx="2378598" cy="369332"/>
          </a:xfrm>
          <a:prstGeom prst="rect">
            <a:avLst/>
          </a:prstGeom>
          <a:noFill/>
          <a:ln w="28575" cmpd="dbl">
            <a:noFill/>
          </a:ln>
        </p:spPr>
        <p:txBody>
          <a:bodyPr wrap="square" lIns="91440" tIns="45720" rIns="91440" bIns="45720">
            <a:spAutoFit/>
          </a:bodyPr>
          <a:lstStyle/>
          <a:p>
            <a:pPr algn="ctr"/>
            <a:r>
              <a:rPr lang="en-US" dirty="0">
                <a:ln w="0"/>
                <a:solidFill>
                  <a:srgbClr val="00B0F0"/>
                </a:solidFill>
                <a:effectLst>
                  <a:outerShdw blurRad="38100" dist="19050" dir="2700000" algn="tl" rotWithShape="0">
                    <a:schemeClr val="dk1">
                      <a:alpha val="40000"/>
                    </a:schemeClr>
                  </a:outerShdw>
                </a:effectLst>
              </a:rPr>
              <a:t>b</a:t>
            </a:r>
            <a:r>
              <a:rPr lang="en-US" b="0" cap="none" spc="0" dirty="0" smtClean="0">
                <a:ln w="0"/>
                <a:solidFill>
                  <a:srgbClr val="00B0F0"/>
                </a:solidFill>
                <a:effectLst>
                  <a:outerShdw blurRad="38100" dist="19050" dir="2700000" algn="tl" rotWithShape="0">
                    <a:schemeClr val="dk1">
                      <a:alpha val="40000"/>
                    </a:schemeClr>
                  </a:outerShdw>
                </a:effectLst>
              </a:rPr>
              <a:t>efore (fast)</a:t>
            </a:r>
          </a:p>
        </p:txBody>
      </p:sp>
      <p:sp>
        <p:nvSpPr>
          <p:cNvPr id="11" name="Rectangle 10"/>
          <p:cNvSpPr/>
          <p:nvPr/>
        </p:nvSpPr>
        <p:spPr>
          <a:xfrm>
            <a:off x="5364260" y="1901142"/>
            <a:ext cx="2356054"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after (slow)</a:t>
            </a:r>
          </a:p>
        </p:txBody>
      </p:sp>
      <p:sp>
        <p:nvSpPr>
          <p:cNvPr id="9" name="Rectangle 8"/>
          <p:cNvSpPr/>
          <p:nvPr/>
        </p:nvSpPr>
        <p:spPr>
          <a:xfrm rot="20828554">
            <a:off x="6379709" y="3549082"/>
            <a:ext cx="1673611" cy="707886"/>
          </a:xfrm>
          <a:prstGeom prst="rect">
            <a:avLst/>
          </a:prstGeom>
          <a:noFill/>
          <a:ln w="28575" cmpd="dbl">
            <a:solidFill>
              <a:srgbClr val="FF0000"/>
            </a:solidFill>
          </a:ln>
        </p:spPr>
        <p:txBody>
          <a:bodyPr wrap="square" lIns="91440" tIns="45720" rIns="91440" bIns="45720">
            <a:spAutoFit/>
          </a:bodyPr>
          <a:lstStyle/>
          <a:p>
            <a:pPr algn="ctr"/>
            <a:r>
              <a:rPr lang="en-US" sz="2000" b="0" cap="none" spc="0" dirty="0" smtClean="0">
                <a:ln w="0"/>
                <a:solidFill>
                  <a:srgbClr val="FF0000"/>
                </a:solidFill>
                <a:effectLst>
                  <a:outerShdw blurRad="38100" dist="19050" dir="2700000" algn="tl" rotWithShape="0">
                    <a:schemeClr val="dk1">
                      <a:alpha val="40000"/>
                    </a:schemeClr>
                  </a:outerShdw>
                </a:effectLst>
              </a:rPr>
              <a:t>performance</a:t>
            </a:r>
          </a:p>
          <a:p>
            <a:pPr algn="ctr"/>
            <a:r>
              <a:rPr lang="en-US" sz="2000" b="0" cap="none" spc="0" dirty="0" smtClean="0">
                <a:ln w="0"/>
                <a:solidFill>
                  <a:srgbClr val="FF0000"/>
                </a:solidFill>
                <a:effectLst>
                  <a:outerShdw blurRad="38100" dist="19050" dir="2700000" algn="tl" rotWithShape="0">
                    <a:schemeClr val="dk1">
                      <a:alpha val="40000"/>
                    </a:schemeClr>
                  </a:outerShdw>
                </a:effectLst>
              </a:rPr>
              <a:t>-15%</a:t>
            </a:r>
          </a:p>
        </p:txBody>
      </p:sp>
    </p:spTree>
    <p:extLst>
      <p:ext uri="{BB962C8B-B14F-4D97-AF65-F5344CB8AC3E}">
        <p14:creationId xmlns:p14="http://schemas.microsoft.com/office/powerpoint/2010/main" val="1675292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sp>
        <p:nvSpPr>
          <p:cNvPr id="10" name="Title 1"/>
          <p:cNvSpPr>
            <a:spLocks noGrp="1"/>
          </p:cNvSpPr>
          <p:nvPr>
            <p:ph type="title"/>
          </p:nvPr>
        </p:nvSpPr>
        <p:spPr>
          <a:xfrm>
            <a:off x="0" y="814019"/>
            <a:ext cx="9144000" cy="450011"/>
          </a:xfrm>
        </p:spPr>
        <p:txBody>
          <a:bodyPr/>
          <a:lstStyle/>
          <a:p>
            <a:pPr algn="ctr"/>
            <a:r>
              <a:rPr lang="en-US" dirty="0" smtClean="0"/>
              <a:t>Case 2</a:t>
            </a:r>
            <a:endParaRPr lang="en-US" dirty="0"/>
          </a:p>
        </p:txBody>
      </p:sp>
      <p:sp>
        <p:nvSpPr>
          <p:cNvPr id="6" name="Content Placeholder 2"/>
          <p:cNvSpPr>
            <a:spLocks noGrp="1"/>
          </p:cNvSpPr>
          <p:nvPr>
            <p:ph sz="half" idx="4294967295"/>
          </p:nvPr>
        </p:nvSpPr>
        <p:spPr>
          <a:xfrm>
            <a:off x="457994" y="1599189"/>
            <a:ext cx="8228012" cy="807835"/>
          </a:xfrm>
          <a:prstGeom prst="rect">
            <a:avLst/>
          </a:prstGeom>
        </p:spPr>
        <p:txBody>
          <a:bodyPr/>
          <a:lstStyle/>
          <a:p>
            <a:pPr marL="0" lvl="1" indent="0">
              <a:buNone/>
            </a:pPr>
            <a:r>
              <a:rPr lang="en-US" u="sng" dirty="0" smtClean="0"/>
              <a:t>Execution slows down by 10%.</a:t>
            </a:r>
          </a:p>
          <a:p>
            <a:pPr marL="0" lvl="1" indent="0">
              <a:buNone/>
            </a:pPr>
            <a:r>
              <a:rPr lang="en-US" dirty="0" smtClean="0"/>
              <a:t>Benchmark</a:t>
            </a:r>
            <a:r>
              <a:rPr lang="en-US" dirty="0"/>
              <a:t>: EEMBC (</a:t>
            </a:r>
            <a:r>
              <a:rPr lang="en-US" dirty="0" err="1"/>
              <a:t>coremark</a:t>
            </a:r>
            <a:r>
              <a:rPr lang="en-US" dirty="0"/>
              <a:t>-pro/loops-all-mid-10k-sp</a:t>
            </a:r>
            <a:r>
              <a:rPr lang="en-US" dirty="0" smtClean="0"/>
              <a:t>)</a:t>
            </a:r>
          </a:p>
        </p:txBody>
      </p:sp>
    </p:spTree>
    <p:extLst>
      <p:ext uri="{BB962C8B-B14F-4D97-AF65-F5344CB8AC3E}">
        <p14:creationId xmlns:p14="http://schemas.microsoft.com/office/powerpoint/2010/main" val="3230164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Performance degraded (2)</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
        <p:nvSpPr>
          <p:cNvPr id="10" name="Rectangle 9"/>
          <p:cNvSpPr/>
          <p:nvPr/>
        </p:nvSpPr>
        <p:spPr>
          <a:xfrm>
            <a:off x="1099594" y="1059494"/>
            <a:ext cx="3298785"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before (fast)</a:t>
            </a:r>
          </a:p>
        </p:txBody>
      </p:sp>
      <p:sp>
        <p:nvSpPr>
          <p:cNvPr id="11" name="Rectangle 10"/>
          <p:cNvSpPr/>
          <p:nvPr/>
        </p:nvSpPr>
        <p:spPr>
          <a:xfrm>
            <a:off x="5312780" y="1000322"/>
            <a:ext cx="2650602"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after (slow)</a:t>
            </a:r>
          </a:p>
        </p:txBody>
      </p:sp>
      <p:pic>
        <p:nvPicPr>
          <p:cNvPr id="5" name="Picture 4"/>
          <p:cNvPicPr>
            <a:picLocks noChangeAspect="1"/>
          </p:cNvPicPr>
          <p:nvPr/>
        </p:nvPicPr>
        <p:blipFill>
          <a:blip r:embed="rId3"/>
          <a:stretch>
            <a:fillRect/>
          </a:stretch>
        </p:blipFill>
        <p:spPr>
          <a:xfrm>
            <a:off x="1007714" y="1403570"/>
            <a:ext cx="7123809" cy="2790476"/>
          </a:xfrm>
          <a:prstGeom prst="rect">
            <a:avLst/>
          </a:prstGeom>
        </p:spPr>
      </p:pic>
      <p:sp>
        <p:nvSpPr>
          <p:cNvPr id="8" name="Rectangle 7"/>
          <p:cNvSpPr/>
          <p:nvPr/>
        </p:nvSpPr>
        <p:spPr>
          <a:xfrm rot="20828554">
            <a:off x="6400132" y="3308823"/>
            <a:ext cx="1673611" cy="707886"/>
          </a:xfrm>
          <a:prstGeom prst="rect">
            <a:avLst/>
          </a:prstGeom>
          <a:noFill/>
          <a:ln w="28575" cmpd="dbl">
            <a:solidFill>
              <a:srgbClr val="FF0000"/>
            </a:solidFill>
          </a:ln>
        </p:spPr>
        <p:txBody>
          <a:bodyPr wrap="square" lIns="91440" tIns="45720" rIns="91440" bIns="45720">
            <a:spAutoFit/>
          </a:bodyPr>
          <a:lstStyle/>
          <a:p>
            <a:pPr algn="ctr"/>
            <a:r>
              <a:rPr lang="en-US" sz="2000" b="0" cap="none" spc="0" dirty="0" smtClean="0">
                <a:ln w="0"/>
                <a:solidFill>
                  <a:srgbClr val="FF0000"/>
                </a:solidFill>
                <a:effectLst>
                  <a:outerShdw blurRad="38100" dist="19050" dir="2700000" algn="tl" rotWithShape="0">
                    <a:schemeClr val="dk1">
                      <a:alpha val="40000"/>
                    </a:schemeClr>
                  </a:outerShdw>
                </a:effectLst>
              </a:rPr>
              <a:t>performance</a:t>
            </a:r>
          </a:p>
          <a:p>
            <a:pPr algn="ctr"/>
            <a:r>
              <a:rPr lang="en-US" sz="2000" b="0" cap="none" spc="0" dirty="0" smtClean="0">
                <a:ln w="0"/>
                <a:solidFill>
                  <a:srgbClr val="FF0000"/>
                </a:solidFill>
                <a:effectLst>
                  <a:outerShdw blurRad="38100" dist="19050" dir="2700000" algn="tl" rotWithShape="0">
                    <a:schemeClr val="dk1">
                      <a:alpha val="40000"/>
                    </a:schemeClr>
                  </a:outerShdw>
                </a:effectLst>
              </a:rPr>
              <a:t>-10%</a:t>
            </a:r>
          </a:p>
        </p:txBody>
      </p:sp>
    </p:spTree>
    <p:extLst>
      <p:ext uri="{BB962C8B-B14F-4D97-AF65-F5344CB8AC3E}">
        <p14:creationId xmlns:p14="http://schemas.microsoft.com/office/powerpoint/2010/main" val="3822984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Opt Reports</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pic>
        <p:nvPicPr>
          <p:cNvPr id="6" name="Picture 5"/>
          <p:cNvPicPr>
            <a:picLocks noChangeAspect="1"/>
          </p:cNvPicPr>
          <p:nvPr/>
        </p:nvPicPr>
        <p:blipFill>
          <a:blip r:embed="rId3"/>
          <a:stretch>
            <a:fillRect/>
          </a:stretch>
        </p:blipFill>
        <p:spPr>
          <a:xfrm>
            <a:off x="403530" y="886247"/>
            <a:ext cx="2871923" cy="1590736"/>
          </a:xfrm>
          <a:prstGeom prst="rect">
            <a:avLst/>
          </a:prstGeom>
        </p:spPr>
      </p:pic>
    </p:spTree>
    <p:extLst>
      <p:ext uri="{BB962C8B-B14F-4D97-AF65-F5344CB8AC3E}">
        <p14:creationId xmlns:p14="http://schemas.microsoft.com/office/powerpoint/2010/main" val="2214714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Opt Reports</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pic>
        <p:nvPicPr>
          <p:cNvPr id="6" name="Picture 5"/>
          <p:cNvPicPr>
            <a:picLocks noChangeAspect="1"/>
          </p:cNvPicPr>
          <p:nvPr/>
        </p:nvPicPr>
        <p:blipFill>
          <a:blip r:embed="rId3"/>
          <a:stretch>
            <a:fillRect/>
          </a:stretch>
        </p:blipFill>
        <p:spPr>
          <a:xfrm>
            <a:off x="403530" y="886247"/>
            <a:ext cx="2871923" cy="1590736"/>
          </a:xfrm>
          <a:prstGeom prst="rect">
            <a:avLst/>
          </a:prstGeom>
        </p:spPr>
      </p:pic>
      <p:sp>
        <p:nvSpPr>
          <p:cNvPr id="5" name="Content Placeholder 2"/>
          <p:cNvSpPr>
            <a:spLocks noGrp="1"/>
          </p:cNvSpPr>
          <p:nvPr>
            <p:ph sz="half" idx="1"/>
          </p:nvPr>
        </p:nvSpPr>
        <p:spPr>
          <a:xfrm>
            <a:off x="455613" y="2594987"/>
            <a:ext cx="8281986" cy="1872841"/>
          </a:xfrm>
        </p:spPr>
        <p:txBody>
          <a:bodyPr/>
          <a:lstStyle/>
          <a:p>
            <a:r>
              <a:rPr lang="en-US" dirty="0" smtClean="0"/>
              <a:t>$ clang++ a.cpp -O2 </a:t>
            </a:r>
            <a:r>
              <a:rPr lang="en-US" b="1" dirty="0" smtClean="0"/>
              <a:t>-</a:t>
            </a:r>
            <a:r>
              <a:rPr lang="en-US" b="1" dirty="0" err="1" smtClean="0"/>
              <a:t>Rpass</a:t>
            </a:r>
            <a:r>
              <a:rPr lang="en-US" b="1" dirty="0" smtClean="0"/>
              <a:t>=. </a:t>
            </a:r>
          </a:p>
          <a:p>
            <a:endParaRPr lang="en-US" sz="100" dirty="0" smtClean="0"/>
          </a:p>
          <a:p>
            <a:pPr>
              <a:spcBef>
                <a:spcPts val="0"/>
              </a:spcBef>
            </a:pPr>
            <a:r>
              <a:rPr lang="en-US" sz="1300" dirty="0" smtClean="0"/>
              <a:t>&lt;</a:t>
            </a:r>
            <a:r>
              <a:rPr lang="en-US" sz="1300" dirty="0"/>
              <a:t>source&gt;:4:5: remark: </a:t>
            </a:r>
            <a:r>
              <a:rPr lang="en-US" sz="1300" b="1" dirty="0"/>
              <a:t>unrolled loop by a factor of 2 </a:t>
            </a:r>
            <a:r>
              <a:rPr lang="en-US" sz="1300" dirty="0"/>
              <a:t>with a breakout at trip 0 [-</a:t>
            </a:r>
            <a:r>
              <a:rPr lang="en-US" sz="1300" dirty="0" err="1"/>
              <a:t>Rpass</a:t>
            </a:r>
            <a:r>
              <a:rPr lang="en-US" sz="1300" dirty="0"/>
              <a:t>=loop-unroll]</a:t>
            </a:r>
          </a:p>
          <a:p>
            <a:pPr>
              <a:spcBef>
                <a:spcPts val="0"/>
              </a:spcBef>
            </a:pPr>
            <a:r>
              <a:rPr lang="en-US" sz="1300" dirty="0"/>
              <a:t>    for( </a:t>
            </a:r>
            <a:r>
              <a:rPr lang="en-US" sz="1300" dirty="0" err="1"/>
              <a:t>int</a:t>
            </a:r>
            <a:r>
              <a:rPr lang="en-US" sz="1300" dirty="0"/>
              <a:t> </a:t>
            </a:r>
            <a:r>
              <a:rPr lang="en-US" sz="1300" dirty="0" err="1"/>
              <a:t>i</a:t>
            </a:r>
            <a:r>
              <a:rPr lang="en-US" sz="1300" dirty="0"/>
              <a:t> = 0; </a:t>
            </a:r>
            <a:r>
              <a:rPr lang="en-US" sz="1300" dirty="0" err="1"/>
              <a:t>i</a:t>
            </a:r>
            <a:r>
              <a:rPr lang="en-US" sz="1300" dirty="0"/>
              <a:t> &lt; 1024; </a:t>
            </a:r>
            <a:r>
              <a:rPr lang="en-US" sz="1300" dirty="0" err="1"/>
              <a:t>i</a:t>
            </a:r>
            <a:r>
              <a:rPr lang="en-US" sz="1300" dirty="0"/>
              <a:t>++ )</a:t>
            </a:r>
          </a:p>
          <a:p>
            <a:pPr>
              <a:spcBef>
                <a:spcPts val="0"/>
              </a:spcBef>
            </a:pPr>
            <a:r>
              <a:rPr lang="en-US" sz="1300" dirty="0"/>
              <a:t>    ^</a:t>
            </a:r>
          </a:p>
          <a:p>
            <a:pPr>
              <a:spcBef>
                <a:spcPts val="0"/>
              </a:spcBef>
            </a:pPr>
            <a:r>
              <a:rPr lang="en-US" sz="1300" dirty="0"/>
              <a:t>&lt;source&gt;:4:5: remark: </a:t>
            </a:r>
            <a:r>
              <a:rPr lang="en-US" sz="1300" b="1" dirty="0" err="1"/>
              <a:t>vectorized</a:t>
            </a:r>
            <a:r>
              <a:rPr lang="en-US" sz="1300" b="1" dirty="0"/>
              <a:t> loop </a:t>
            </a:r>
            <a:r>
              <a:rPr lang="en-US" sz="1300" dirty="0"/>
              <a:t>(vectorization width: 8, interleaved count: 1) [-</a:t>
            </a:r>
            <a:r>
              <a:rPr lang="en-US" sz="1300" dirty="0" err="1"/>
              <a:t>Rpass</a:t>
            </a:r>
            <a:r>
              <a:rPr lang="en-US" sz="1300" dirty="0"/>
              <a:t>=loop-</a:t>
            </a:r>
            <a:r>
              <a:rPr lang="en-US" sz="1300" dirty="0" err="1"/>
              <a:t>vectorize</a:t>
            </a:r>
            <a:r>
              <a:rPr lang="en-US" sz="1300" dirty="0"/>
              <a:t>]</a:t>
            </a:r>
          </a:p>
          <a:p>
            <a:pPr>
              <a:spcBef>
                <a:spcPts val="0"/>
              </a:spcBef>
            </a:pPr>
            <a:r>
              <a:rPr lang="en-US" sz="1300" dirty="0"/>
              <a:t>    for( </a:t>
            </a:r>
            <a:r>
              <a:rPr lang="en-US" sz="1300" dirty="0" err="1"/>
              <a:t>int</a:t>
            </a:r>
            <a:r>
              <a:rPr lang="en-US" sz="1300" dirty="0"/>
              <a:t> </a:t>
            </a:r>
            <a:r>
              <a:rPr lang="en-US" sz="1300" dirty="0" err="1"/>
              <a:t>i</a:t>
            </a:r>
            <a:r>
              <a:rPr lang="en-US" sz="1300" dirty="0"/>
              <a:t> = 0; </a:t>
            </a:r>
            <a:r>
              <a:rPr lang="en-US" sz="1300" dirty="0" err="1"/>
              <a:t>i</a:t>
            </a:r>
            <a:r>
              <a:rPr lang="en-US" sz="1300" dirty="0"/>
              <a:t> &lt; 1024; </a:t>
            </a:r>
            <a:r>
              <a:rPr lang="en-US" sz="1300" dirty="0" err="1"/>
              <a:t>i</a:t>
            </a:r>
            <a:r>
              <a:rPr lang="en-US" sz="1300" dirty="0"/>
              <a:t>++ )</a:t>
            </a:r>
          </a:p>
          <a:p>
            <a:pPr>
              <a:spcBef>
                <a:spcPts val="0"/>
              </a:spcBef>
            </a:pPr>
            <a:r>
              <a:rPr lang="en-US" sz="1300" dirty="0"/>
              <a:t>    </a:t>
            </a:r>
            <a:r>
              <a:rPr lang="en-US" sz="1300" dirty="0" smtClean="0"/>
              <a:t>^</a:t>
            </a:r>
          </a:p>
          <a:p>
            <a:pPr>
              <a:spcBef>
                <a:spcPts val="0"/>
              </a:spcBef>
            </a:pPr>
            <a:endParaRPr lang="en-US" sz="1300" dirty="0"/>
          </a:p>
          <a:p>
            <a:pPr>
              <a:spcBef>
                <a:spcPts val="0"/>
              </a:spcBef>
            </a:pPr>
            <a:endParaRPr lang="en-US" sz="1300" dirty="0" smtClean="0"/>
          </a:p>
          <a:p>
            <a:pPr>
              <a:spcBef>
                <a:spcPts val="0"/>
              </a:spcBef>
            </a:pPr>
            <a:endParaRPr lang="en-US" sz="1300" dirty="0"/>
          </a:p>
          <a:p>
            <a:pPr>
              <a:spcBef>
                <a:spcPts val="0"/>
              </a:spcBef>
            </a:pPr>
            <a:endParaRPr lang="en-US" sz="1300" dirty="0" smtClean="0"/>
          </a:p>
          <a:p>
            <a:pPr>
              <a:spcBef>
                <a:spcPts val="0"/>
              </a:spcBef>
            </a:pPr>
            <a:endParaRPr lang="en-US" sz="1400" i="1" dirty="0" smtClean="0"/>
          </a:p>
          <a:p>
            <a:pPr>
              <a:spcBef>
                <a:spcPts val="0"/>
              </a:spcBef>
            </a:pPr>
            <a:endParaRPr lang="en-US" sz="1400" i="1" dirty="0"/>
          </a:p>
          <a:p>
            <a:pPr>
              <a:spcBef>
                <a:spcPts val="0"/>
              </a:spcBef>
            </a:pPr>
            <a:endParaRPr lang="en-US" sz="1300" dirty="0" smtClean="0"/>
          </a:p>
          <a:p>
            <a:pPr>
              <a:spcBef>
                <a:spcPts val="0"/>
              </a:spcBef>
            </a:pPr>
            <a:endParaRPr lang="en-US" sz="1300" dirty="0"/>
          </a:p>
          <a:p>
            <a:pPr>
              <a:spcBef>
                <a:spcPts val="0"/>
              </a:spcBef>
            </a:pPr>
            <a:endParaRPr lang="en-US" sz="1300" dirty="0" smtClean="0"/>
          </a:p>
          <a:p>
            <a:pPr>
              <a:spcBef>
                <a:spcPts val="0"/>
              </a:spcBef>
            </a:pPr>
            <a:endParaRPr lang="en-US" sz="1300" dirty="0"/>
          </a:p>
          <a:p>
            <a:pPr>
              <a:spcBef>
                <a:spcPts val="0"/>
              </a:spcBef>
            </a:pPr>
            <a:endParaRPr lang="en-US" sz="1300" dirty="0" smtClean="0"/>
          </a:p>
          <a:p>
            <a:pPr>
              <a:spcBef>
                <a:spcPts val="0"/>
              </a:spcBef>
            </a:pPr>
            <a:endParaRPr lang="en-US" sz="1300" dirty="0" smtClean="0"/>
          </a:p>
        </p:txBody>
      </p:sp>
    </p:spTree>
    <p:extLst>
      <p:ext uri="{BB962C8B-B14F-4D97-AF65-F5344CB8AC3E}">
        <p14:creationId xmlns:p14="http://schemas.microsoft.com/office/powerpoint/2010/main" val="964600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Legal Disclaimer &amp; Optimization Notice</a:t>
            </a:r>
          </a:p>
        </p:txBody>
      </p:sp>
      <p:graphicFrame>
        <p:nvGraphicFramePr>
          <p:cNvPr id="8" name="Table 7"/>
          <p:cNvGraphicFramePr>
            <a:graphicFrameLocks noGrp="1"/>
          </p:cNvGraphicFramePr>
          <p:nvPr>
            <p:extLst>
              <p:ext uri="{D42A27DB-BD31-4B8C-83A1-F6EECF244321}">
                <p14:modId xmlns:p14="http://schemas.microsoft.com/office/powerpoint/2010/main" val="3057581722"/>
              </p:ext>
            </p:extLst>
          </p:nvPr>
        </p:nvGraphicFramePr>
        <p:xfrm>
          <a:off x="457201" y="3271704"/>
          <a:ext cx="8251825" cy="1371600"/>
        </p:xfrm>
        <a:graphic>
          <a:graphicData uri="http://schemas.openxmlformats.org/drawingml/2006/table">
            <a:tbl>
              <a:tblPr/>
              <a:tblGrid>
                <a:gridCol w="8251825"/>
              </a:tblGrid>
              <a:tr h="205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mn-lt"/>
                          <a:ea typeface="MS PGothic" pitchFamily="34" charset="-128"/>
                          <a:hlinkClick r:id="rId3"/>
                        </a:rPr>
                        <a:t>Optimization Notice</a:t>
                      </a:r>
                      <a:endParaRPr kumimoji="0" lang="en-US" sz="900" b="1" i="0" u="none" strike="noStrike" cap="none" normalizeH="0" baseline="0" dirty="0" smtClean="0">
                        <a:ln>
                          <a:noFill/>
                        </a:ln>
                        <a:solidFill>
                          <a:srgbClr val="FFFFFF"/>
                        </a:solidFill>
                        <a:effectLst/>
                        <a:latin typeface="+mn-lt"/>
                        <a:ea typeface="MS PGothic" pitchFamily="34" charset="-128"/>
                      </a:endParaRP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658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Intel</a:t>
                      </a:r>
                      <a:r>
                        <a:rPr kumimoji="0" lang="en-US" altLang="en-US" sz="1000" b="0" i="0" u="none" strike="noStrike" cap="none" normalizeH="0" baseline="0" dirty="0" smtClean="0">
                          <a:ln>
                            <a:noFill/>
                          </a:ln>
                          <a:solidFill>
                            <a:srgbClr val="000000"/>
                          </a:solidFill>
                          <a:effectLst/>
                          <a:latin typeface="+mn-lt"/>
                          <a:ea typeface="MS PGothic" pitchFamily="34" charset="-128"/>
                        </a:rPr>
                        <a:t>’</a:t>
                      </a:r>
                      <a:r>
                        <a:rPr kumimoji="0" lang="en-US" sz="10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18" name="Slide Number Placeholder 5"/>
          <p:cNvSpPr txBox="1">
            <a:spLocks/>
          </p:cNvSpPr>
          <p:nvPr/>
        </p:nvSpPr>
        <p:spPr>
          <a:xfrm>
            <a:off x="6873939" y="4825200"/>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pPr/>
              <a:t>2</a:t>
            </a:fld>
            <a:endParaRPr lang="en-US" dirty="0"/>
          </a:p>
        </p:txBody>
      </p:sp>
      <p:sp>
        <p:nvSpPr>
          <p:cNvPr id="4" name="Rectangle 3"/>
          <p:cNvSpPr/>
          <p:nvPr/>
        </p:nvSpPr>
        <p:spPr>
          <a:xfrm>
            <a:off x="442992" y="4779958"/>
            <a:ext cx="1031002" cy="14474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79" name="Content Placeholder 3"/>
          <p:cNvSpPr>
            <a:spLocks noGrp="1"/>
          </p:cNvSpPr>
          <p:nvPr>
            <p:ph sz="quarter" idx="13"/>
          </p:nvPr>
        </p:nvSpPr>
        <p:spPr>
          <a:xfrm>
            <a:off x="455613" y="1003301"/>
            <a:ext cx="8228012" cy="2268406"/>
          </a:xfrm>
          <a:noFill/>
        </p:spPr>
        <p:txBody>
          <a:bodyPr>
            <a:noAutofit/>
          </a:bodyPr>
          <a:lstStyle/>
          <a:p>
            <a:r>
              <a:rPr lang="en-US" altLang="en-US" sz="1100" dirty="0" smtClean="0">
                <a:solidFill>
                  <a:schemeClr val="tx2"/>
                </a:solidFill>
              </a:rPr>
              <a:t>I</a:t>
            </a:r>
            <a:r>
              <a:rPr lang="en-US" altLang="en-US" sz="1000" dirty="0" smtClean="0">
                <a:solidFill>
                  <a:schemeClr val="tx2"/>
                </a:solidFill>
              </a:rPr>
              <a:t>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000" dirty="0" smtClean="0">
                <a:solidFill>
                  <a:schemeClr val="tx2"/>
                </a:solidFill>
              </a:rPr>
              <a:t>Software </a:t>
            </a:r>
            <a:r>
              <a:rPr lang="en-US" altLang="en-US" sz="1000" dirty="0">
                <a:solidFill>
                  <a:schemeClr val="tx2"/>
                </a:solidFill>
              </a:rPr>
              <a:t>and workloads used in performance tests may have been optimized for performance only on Intel microprocessors. </a:t>
            </a:r>
            <a:r>
              <a:rPr lang="en-US" altLang="en-US" sz="1000" dirty="0" smtClean="0">
                <a:solidFill>
                  <a:schemeClr val="tx2"/>
                </a:solidFill>
              </a:rPr>
              <a:t>Performance </a:t>
            </a:r>
            <a:r>
              <a:rPr lang="en-US" altLang="en-US" sz="1000" dirty="0">
                <a:solidFill>
                  <a:schemeClr val="tx2"/>
                </a:solidFill>
              </a:rPr>
              <a:t>tests, such as </a:t>
            </a:r>
            <a:r>
              <a:rPr lang="en-US" altLang="en-US" sz="1000" dirty="0" err="1">
                <a:solidFill>
                  <a:schemeClr val="tx2"/>
                </a:solidFill>
              </a:rPr>
              <a:t>SYSmark</a:t>
            </a:r>
            <a:r>
              <a:rPr lang="en-US" altLang="en-US" sz="1000" dirty="0">
                <a:solidFill>
                  <a:schemeClr val="tx2"/>
                </a:solidFill>
              </a:rPr>
              <a:t> and </a:t>
            </a:r>
            <a:r>
              <a:rPr lang="en-US" altLang="en-US" sz="1000" dirty="0" err="1">
                <a:solidFill>
                  <a:schemeClr val="tx2"/>
                </a:solidFill>
              </a:rPr>
              <a:t>MobileMark</a:t>
            </a:r>
            <a:r>
              <a:rPr lang="en-US" altLang="en-US" sz="1000" dirty="0">
                <a:solidFill>
                  <a:schemeClr val="tx2"/>
                </a:solidFill>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a:t>
            </a:r>
            <a:r>
              <a:rPr lang="en-US" altLang="en-US" sz="1000" dirty="0" smtClean="0">
                <a:solidFill>
                  <a:schemeClr val="tx2"/>
                </a:solidFill>
              </a:rPr>
              <a:t>visit </a:t>
            </a:r>
            <a:r>
              <a:rPr lang="en-US" altLang="en-US" sz="1000" dirty="0">
                <a:solidFill>
                  <a:schemeClr val="tx2"/>
                </a:solidFill>
                <a:hlinkClick r:id="rId4"/>
              </a:rPr>
              <a:t>www.intel.com/benchmarks</a:t>
            </a:r>
            <a:r>
              <a:rPr lang="en-US" altLang="en-US" sz="1000" dirty="0">
                <a:solidFill>
                  <a:schemeClr val="tx2"/>
                </a:solidFill>
              </a:rPr>
              <a:t>.  </a:t>
            </a:r>
          </a:p>
          <a:p>
            <a:r>
              <a:rPr lang="en-US" altLang="en-US" sz="1000" dirty="0" smtClean="0">
                <a:solidFill>
                  <a:schemeClr val="tx2"/>
                </a:solidFill>
              </a:rPr>
              <a:t>Copyright © 2018, Intel Corporation. All rights reserved. Intel, Pentium, Xeon, Xeon Phi, Core, VTune, Cilk, and the Intel logo are trademarks of Intel Corporation in the U.S. and other countries.</a:t>
            </a:r>
          </a:p>
        </p:txBody>
      </p:sp>
    </p:spTree>
    <p:extLst>
      <p:ext uri="{BB962C8B-B14F-4D97-AF65-F5344CB8AC3E}">
        <p14:creationId xmlns:p14="http://schemas.microsoft.com/office/powerpoint/2010/main" val="777127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5965358" cy="868680"/>
          </a:xfrm>
        </p:spPr>
        <p:txBody>
          <a:bodyPr/>
          <a:lstStyle/>
          <a:p>
            <a:r>
              <a:rPr lang="en-US" dirty="0" smtClean="0"/>
              <a:t>Opt Reports in compiler explorer</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3" y="1029938"/>
            <a:ext cx="8198095" cy="3078095"/>
          </a:xfrm>
          <a:prstGeom prst="rect">
            <a:avLst/>
          </a:prstGeom>
        </p:spPr>
      </p:pic>
    </p:spTree>
    <p:extLst>
      <p:ext uri="{BB962C8B-B14F-4D97-AF65-F5344CB8AC3E}">
        <p14:creationId xmlns:p14="http://schemas.microsoft.com/office/powerpoint/2010/main" val="29011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3" y="1029938"/>
            <a:ext cx="8198095" cy="3078095"/>
          </a:xfrm>
          <a:prstGeom prst="rect">
            <a:avLst/>
          </a:prstGeom>
        </p:spPr>
      </p:pic>
      <p:cxnSp>
        <p:nvCxnSpPr>
          <p:cNvPr id="8" name="Straight Arrow Connector 7"/>
          <p:cNvCxnSpPr/>
          <p:nvPr/>
        </p:nvCxnSpPr>
        <p:spPr>
          <a:xfrm flipH="1" flipV="1">
            <a:off x="5634318" y="1922929"/>
            <a:ext cx="161364" cy="598395"/>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455613" y="308848"/>
            <a:ext cx="5965358"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a:lstStyle>
          <a:p>
            <a:r>
              <a:rPr lang="en-US" smtClean="0"/>
              <a:t>Opt Reports in compiler explorer</a:t>
            </a:r>
            <a:endParaRPr lang="en-US" dirty="0"/>
          </a:p>
        </p:txBody>
      </p:sp>
    </p:spTree>
    <p:extLst>
      <p:ext uri="{BB962C8B-B14F-4D97-AF65-F5344CB8AC3E}">
        <p14:creationId xmlns:p14="http://schemas.microsoft.com/office/powerpoint/2010/main" val="2454193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22</a:t>
            </a:fld>
            <a:endParaRPr lang="en-US" dirty="0"/>
          </a:p>
        </p:txBody>
      </p:sp>
      <p:sp>
        <p:nvSpPr>
          <p:cNvPr id="11" name="Title 1"/>
          <p:cNvSpPr txBox="1">
            <a:spLocks/>
          </p:cNvSpPr>
          <p:nvPr/>
        </p:nvSpPr>
        <p:spPr>
          <a:xfrm>
            <a:off x="455612" y="308848"/>
            <a:ext cx="6778905"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a:lstStyle>
          <a:p>
            <a:r>
              <a:rPr lang="en-US" dirty="0" smtClean="0"/>
              <a:t>Using optimization reports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06" y="1085218"/>
            <a:ext cx="3219899" cy="1009791"/>
          </a:xfrm>
          <a:prstGeom prst="rect">
            <a:avLst/>
          </a:prstGeom>
        </p:spPr>
      </p:pic>
      <p:sp>
        <p:nvSpPr>
          <p:cNvPr id="6" name="Content Placeholder 2"/>
          <p:cNvSpPr>
            <a:spLocks noGrp="1"/>
          </p:cNvSpPr>
          <p:nvPr>
            <p:ph sz="half" idx="1"/>
          </p:nvPr>
        </p:nvSpPr>
        <p:spPr>
          <a:xfrm>
            <a:off x="455612" y="2877512"/>
            <a:ext cx="3941575" cy="941589"/>
          </a:xfrm>
        </p:spPr>
        <p:txBody>
          <a:bodyPr/>
          <a:lstStyle/>
          <a:p>
            <a:r>
              <a:rPr lang="en-US" sz="1400" dirty="0" smtClean="0"/>
              <a:t>$ clang++ -</a:t>
            </a:r>
            <a:r>
              <a:rPr lang="en-US" sz="1400" dirty="0" err="1" smtClean="0"/>
              <a:t>Rpass</a:t>
            </a:r>
            <a:r>
              <a:rPr lang="en-US" sz="1400" dirty="0" smtClean="0"/>
              <a:t>=. –</a:t>
            </a:r>
            <a:r>
              <a:rPr lang="en-US" sz="1400" dirty="0" err="1" smtClean="0"/>
              <a:t>Rpass</a:t>
            </a:r>
            <a:r>
              <a:rPr lang="en-US" sz="1400" dirty="0" smtClean="0"/>
              <a:t>-analyses=. </a:t>
            </a:r>
          </a:p>
          <a:p>
            <a:pPr>
              <a:spcBef>
                <a:spcPts val="0"/>
              </a:spcBef>
            </a:pPr>
            <a:r>
              <a:rPr lang="en-US" sz="1400" dirty="0" smtClean="0"/>
              <a:t>&lt;</a:t>
            </a:r>
            <a:r>
              <a:rPr lang="en-US" sz="1400" dirty="0"/>
              <a:t>source&gt;:4:5: remark: </a:t>
            </a:r>
            <a:r>
              <a:rPr lang="en-US" sz="1400" b="1" dirty="0" smtClean="0"/>
              <a:t>loop not </a:t>
            </a:r>
            <a:r>
              <a:rPr lang="en-US" sz="1400" b="1" dirty="0" err="1" smtClean="0"/>
              <a:t>vectorized</a:t>
            </a:r>
            <a:endParaRPr lang="en-US" sz="1400" dirty="0" smtClean="0"/>
          </a:p>
          <a:p>
            <a:pPr>
              <a:spcBef>
                <a:spcPts val="0"/>
              </a:spcBef>
            </a:pPr>
            <a:r>
              <a:rPr lang="en-US" sz="1400" dirty="0"/>
              <a:t>&lt;source&gt;:4:5: remark: </a:t>
            </a:r>
            <a:r>
              <a:rPr lang="en-US" sz="1400" dirty="0" smtClean="0"/>
              <a:t>the </a:t>
            </a:r>
            <a:r>
              <a:rPr lang="en-US" sz="1400" dirty="0"/>
              <a:t>cost-model indicates that </a:t>
            </a:r>
            <a:r>
              <a:rPr lang="en-US" sz="1400" b="1" dirty="0"/>
              <a:t>vectorization is not beneficial</a:t>
            </a:r>
          </a:p>
          <a:p>
            <a:pPr>
              <a:spcBef>
                <a:spcPts val="0"/>
              </a:spcBef>
            </a:pPr>
            <a:endParaRPr lang="en-US" sz="1400" dirty="0" smtClean="0"/>
          </a:p>
          <a:p>
            <a:pPr>
              <a:spcBef>
                <a:spcPts val="0"/>
              </a:spcBef>
            </a:pPr>
            <a:endParaRPr lang="en-US" sz="1400" dirty="0"/>
          </a:p>
          <a:p>
            <a:pPr>
              <a:spcBef>
                <a:spcPts val="0"/>
              </a:spcBef>
            </a:pPr>
            <a:endParaRPr lang="en-US" sz="1400" dirty="0" smtClean="0"/>
          </a:p>
          <a:p>
            <a:pPr>
              <a:spcBef>
                <a:spcPts val="0"/>
              </a:spcBef>
            </a:pPr>
            <a:endParaRPr lang="en-US" sz="1400" i="1" dirty="0" smtClean="0"/>
          </a:p>
          <a:p>
            <a:pPr>
              <a:spcBef>
                <a:spcPts val="0"/>
              </a:spcBef>
            </a:pPr>
            <a:endParaRPr lang="en-US" sz="1400" i="1" dirty="0"/>
          </a:p>
          <a:p>
            <a:pPr>
              <a:spcBef>
                <a:spcPts val="0"/>
              </a:spcBef>
            </a:pPr>
            <a:endParaRPr lang="en-US" sz="1400" dirty="0" smtClean="0"/>
          </a:p>
          <a:p>
            <a:pPr>
              <a:spcBef>
                <a:spcPts val="0"/>
              </a:spcBef>
            </a:pPr>
            <a:endParaRPr lang="en-US" sz="1400" dirty="0"/>
          </a:p>
          <a:p>
            <a:pPr>
              <a:spcBef>
                <a:spcPts val="0"/>
              </a:spcBef>
            </a:pPr>
            <a:endParaRPr lang="en-US" sz="1400" dirty="0" smtClean="0"/>
          </a:p>
          <a:p>
            <a:pPr>
              <a:spcBef>
                <a:spcPts val="0"/>
              </a:spcBef>
            </a:pPr>
            <a:endParaRPr lang="en-US" sz="1400" dirty="0"/>
          </a:p>
          <a:p>
            <a:pPr>
              <a:spcBef>
                <a:spcPts val="0"/>
              </a:spcBef>
            </a:pPr>
            <a:endParaRPr lang="en-US" sz="1400" dirty="0" smtClean="0"/>
          </a:p>
          <a:p>
            <a:pPr>
              <a:spcBef>
                <a:spcPts val="0"/>
              </a:spcBef>
            </a:pPr>
            <a:endParaRPr lang="en-US" sz="1400" dirty="0" smtClean="0"/>
          </a:p>
        </p:txBody>
      </p:sp>
    </p:spTree>
    <p:extLst>
      <p:ext uri="{BB962C8B-B14F-4D97-AF65-F5344CB8AC3E}">
        <p14:creationId xmlns:p14="http://schemas.microsoft.com/office/powerpoint/2010/main" val="2006827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23</a:t>
            </a:fld>
            <a:endParaRPr lang="en-US" dirty="0"/>
          </a:p>
        </p:txBody>
      </p:sp>
      <p:sp>
        <p:nvSpPr>
          <p:cNvPr id="11" name="Title 1"/>
          <p:cNvSpPr txBox="1">
            <a:spLocks/>
          </p:cNvSpPr>
          <p:nvPr/>
        </p:nvSpPr>
        <p:spPr>
          <a:xfrm>
            <a:off x="455612" y="308848"/>
            <a:ext cx="6778905"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a:lstStyle>
          <a:p>
            <a:r>
              <a:rPr lang="en-US" dirty="0"/>
              <a:t>Using optimization reports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06" y="1085218"/>
            <a:ext cx="3219899" cy="100979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247" y="1085218"/>
            <a:ext cx="3181794" cy="1181265"/>
          </a:xfrm>
          <a:prstGeom prst="rect">
            <a:avLst/>
          </a:prstGeom>
        </p:spPr>
      </p:pic>
      <p:sp>
        <p:nvSpPr>
          <p:cNvPr id="9" name="Content Placeholder 2"/>
          <p:cNvSpPr txBox="1">
            <a:spLocks/>
          </p:cNvSpPr>
          <p:nvPr/>
        </p:nvSpPr>
        <p:spPr>
          <a:xfrm>
            <a:off x="5166247" y="2823428"/>
            <a:ext cx="3941575" cy="995673"/>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lang="en-US" sz="1800" b="0" kern="1200" dirty="0" smtClean="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600" kern="1200" baseline="0" dirty="0"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lang="en-US" sz="14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lang="en-US" sz="1200" kern="1200" dirty="0" smtClean="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lang="en-US" sz="1200" kern="1200" dirty="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smtClean="0"/>
              <a:t>$ clang++ -</a:t>
            </a:r>
            <a:r>
              <a:rPr lang="en-US" sz="1400" dirty="0" err="1" smtClean="0"/>
              <a:t>Rpass</a:t>
            </a:r>
            <a:r>
              <a:rPr lang="en-US" sz="1400" dirty="0" smtClean="0"/>
              <a:t>=. –</a:t>
            </a:r>
            <a:r>
              <a:rPr lang="en-US" sz="1400" dirty="0" err="1" smtClean="0"/>
              <a:t>Rpass</a:t>
            </a:r>
            <a:r>
              <a:rPr lang="en-US" sz="1400" dirty="0" smtClean="0"/>
              <a:t>-analyses=. </a:t>
            </a:r>
          </a:p>
          <a:p>
            <a:pPr>
              <a:spcBef>
                <a:spcPts val="0"/>
              </a:spcBef>
            </a:pPr>
            <a:r>
              <a:rPr lang="en-US" sz="1400" dirty="0" smtClean="0"/>
              <a:t>&lt;source&gt;:5:5: remark: </a:t>
            </a:r>
            <a:r>
              <a:rPr lang="en-US" sz="1400" b="1" dirty="0" err="1" smtClean="0"/>
              <a:t>vectorized</a:t>
            </a:r>
            <a:r>
              <a:rPr lang="en-US" sz="1400" b="1" dirty="0" smtClean="0"/>
              <a:t> loop</a:t>
            </a:r>
            <a:r>
              <a:rPr lang="en-US" sz="1400" dirty="0" smtClean="0"/>
              <a:t>…</a:t>
            </a:r>
          </a:p>
          <a:p>
            <a:pPr>
              <a:spcBef>
                <a:spcPts val="0"/>
              </a:spcBef>
            </a:pPr>
            <a:endParaRPr lang="en-US" sz="1400" dirty="0" smtClean="0"/>
          </a:p>
          <a:p>
            <a:pPr>
              <a:spcBef>
                <a:spcPts val="0"/>
              </a:spcBef>
            </a:pPr>
            <a:endParaRPr lang="en-US" sz="1400" dirty="0" smtClean="0"/>
          </a:p>
          <a:p>
            <a:pPr>
              <a:spcBef>
                <a:spcPts val="0"/>
              </a:spcBef>
            </a:pPr>
            <a:endParaRPr lang="en-US" sz="1400" dirty="0" smtClean="0"/>
          </a:p>
          <a:p>
            <a:pPr>
              <a:spcBef>
                <a:spcPts val="0"/>
              </a:spcBef>
            </a:pPr>
            <a:endParaRPr lang="en-US" sz="1400" i="1" dirty="0" smtClean="0"/>
          </a:p>
          <a:p>
            <a:pPr>
              <a:spcBef>
                <a:spcPts val="0"/>
              </a:spcBef>
            </a:pPr>
            <a:endParaRPr lang="en-US" sz="1400" i="1" dirty="0" smtClean="0"/>
          </a:p>
          <a:p>
            <a:pPr>
              <a:spcBef>
                <a:spcPts val="0"/>
              </a:spcBef>
            </a:pPr>
            <a:endParaRPr lang="en-US" sz="1400" dirty="0" smtClean="0"/>
          </a:p>
          <a:p>
            <a:pPr>
              <a:spcBef>
                <a:spcPts val="0"/>
              </a:spcBef>
            </a:pPr>
            <a:endParaRPr lang="en-US" sz="1400" dirty="0" smtClean="0"/>
          </a:p>
          <a:p>
            <a:pPr>
              <a:spcBef>
                <a:spcPts val="0"/>
              </a:spcBef>
            </a:pPr>
            <a:endParaRPr lang="en-US" sz="1400" dirty="0" smtClean="0"/>
          </a:p>
          <a:p>
            <a:pPr>
              <a:spcBef>
                <a:spcPts val="0"/>
              </a:spcBef>
            </a:pPr>
            <a:endParaRPr lang="en-US" sz="1400" dirty="0" smtClean="0"/>
          </a:p>
          <a:p>
            <a:pPr>
              <a:spcBef>
                <a:spcPts val="0"/>
              </a:spcBef>
            </a:pPr>
            <a:endParaRPr lang="en-US" sz="1400" dirty="0" smtClean="0"/>
          </a:p>
          <a:p>
            <a:pPr>
              <a:spcBef>
                <a:spcPts val="0"/>
              </a:spcBef>
            </a:pPr>
            <a:endParaRPr lang="en-US" sz="1400" dirty="0"/>
          </a:p>
        </p:txBody>
      </p:sp>
      <p:sp>
        <p:nvSpPr>
          <p:cNvPr id="10" name="Content Placeholder 2"/>
          <p:cNvSpPr txBox="1">
            <a:spLocks/>
          </p:cNvSpPr>
          <p:nvPr/>
        </p:nvSpPr>
        <p:spPr>
          <a:xfrm>
            <a:off x="455612" y="2877512"/>
            <a:ext cx="3941575" cy="941589"/>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lang="en-US" sz="1800" b="0" kern="1200" dirty="0" smtClean="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600" kern="1200" baseline="0" dirty="0"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lang="en-US" sz="14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lang="en-US" sz="1200" kern="1200" dirty="0" smtClean="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lang="en-US" sz="1200" kern="1200" dirty="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smtClean="0"/>
              <a:t>$ clang++ -Rpass=. –Rpass-analyses=. </a:t>
            </a:r>
          </a:p>
          <a:p>
            <a:pPr>
              <a:spcBef>
                <a:spcPts val="0"/>
              </a:spcBef>
            </a:pPr>
            <a:r>
              <a:rPr lang="en-US" sz="1400" smtClean="0"/>
              <a:t>&lt;source&gt;:4:5: remark: </a:t>
            </a:r>
            <a:r>
              <a:rPr lang="en-US" sz="1400" b="1" smtClean="0"/>
              <a:t>loop not vectorized</a:t>
            </a:r>
            <a:endParaRPr lang="en-US" sz="1400" smtClean="0"/>
          </a:p>
          <a:p>
            <a:pPr>
              <a:spcBef>
                <a:spcPts val="0"/>
              </a:spcBef>
            </a:pPr>
            <a:r>
              <a:rPr lang="en-US" sz="1400" smtClean="0"/>
              <a:t>&lt;source&gt;:4:5: remark: the cost-model indicates that </a:t>
            </a:r>
            <a:r>
              <a:rPr lang="en-US" sz="1400" b="1" smtClean="0"/>
              <a:t>vectorization is not beneficial</a:t>
            </a:r>
          </a:p>
          <a:p>
            <a:pPr>
              <a:spcBef>
                <a:spcPts val="0"/>
              </a:spcBef>
            </a:pPr>
            <a:endParaRPr lang="en-US" sz="1400" smtClean="0"/>
          </a:p>
          <a:p>
            <a:pPr>
              <a:spcBef>
                <a:spcPts val="0"/>
              </a:spcBef>
            </a:pPr>
            <a:endParaRPr lang="en-US" sz="1400" smtClean="0"/>
          </a:p>
          <a:p>
            <a:pPr>
              <a:spcBef>
                <a:spcPts val="0"/>
              </a:spcBef>
            </a:pPr>
            <a:endParaRPr lang="en-US" sz="1400" smtClean="0"/>
          </a:p>
          <a:p>
            <a:pPr>
              <a:spcBef>
                <a:spcPts val="0"/>
              </a:spcBef>
            </a:pPr>
            <a:endParaRPr lang="en-US" sz="1400" i="1" smtClean="0"/>
          </a:p>
          <a:p>
            <a:pPr>
              <a:spcBef>
                <a:spcPts val="0"/>
              </a:spcBef>
            </a:pPr>
            <a:endParaRPr lang="en-US" sz="1400" i="1" smtClean="0"/>
          </a:p>
          <a:p>
            <a:pPr>
              <a:spcBef>
                <a:spcPts val="0"/>
              </a:spcBef>
            </a:pPr>
            <a:endParaRPr lang="en-US" sz="1400" smtClean="0"/>
          </a:p>
          <a:p>
            <a:pPr>
              <a:spcBef>
                <a:spcPts val="0"/>
              </a:spcBef>
            </a:pPr>
            <a:endParaRPr lang="en-US" sz="1400" smtClean="0"/>
          </a:p>
          <a:p>
            <a:pPr>
              <a:spcBef>
                <a:spcPts val="0"/>
              </a:spcBef>
            </a:pPr>
            <a:endParaRPr lang="en-US" sz="1400" smtClean="0"/>
          </a:p>
          <a:p>
            <a:pPr>
              <a:spcBef>
                <a:spcPts val="0"/>
              </a:spcBef>
            </a:pPr>
            <a:endParaRPr lang="en-US" sz="1400" smtClean="0"/>
          </a:p>
          <a:p>
            <a:pPr>
              <a:spcBef>
                <a:spcPts val="0"/>
              </a:spcBef>
            </a:pPr>
            <a:endParaRPr lang="en-US" sz="1400" smtClean="0"/>
          </a:p>
          <a:p>
            <a:pPr>
              <a:spcBef>
                <a:spcPts val="0"/>
              </a:spcBef>
            </a:pPr>
            <a:endParaRPr lang="en-US" sz="1400"/>
          </a:p>
        </p:txBody>
      </p:sp>
    </p:spTree>
    <p:extLst>
      <p:ext uri="{BB962C8B-B14F-4D97-AF65-F5344CB8AC3E}">
        <p14:creationId xmlns:p14="http://schemas.microsoft.com/office/powerpoint/2010/main" val="1823863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24</a:t>
            </a:fld>
            <a:endParaRPr lang="en-US" dirty="0"/>
          </a:p>
        </p:txBody>
      </p:sp>
      <p:sp>
        <p:nvSpPr>
          <p:cNvPr id="11" name="Title 1"/>
          <p:cNvSpPr txBox="1">
            <a:spLocks/>
          </p:cNvSpPr>
          <p:nvPr/>
        </p:nvSpPr>
        <p:spPr>
          <a:xfrm>
            <a:off x="455612" y="308848"/>
            <a:ext cx="7646241"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a:lstStyle>
          <a:p>
            <a:r>
              <a:rPr lang="en-US" dirty="0" smtClean="0"/>
              <a:t>Finding optimization opportunities</a:t>
            </a:r>
            <a:endParaRPr lang="en-US" dirty="0"/>
          </a:p>
        </p:txBody>
      </p:sp>
    </p:spTree>
    <p:extLst>
      <p:ext uri="{BB962C8B-B14F-4D97-AF65-F5344CB8AC3E}">
        <p14:creationId xmlns:p14="http://schemas.microsoft.com/office/powerpoint/2010/main" val="2234540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25</a:t>
            </a:fld>
            <a:endParaRPr lang="en-US" dirty="0"/>
          </a:p>
        </p:txBody>
      </p:sp>
      <p:sp>
        <p:nvSpPr>
          <p:cNvPr id="11" name="Title 1"/>
          <p:cNvSpPr txBox="1">
            <a:spLocks/>
          </p:cNvSpPr>
          <p:nvPr/>
        </p:nvSpPr>
        <p:spPr>
          <a:xfrm>
            <a:off x="455612" y="308848"/>
            <a:ext cx="7646241"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a:lstStyle>
          <a:p>
            <a:r>
              <a:rPr lang="en-US" dirty="0"/>
              <a:t>Finding optimization opportunities</a:t>
            </a:r>
          </a:p>
        </p:txBody>
      </p:sp>
      <p:sp>
        <p:nvSpPr>
          <p:cNvPr id="5" name="Content Placeholder 2"/>
          <p:cNvSpPr>
            <a:spLocks noGrp="1"/>
          </p:cNvSpPr>
          <p:nvPr>
            <p:ph sz="half" idx="4294967295"/>
          </p:nvPr>
        </p:nvSpPr>
        <p:spPr>
          <a:xfrm>
            <a:off x="455614" y="1142364"/>
            <a:ext cx="8281986" cy="3425825"/>
          </a:xfrm>
          <a:prstGeom prst="rect">
            <a:avLst/>
          </a:prstGeom>
        </p:spPr>
        <p:txBody>
          <a:bodyPr/>
          <a:lstStyle/>
          <a:p>
            <a:pPr marL="342900" indent="-342900">
              <a:buFont typeface="+mj-lt"/>
              <a:buAutoNum type="arabicPeriod"/>
            </a:pPr>
            <a:r>
              <a:rPr lang="en-US" dirty="0" smtClean="0"/>
              <a:t>Measure the baseline</a:t>
            </a:r>
          </a:p>
          <a:p>
            <a:pPr marL="342900" indent="-342900">
              <a:buFont typeface="+mj-lt"/>
              <a:buAutoNum type="arabicPeriod"/>
            </a:pPr>
            <a:endParaRPr lang="en-US" dirty="0" smtClean="0"/>
          </a:p>
          <a:p>
            <a:pPr marL="285750" indent="-285750">
              <a:buFont typeface="Wingdings" panose="05000000000000000000" pitchFamily="2" charset="2"/>
              <a:buChar char="§"/>
            </a:pPr>
            <a:endParaRPr lang="en-US" dirty="0" smtClean="0"/>
          </a:p>
          <a:p>
            <a:pPr marL="285750" indent="-285750">
              <a:buFont typeface="Arial" panose="020B0604020202020204" pitchFamily="34" charset="0"/>
              <a:buChar char="•"/>
            </a:pPr>
            <a:endParaRPr lang="en-US" sz="1300" dirty="0" smtClean="0"/>
          </a:p>
        </p:txBody>
      </p:sp>
    </p:spTree>
    <p:extLst>
      <p:ext uri="{BB962C8B-B14F-4D97-AF65-F5344CB8AC3E}">
        <p14:creationId xmlns:p14="http://schemas.microsoft.com/office/powerpoint/2010/main" val="156333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26</a:t>
            </a:fld>
            <a:endParaRPr lang="en-US" dirty="0"/>
          </a:p>
        </p:txBody>
      </p:sp>
      <p:sp>
        <p:nvSpPr>
          <p:cNvPr id="11" name="Title 1"/>
          <p:cNvSpPr txBox="1">
            <a:spLocks/>
          </p:cNvSpPr>
          <p:nvPr/>
        </p:nvSpPr>
        <p:spPr>
          <a:xfrm>
            <a:off x="455612" y="308848"/>
            <a:ext cx="7646241"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a:lstStyle>
          <a:p>
            <a:r>
              <a:rPr lang="en-US" dirty="0"/>
              <a:t>Finding optimization opportunities</a:t>
            </a:r>
          </a:p>
        </p:txBody>
      </p:sp>
      <p:sp>
        <p:nvSpPr>
          <p:cNvPr id="5" name="Content Placeholder 2"/>
          <p:cNvSpPr>
            <a:spLocks noGrp="1"/>
          </p:cNvSpPr>
          <p:nvPr>
            <p:ph sz="half" idx="4294967295"/>
          </p:nvPr>
        </p:nvSpPr>
        <p:spPr>
          <a:xfrm>
            <a:off x="455614" y="1142364"/>
            <a:ext cx="8281986" cy="3425825"/>
          </a:xfrm>
          <a:prstGeom prst="rect">
            <a:avLst/>
          </a:prstGeom>
        </p:spPr>
        <p:txBody>
          <a:bodyPr/>
          <a:lstStyle/>
          <a:p>
            <a:pPr marL="342900" indent="-342900">
              <a:buFont typeface="+mj-lt"/>
              <a:buAutoNum type="arabicPeriod"/>
            </a:pPr>
            <a:r>
              <a:rPr lang="en-US" dirty="0" smtClean="0"/>
              <a:t>Measure the baseline</a:t>
            </a:r>
          </a:p>
          <a:p>
            <a:pPr marL="342900" indent="-342900">
              <a:buFont typeface="+mj-lt"/>
              <a:buAutoNum type="arabicPeriod"/>
            </a:pPr>
            <a:r>
              <a:rPr lang="en-US" dirty="0" smtClean="0"/>
              <a:t>Identify the hotspots</a:t>
            </a:r>
          </a:p>
          <a:p>
            <a:endParaRPr lang="en-US" dirty="0" smtClean="0"/>
          </a:p>
          <a:p>
            <a:pPr marL="342900" indent="-342900">
              <a:buFont typeface="+mj-lt"/>
              <a:buAutoNum type="arabicPeriod"/>
            </a:pPr>
            <a:endParaRPr lang="en-US" dirty="0" smtClean="0"/>
          </a:p>
          <a:p>
            <a:pPr marL="285750" indent="-285750">
              <a:buFont typeface="Wingdings" panose="05000000000000000000" pitchFamily="2" charset="2"/>
              <a:buChar char="§"/>
            </a:pPr>
            <a:endParaRPr lang="en-US" dirty="0" smtClean="0"/>
          </a:p>
          <a:p>
            <a:pPr marL="285750" indent="-285750">
              <a:buFont typeface="Arial" panose="020B0604020202020204" pitchFamily="34" charset="0"/>
              <a:buChar char="•"/>
            </a:pPr>
            <a:endParaRPr lang="en-US" sz="1300" dirty="0" smtClean="0"/>
          </a:p>
        </p:txBody>
      </p:sp>
    </p:spTree>
    <p:extLst>
      <p:ext uri="{BB962C8B-B14F-4D97-AF65-F5344CB8AC3E}">
        <p14:creationId xmlns:p14="http://schemas.microsoft.com/office/powerpoint/2010/main" val="1954524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27</a:t>
            </a:fld>
            <a:endParaRPr lang="en-US" dirty="0"/>
          </a:p>
        </p:txBody>
      </p:sp>
      <p:sp>
        <p:nvSpPr>
          <p:cNvPr id="11" name="Title 1"/>
          <p:cNvSpPr txBox="1">
            <a:spLocks/>
          </p:cNvSpPr>
          <p:nvPr/>
        </p:nvSpPr>
        <p:spPr>
          <a:xfrm>
            <a:off x="455612" y="308848"/>
            <a:ext cx="7646241"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a:lstStyle>
          <a:p>
            <a:r>
              <a:rPr lang="en-US" dirty="0"/>
              <a:t>Finding optimization opportunities</a:t>
            </a:r>
          </a:p>
        </p:txBody>
      </p:sp>
      <p:sp>
        <p:nvSpPr>
          <p:cNvPr id="5" name="Content Placeholder 2"/>
          <p:cNvSpPr>
            <a:spLocks noGrp="1"/>
          </p:cNvSpPr>
          <p:nvPr>
            <p:ph sz="half" idx="4294967295"/>
          </p:nvPr>
        </p:nvSpPr>
        <p:spPr>
          <a:xfrm>
            <a:off x="455614" y="1142364"/>
            <a:ext cx="8281986" cy="3425825"/>
          </a:xfrm>
          <a:prstGeom prst="rect">
            <a:avLst/>
          </a:prstGeom>
        </p:spPr>
        <p:txBody>
          <a:bodyPr/>
          <a:lstStyle/>
          <a:p>
            <a:pPr marL="342900" indent="-342900">
              <a:buFont typeface="+mj-lt"/>
              <a:buAutoNum type="arabicPeriod"/>
            </a:pPr>
            <a:r>
              <a:rPr lang="en-US" dirty="0" smtClean="0"/>
              <a:t>Measure the baseline</a:t>
            </a:r>
          </a:p>
          <a:p>
            <a:pPr marL="342900" indent="-342900">
              <a:buFont typeface="+mj-lt"/>
              <a:buAutoNum type="arabicPeriod"/>
            </a:pPr>
            <a:r>
              <a:rPr lang="en-US" dirty="0" smtClean="0"/>
              <a:t>Identify the hotspots</a:t>
            </a:r>
          </a:p>
          <a:p>
            <a:pPr marL="342900" indent="-342900">
              <a:buFont typeface="+mj-lt"/>
              <a:buAutoNum type="arabicPeriod"/>
            </a:pPr>
            <a:r>
              <a:rPr lang="en-US" dirty="0" smtClean="0"/>
              <a:t>Do analysis of the hotspots:</a:t>
            </a:r>
          </a:p>
          <a:p>
            <a:pPr marL="511175" lvl="1" indent="-285750">
              <a:buFont typeface="Arial" panose="020B0604020202020204" pitchFamily="34" charset="0"/>
              <a:buChar char="•"/>
            </a:pPr>
            <a:r>
              <a:rPr lang="en-US" sz="1800" dirty="0">
                <a:solidFill>
                  <a:srgbClr val="0071C5"/>
                </a:solidFill>
              </a:rPr>
              <a:t>Check optimization reports for the hot places</a:t>
            </a:r>
          </a:p>
          <a:p>
            <a:pPr marL="511175" lvl="1" indent="-285750">
              <a:buFont typeface="Arial" panose="020B0604020202020204" pitchFamily="34" charset="0"/>
              <a:buChar char="•"/>
            </a:pPr>
            <a:r>
              <a:rPr lang="en-US" sz="1800" dirty="0" smtClean="0">
                <a:solidFill>
                  <a:srgbClr val="0071C5"/>
                </a:solidFill>
              </a:rPr>
              <a:t>Look at generated assembly of the hotspots</a:t>
            </a:r>
          </a:p>
          <a:p>
            <a:pPr marL="511175" lvl="1" indent="-285750">
              <a:buFont typeface="Arial" panose="020B0604020202020204" pitchFamily="34" charset="0"/>
              <a:buChar char="•"/>
            </a:pPr>
            <a:r>
              <a:rPr lang="en-US" sz="1800" dirty="0" smtClean="0">
                <a:solidFill>
                  <a:srgbClr val="0071C5"/>
                </a:solidFill>
              </a:rPr>
              <a:t>Collect hardware events and performance counters</a:t>
            </a:r>
          </a:p>
          <a:p>
            <a:endParaRPr lang="en-US" dirty="0" smtClean="0"/>
          </a:p>
          <a:p>
            <a:endParaRPr lang="en-US" dirty="0" smtClean="0"/>
          </a:p>
          <a:p>
            <a:pPr marL="342900" indent="-342900">
              <a:buFont typeface="+mj-lt"/>
              <a:buAutoNum type="arabicPeriod"/>
            </a:pPr>
            <a:endParaRPr lang="en-US" dirty="0" smtClean="0"/>
          </a:p>
          <a:p>
            <a:pPr marL="285750" indent="-285750">
              <a:buFont typeface="Wingdings" panose="05000000000000000000" pitchFamily="2" charset="2"/>
              <a:buChar char="§"/>
            </a:pPr>
            <a:endParaRPr lang="en-US" dirty="0" smtClean="0"/>
          </a:p>
          <a:p>
            <a:pPr marL="285750" indent="-285750">
              <a:buFont typeface="Arial" panose="020B0604020202020204" pitchFamily="34" charset="0"/>
              <a:buChar char="•"/>
            </a:pPr>
            <a:endParaRPr lang="en-US" sz="1300" dirty="0" smtClean="0"/>
          </a:p>
        </p:txBody>
      </p:sp>
    </p:spTree>
    <p:extLst>
      <p:ext uri="{BB962C8B-B14F-4D97-AF65-F5344CB8AC3E}">
        <p14:creationId xmlns:p14="http://schemas.microsoft.com/office/powerpoint/2010/main" val="1347015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28</a:t>
            </a:fld>
            <a:endParaRPr lang="en-US" dirty="0"/>
          </a:p>
        </p:txBody>
      </p:sp>
      <p:sp>
        <p:nvSpPr>
          <p:cNvPr id="10" name="Title 1"/>
          <p:cNvSpPr>
            <a:spLocks noGrp="1"/>
          </p:cNvSpPr>
          <p:nvPr>
            <p:ph type="title"/>
          </p:nvPr>
        </p:nvSpPr>
        <p:spPr>
          <a:xfrm>
            <a:off x="0" y="2192346"/>
            <a:ext cx="9144000" cy="450011"/>
          </a:xfrm>
        </p:spPr>
        <p:txBody>
          <a:bodyPr/>
          <a:lstStyle/>
          <a:p>
            <a:pPr algn="ctr"/>
            <a:r>
              <a:rPr lang="en-US" dirty="0" smtClean="0"/>
              <a:t>Tricky cases</a:t>
            </a:r>
            <a:endParaRPr lang="en-US" dirty="0"/>
          </a:p>
        </p:txBody>
      </p:sp>
    </p:spTree>
    <p:extLst>
      <p:ext uri="{BB962C8B-B14F-4D97-AF65-F5344CB8AC3E}">
        <p14:creationId xmlns:p14="http://schemas.microsoft.com/office/powerpoint/2010/main" val="4123612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Code placement</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29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800" y="1234800"/>
            <a:ext cx="3400900" cy="2676899"/>
          </a:xfrm>
          <a:prstGeom prst="rect">
            <a:avLst/>
          </a:prstGeom>
        </p:spPr>
      </p:pic>
    </p:spTree>
    <p:extLst>
      <p:ext uri="{BB962C8B-B14F-4D97-AF65-F5344CB8AC3E}">
        <p14:creationId xmlns:p14="http://schemas.microsoft.com/office/powerpoint/2010/main" val="3908741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dirty="0"/>
          </a:p>
        </p:txBody>
      </p:sp>
      <p:sp>
        <p:nvSpPr>
          <p:cNvPr id="10" name="Title 1"/>
          <p:cNvSpPr>
            <a:spLocks noGrp="1"/>
          </p:cNvSpPr>
          <p:nvPr>
            <p:ph type="title"/>
          </p:nvPr>
        </p:nvSpPr>
        <p:spPr/>
        <p:txBody>
          <a:bodyPr/>
          <a:lstStyle/>
          <a:p>
            <a:r>
              <a:rPr lang="en-US" dirty="0" smtClean="0"/>
              <a:t>Overview</a:t>
            </a:r>
            <a:endParaRPr lang="en-US" dirty="0"/>
          </a:p>
        </p:txBody>
      </p:sp>
      <p:sp>
        <p:nvSpPr>
          <p:cNvPr id="5" name="Content Placeholder 2"/>
          <p:cNvSpPr>
            <a:spLocks noGrp="1"/>
          </p:cNvSpPr>
          <p:nvPr>
            <p:ph sz="half" idx="4294967295"/>
          </p:nvPr>
        </p:nvSpPr>
        <p:spPr>
          <a:xfrm>
            <a:off x="455614" y="1142364"/>
            <a:ext cx="8281986" cy="3425825"/>
          </a:xfrm>
          <a:prstGeom prst="rect">
            <a:avLst/>
          </a:prstGeom>
        </p:spPr>
        <p:txBody>
          <a:bodyPr/>
          <a:lstStyle/>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a:p>
            <a:pPr marL="285750" indent="-285750">
              <a:buFont typeface="Arial" panose="020B0604020202020204" pitchFamily="34" charset="0"/>
              <a:buChar char="•"/>
            </a:pPr>
            <a:endParaRPr lang="en-US" sz="1300" dirty="0" smtClean="0"/>
          </a:p>
        </p:txBody>
      </p:sp>
      <p:sp>
        <p:nvSpPr>
          <p:cNvPr id="6" name="Content Placeholder 2"/>
          <p:cNvSpPr>
            <a:spLocks noGrp="1"/>
          </p:cNvSpPr>
          <p:nvPr>
            <p:ph sz="half" idx="4294967295"/>
          </p:nvPr>
        </p:nvSpPr>
        <p:spPr>
          <a:xfrm>
            <a:off x="608014" y="1294764"/>
            <a:ext cx="8281986" cy="3425825"/>
          </a:xfrm>
          <a:prstGeom prst="rect">
            <a:avLst/>
          </a:prstGeom>
        </p:spPr>
        <p:txBody>
          <a:bodyPr/>
          <a:lstStyle/>
          <a:p>
            <a:pPr marL="285750" indent="-285750">
              <a:buFont typeface="Wingdings" panose="05000000000000000000" pitchFamily="2" charset="2"/>
              <a:buChar char="§"/>
            </a:pPr>
            <a:r>
              <a:rPr lang="en-US" dirty="0" smtClean="0"/>
              <a:t>How we do performance analysis</a:t>
            </a:r>
          </a:p>
          <a:p>
            <a:pPr marL="285750" indent="-285750">
              <a:buFont typeface="Wingdings" panose="05000000000000000000" pitchFamily="2" charset="2"/>
              <a:buChar char="§"/>
            </a:pPr>
            <a:r>
              <a:rPr lang="en-US" dirty="0" smtClean="0"/>
              <a:t>How you can do it</a:t>
            </a:r>
          </a:p>
          <a:p>
            <a:pPr marL="285750" indent="-285750">
              <a:buFont typeface="Wingdings" panose="05000000000000000000" pitchFamily="2" charset="2"/>
              <a:buChar char="§"/>
            </a:pPr>
            <a:r>
              <a:rPr lang="en-US" dirty="0" smtClean="0"/>
              <a:t>What you need to be aware of</a:t>
            </a:r>
          </a:p>
          <a:p>
            <a:pPr marL="285750" indent="-285750">
              <a:buFont typeface="Wingdings" panose="05000000000000000000" pitchFamily="2" charset="2"/>
              <a:buChar char="§"/>
            </a:pPr>
            <a:endParaRPr lang="en-US" dirty="0" smtClean="0"/>
          </a:p>
          <a:p>
            <a:endParaRPr lang="en-US" dirty="0" smtClean="0"/>
          </a:p>
          <a:p>
            <a:pPr marL="285750" indent="-285750">
              <a:buFont typeface="Wingdings" panose="05000000000000000000" pitchFamily="2" charset="2"/>
              <a:buChar char="§"/>
            </a:pPr>
            <a:endParaRPr lang="en-US" dirty="0" smtClean="0"/>
          </a:p>
          <a:p>
            <a:pPr marL="285750" indent="-285750">
              <a:buFont typeface="Arial" panose="020B0604020202020204" pitchFamily="34" charset="0"/>
              <a:buChar char="•"/>
            </a:pPr>
            <a:endParaRPr lang="en-US" sz="1300" dirty="0" smtClean="0"/>
          </a:p>
        </p:txBody>
      </p:sp>
    </p:spTree>
    <p:extLst>
      <p:ext uri="{BB962C8B-B14F-4D97-AF65-F5344CB8AC3E}">
        <p14:creationId xmlns:p14="http://schemas.microsoft.com/office/powerpoint/2010/main" val="95576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550" y="1233300"/>
            <a:ext cx="3400900" cy="2676899"/>
          </a:xfrm>
          <a:prstGeom prst="rect">
            <a:avLst/>
          </a:prstGeom>
        </p:spPr>
      </p:pic>
    </p:spTree>
    <p:extLst>
      <p:ext uri="{BB962C8B-B14F-4D97-AF65-F5344CB8AC3E}">
        <p14:creationId xmlns:p14="http://schemas.microsoft.com/office/powerpoint/2010/main" val="1136187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396" y="1177528"/>
            <a:ext cx="3400900" cy="26768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13" y="1177528"/>
            <a:ext cx="3400900" cy="2676899"/>
          </a:xfrm>
          <a:prstGeom prst="rect">
            <a:avLst/>
          </a:prstGeom>
        </p:spPr>
      </p:pic>
      <p:cxnSp>
        <p:nvCxnSpPr>
          <p:cNvPr id="7" name="Straight Connector 6"/>
          <p:cNvCxnSpPr/>
          <p:nvPr/>
        </p:nvCxnSpPr>
        <p:spPr>
          <a:xfrm flipH="1">
            <a:off x="4260374" y="1281495"/>
            <a:ext cx="11275" cy="250292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rot="20575983">
            <a:off x="6895581" y="3680644"/>
            <a:ext cx="1727604" cy="707886"/>
          </a:xfrm>
          <a:prstGeom prst="rect">
            <a:avLst/>
          </a:prstGeom>
          <a:noFill/>
          <a:ln w="28575" cmpd="dbl">
            <a:solidFill>
              <a:srgbClr val="00B050"/>
            </a:solidFill>
          </a:ln>
        </p:spPr>
        <p:txBody>
          <a:bodyPr wrap="square" lIns="91440" tIns="45720" rIns="91440" bIns="45720">
            <a:spAutoFit/>
          </a:bodyPr>
          <a:lstStyle/>
          <a:p>
            <a:pPr algn="ctr"/>
            <a:r>
              <a:rPr lang="en-US" sz="2000" b="0" cap="none" spc="0" dirty="0" smtClean="0">
                <a:ln w="0"/>
                <a:solidFill>
                  <a:srgbClr val="00B050"/>
                </a:solidFill>
                <a:effectLst>
                  <a:outerShdw blurRad="38100" dist="19050" dir="2700000" algn="tl" rotWithShape="0">
                    <a:schemeClr val="dk1">
                      <a:alpha val="40000"/>
                    </a:schemeClr>
                  </a:outerShdw>
                </a:effectLst>
              </a:rPr>
              <a:t>Throughput</a:t>
            </a:r>
          </a:p>
          <a:p>
            <a:pPr algn="ctr"/>
            <a:r>
              <a:rPr lang="en-US" sz="2000" b="0" cap="none" spc="0" dirty="0" smtClean="0">
                <a:ln w="0"/>
                <a:solidFill>
                  <a:srgbClr val="00B050"/>
                </a:solidFill>
                <a:effectLst>
                  <a:outerShdw blurRad="38100" dist="19050" dir="2700000" algn="tl" rotWithShape="0">
                    <a:schemeClr val="dk1">
                      <a:alpha val="40000"/>
                    </a:schemeClr>
                  </a:outerShdw>
                </a:effectLst>
              </a:rPr>
              <a:t>+15%</a:t>
            </a:r>
          </a:p>
        </p:txBody>
      </p:sp>
    </p:spTree>
    <p:extLst>
      <p:ext uri="{BB962C8B-B14F-4D97-AF65-F5344CB8AC3E}">
        <p14:creationId xmlns:p14="http://schemas.microsoft.com/office/powerpoint/2010/main" val="207650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32</a:t>
            </a:fld>
            <a:endParaRPr lang="en-US" dirty="0"/>
          </a:p>
        </p:txBody>
      </p:sp>
      <p:graphicFrame>
        <p:nvGraphicFramePr>
          <p:cNvPr id="6" name="Content Placeholder 4"/>
          <p:cNvGraphicFramePr>
            <a:graphicFrameLocks noGrp="1"/>
          </p:cNvGraphicFramePr>
          <p:nvPr>
            <p:ph idx="4294967295"/>
            <p:extLst>
              <p:ext uri="{D42A27DB-BD31-4B8C-83A1-F6EECF244321}">
                <p14:modId xmlns:p14="http://schemas.microsoft.com/office/powerpoint/2010/main" val="890869314"/>
              </p:ext>
            </p:extLst>
          </p:nvPr>
        </p:nvGraphicFramePr>
        <p:xfrm>
          <a:off x="2018110" y="1294278"/>
          <a:ext cx="3165731" cy="1408156"/>
        </p:xfrm>
        <a:graphic>
          <a:graphicData uri="http://schemas.openxmlformats.org/drawingml/2006/table">
            <a:tbl>
              <a:tblPr firstRow="1" bandRow="1">
                <a:tableStyleId>{5C22544A-7EE6-4342-B048-85BDC9FD1C3A}</a:tableStyleId>
              </a:tblPr>
              <a:tblGrid>
                <a:gridCol w="1747558"/>
                <a:gridCol w="1418173"/>
              </a:tblGrid>
              <a:tr h="446170">
                <a:tc>
                  <a:txBody>
                    <a:bodyPr/>
                    <a:lstStyle/>
                    <a:p>
                      <a:pPr algn="l"/>
                      <a:endParaRPr lang="en-US" sz="1600" b="0" i="0" dirty="0">
                        <a:latin typeface="+mj-lt"/>
                        <a:cs typeface="Intel Clear"/>
                      </a:endParaRPr>
                    </a:p>
                  </a:txBody>
                  <a:tcPr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Throughput,</a:t>
                      </a:r>
                      <a:r>
                        <a:rPr lang="en-US" sz="1600" b="0" i="0" baseline="0" dirty="0" smtClean="0">
                          <a:latin typeface="+mj-lt"/>
                          <a:cs typeface="Intel Clear"/>
                        </a:rPr>
                        <a:t> GB/s</a:t>
                      </a:r>
                      <a:endParaRPr lang="en-US" sz="1600" b="0" i="0" dirty="0">
                        <a:latin typeface="+mj-lt"/>
                        <a:cs typeface="Intel Clear"/>
                      </a:endParaRPr>
                    </a:p>
                  </a:txBody>
                  <a:tcPr marL="0" marR="0"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r>
              <a:tr h="425948">
                <a:tc>
                  <a:txBody>
                    <a:bodyPr/>
                    <a:lstStyle/>
                    <a:p>
                      <a:r>
                        <a:rPr lang="en-US" sz="1600" dirty="0" smtClean="0">
                          <a:solidFill>
                            <a:srgbClr val="004280"/>
                          </a:solidFill>
                          <a:latin typeface="+mj-lt"/>
                          <a:cs typeface="Intel Clear"/>
                        </a:rPr>
                        <a:t>Baseline</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dirty="0" smtClean="0">
                          <a:solidFill>
                            <a:srgbClr val="004280"/>
                          </a:solidFill>
                          <a:latin typeface="+mj-lt"/>
                          <a:cs typeface="Intel Clear"/>
                        </a:rPr>
                        <a:t>28.7</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r>
              <a:tr h="425948">
                <a:tc>
                  <a:txBody>
                    <a:bodyPr/>
                    <a:lstStyle/>
                    <a:p>
                      <a:r>
                        <a:rPr lang="en-US" sz="1600" dirty="0" smtClean="0">
                          <a:solidFill>
                            <a:srgbClr val="004280"/>
                          </a:solidFill>
                          <a:latin typeface="+mj-lt"/>
                          <a:cs typeface="Intel Clear"/>
                        </a:rPr>
                        <a:t>+</a:t>
                      </a:r>
                      <a:r>
                        <a:rPr lang="en-US" sz="1600" baseline="0" dirty="0" smtClean="0">
                          <a:solidFill>
                            <a:srgbClr val="004280"/>
                          </a:solidFill>
                          <a:latin typeface="+mj-lt"/>
                          <a:cs typeface="Intel Clear"/>
                        </a:rPr>
                        <a:t> foo()</a:t>
                      </a:r>
                      <a:endParaRPr lang="en-US" sz="1600" dirty="0">
                        <a:solidFill>
                          <a:srgbClr val="004280"/>
                        </a:solidFill>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4280"/>
                          </a:solidFill>
                          <a:latin typeface="+mj-lt"/>
                          <a:cs typeface="Intel Clear"/>
                        </a:rPr>
                        <a:t>33.0 (</a:t>
                      </a:r>
                      <a:r>
                        <a:rPr lang="en-US" sz="1600" dirty="0" smtClean="0">
                          <a:solidFill>
                            <a:srgbClr val="00B050"/>
                          </a:solidFill>
                          <a:latin typeface="+mj-lt"/>
                          <a:cs typeface="Intel Clear"/>
                        </a:rPr>
                        <a:t>+15%</a:t>
                      </a:r>
                      <a:r>
                        <a:rPr lang="en-US" sz="1600" dirty="0" smtClean="0">
                          <a:solidFill>
                            <a:srgbClr val="004280"/>
                          </a:solidFill>
                          <a:latin typeface="+mj-lt"/>
                          <a:cs typeface="Intel Clear"/>
                        </a:rPr>
                        <a:t>)</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20437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33</a:t>
            </a:fld>
            <a:endParaRPr lang="en-US" dirty="0"/>
          </a:p>
        </p:txBody>
      </p:sp>
      <p:graphicFrame>
        <p:nvGraphicFramePr>
          <p:cNvPr id="6" name="Content Placeholder 4"/>
          <p:cNvGraphicFramePr>
            <a:graphicFrameLocks noGrp="1"/>
          </p:cNvGraphicFramePr>
          <p:nvPr>
            <p:ph idx="4294967295"/>
            <p:extLst>
              <p:ext uri="{D42A27DB-BD31-4B8C-83A1-F6EECF244321}">
                <p14:modId xmlns:p14="http://schemas.microsoft.com/office/powerpoint/2010/main" val="216933533"/>
              </p:ext>
            </p:extLst>
          </p:nvPr>
        </p:nvGraphicFramePr>
        <p:xfrm>
          <a:off x="2018110" y="1294278"/>
          <a:ext cx="5103018" cy="1408156"/>
        </p:xfrm>
        <a:graphic>
          <a:graphicData uri="http://schemas.openxmlformats.org/drawingml/2006/table">
            <a:tbl>
              <a:tblPr firstRow="1" bandRow="1">
                <a:tableStyleId>{5C22544A-7EE6-4342-B048-85BDC9FD1C3A}</a:tableStyleId>
              </a:tblPr>
              <a:tblGrid>
                <a:gridCol w="1747558"/>
                <a:gridCol w="1418173"/>
                <a:gridCol w="1937287"/>
              </a:tblGrid>
              <a:tr h="446170">
                <a:tc>
                  <a:txBody>
                    <a:bodyPr/>
                    <a:lstStyle/>
                    <a:p>
                      <a:pPr algn="l"/>
                      <a:endParaRPr lang="en-US" sz="1600" b="0" i="0" dirty="0">
                        <a:latin typeface="+mj-lt"/>
                        <a:cs typeface="Intel Clear"/>
                      </a:endParaRPr>
                    </a:p>
                  </a:txBody>
                  <a:tcPr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Throughput,</a:t>
                      </a:r>
                      <a:r>
                        <a:rPr lang="en-US" sz="1600" b="0" i="0" baseline="0" dirty="0" smtClean="0">
                          <a:latin typeface="+mj-lt"/>
                          <a:cs typeface="Intel Clear"/>
                        </a:rPr>
                        <a:t> GB/s</a:t>
                      </a:r>
                      <a:endParaRPr lang="en-US" sz="1600" b="0" i="0" dirty="0">
                        <a:latin typeface="+mj-lt"/>
                        <a:cs typeface="Intel Clear"/>
                      </a:endParaRPr>
                    </a:p>
                  </a:txBody>
                  <a:tcPr marL="0" marR="0"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IDQ_UOPS_NOT_DELIVERED.CORE</a:t>
                      </a:r>
                      <a:endParaRPr lang="en-US" sz="1600" b="0" i="0" dirty="0">
                        <a:latin typeface="+mj-lt"/>
                        <a:cs typeface="Intel Clear"/>
                      </a:endParaRPr>
                    </a:p>
                  </a:txBody>
                  <a:tcPr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r>
              <a:tr h="425948">
                <a:tc>
                  <a:txBody>
                    <a:bodyPr/>
                    <a:lstStyle/>
                    <a:p>
                      <a:r>
                        <a:rPr lang="en-US" sz="1600" dirty="0" smtClean="0">
                          <a:solidFill>
                            <a:srgbClr val="004280"/>
                          </a:solidFill>
                          <a:latin typeface="+mj-lt"/>
                          <a:cs typeface="Intel Clear"/>
                        </a:rPr>
                        <a:t>Baseline</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dirty="0" smtClean="0">
                          <a:solidFill>
                            <a:srgbClr val="004280"/>
                          </a:solidFill>
                          <a:latin typeface="+mj-lt"/>
                          <a:cs typeface="Intel Clear"/>
                        </a:rPr>
                        <a:t>28.7</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baseline="0" dirty="0" smtClean="0">
                          <a:solidFill>
                            <a:srgbClr val="003C71"/>
                          </a:solidFill>
                          <a:latin typeface="+mj-lt"/>
                        </a:rPr>
                        <a:t>&lt;later&gt;</a:t>
                      </a:r>
                      <a:endParaRPr lang="en-US" sz="1600" baseline="30000" dirty="0">
                        <a:solidFill>
                          <a:srgbClr val="003C71"/>
                        </a:solidFill>
                        <a:latin typeface="+mj-lt"/>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r>
              <a:tr h="425948">
                <a:tc>
                  <a:txBody>
                    <a:bodyPr/>
                    <a:lstStyle/>
                    <a:p>
                      <a:r>
                        <a:rPr lang="en-US" sz="1600" dirty="0" smtClean="0">
                          <a:solidFill>
                            <a:srgbClr val="004280"/>
                          </a:solidFill>
                          <a:latin typeface="+mj-lt"/>
                          <a:cs typeface="Intel Clear"/>
                        </a:rPr>
                        <a:t>+</a:t>
                      </a:r>
                      <a:r>
                        <a:rPr lang="en-US" sz="1600" baseline="0" dirty="0" smtClean="0">
                          <a:solidFill>
                            <a:srgbClr val="004280"/>
                          </a:solidFill>
                          <a:latin typeface="+mj-lt"/>
                          <a:cs typeface="Intel Clear"/>
                        </a:rPr>
                        <a:t> foo()</a:t>
                      </a:r>
                      <a:endParaRPr lang="en-US" sz="1600" dirty="0">
                        <a:solidFill>
                          <a:srgbClr val="004280"/>
                        </a:solidFill>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4280"/>
                          </a:solidFill>
                          <a:latin typeface="+mj-lt"/>
                          <a:cs typeface="Intel Clear"/>
                        </a:rPr>
                        <a:t>33.0 (</a:t>
                      </a:r>
                      <a:r>
                        <a:rPr lang="en-US" sz="1600" dirty="0" smtClean="0">
                          <a:solidFill>
                            <a:srgbClr val="00B050"/>
                          </a:solidFill>
                          <a:latin typeface="+mj-lt"/>
                          <a:cs typeface="Intel Clear"/>
                        </a:rPr>
                        <a:t>+15%</a:t>
                      </a:r>
                      <a:r>
                        <a:rPr lang="en-US" sz="1600" dirty="0" smtClean="0">
                          <a:solidFill>
                            <a:srgbClr val="004280"/>
                          </a:solidFill>
                          <a:latin typeface="+mj-lt"/>
                          <a:cs typeface="Intel Clear"/>
                        </a:rPr>
                        <a:t>)</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kern="1200" baseline="0" dirty="0" smtClean="0">
                          <a:solidFill>
                            <a:srgbClr val="003C71"/>
                          </a:solidFill>
                          <a:latin typeface="+mn-lt"/>
                          <a:ea typeface="+mn-ea"/>
                          <a:cs typeface="+mn-cs"/>
                        </a:rPr>
                        <a:t>&lt;later&gt;</a:t>
                      </a:r>
                      <a:endParaRPr lang="en-US" sz="1600" kern="1200" baseline="30000" dirty="0">
                        <a:solidFill>
                          <a:srgbClr val="003C71"/>
                        </a:solidFill>
                        <a:latin typeface="+mn-lt"/>
                        <a:ea typeface="+mn-ea"/>
                        <a:cs typeface="+mn-cs"/>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383866" y="866571"/>
            <a:ext cx="2967479" cy="369332"/>
          </a:xfrm>
          <a:prstGeom prst="rect">
            <a:avLst/>
          </a:prstGeom>
        </p:spPr>
        <p:txBody>
          <a:bodyPr wrap="none">
            <a:spAutoFit/>
          </a:bodyPr>
          <a:lstStyle/>
          <a:p>
            <a:pPr lvl="0">
              <a:spcBef>
                <a:spcPts val="1200"/>
              </a:spcBef>
            </a:pPr>
            <a:r>
              <a:rPr lang="en-US" dirty="0">
                <a:solidFill>
                  <a:srgbClr val="0071C5"/>
                </a:solidFill>
                <a:cs typeface="Intel Clear" panose="020B0604020203020204" pitchFamily="34" charset="0"/>
              </a:rPr>
              <a:t>$ perf stat -e </a:t>
            </a:r>
            <a:r>
              <a:rPr lang="en-US" dirty="0" smtClean="0">
                <a:solidFill>
                  <a:srgbClr val="0071C5"/>
                </a:solidFill>
                <a:cs typeface="Intel Clear" panose="020B0604020203020204" pitchFamily="34" charset="0"/>
              </a:rPr>
              <a:t>r53019c -- … </a:t>
            </a:r>
            <a:endParaRPr lang="en-US" dirty="0">
              <a:solidFill>
                <a:srgbClr val="0071C5"/>
              </a:solidFill>
              <a:cs typeface="Intel Clear" panose="020B0604020203020204" pitchFamily="34" charset="0"/>
            </a:endParaRPr>
          </a:p>
        </p:txBody>
      </p:sp>
    </p:spTree>
    <p:extLst>
      <p:ext uri="{BB962C8B-B14F-4D97-AF65-F5344CB8AC3E}">
        <p14:creationId xmlns:p14="http://schemas.microsoft.com/office/powerpoint/2010/main" val="981453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862418" y="1317817"/>
            <a:ext cx="6481482" cy="2796989"/>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 name="Title 1"/>
          <p:cNvSpPr>
            <a:spLocks noGrp="1"/>
          </p:cNvSpPr>
          <p:nvPr>
            <p:ph type="title"/>
          </p:nvPr>
        </p:nvSpPr>
        <p:spPr>
          <a:xfrm>
            <a:off x="455613" y="308848"/>
            <a:ext cx="8228012" cy="868680"/>
          </a:xfrm>
        </p:spPr>
        <p:txBody>
          <a:bodyPr/>
          <a:lstStyle/>
          <a:p>
            <a:r>
              <a:rPr lang="en-US" dirty="0" smtClean="0"/>
              <a:t>Understanding </a:t>
            </a:r>
            <a:r>
              <a:rPr lang="en-US" dirty="0"/>
              <a:t>IDQ_UOPS_NOT_DELIVERED.CORE</a:t>
            </a:r>
            <a:br>
              <a:rPr lang="en-US" dirty="0"/>
            </a:b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34</a:t>
            </a:fld>
            <a:endParaRPr lang="en-US" dirty="0"/>
          </a:p>
        </p:txBody>
      </p:sp>
      <p:sp>
        <p:nvSpPr>
          <p:cNvPr id="5" name="Flowchart: Process 4"/>
          <p:cNvSpPr/>
          <p:nvPr/>
        </p:nvSpPr>
        <p:spPr>
          <a:xfrm>
            <a:off x="2269673" y="2416043"/>
            <a:ext cx="1256044" cy="612648"/>
          </a:xfrm>
          <a:prstGeom prst="flowChart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decoders</a:t>
            </a:r>
            <a:endParaRPr lang="pl-PL" dirty="0"/>
          </a:p>
        </p:txBody>
      </p:sp>
      <p:sp>
        <p:nvSpPr>
          <p:cNvPr id="8" name="Flowchart: Process 7"/>
          <p:cNvSpPr/>
          <p:nvPr/>
        </p:nvSpPr>
        <p:spPr>
          <a:xfrm>
            <a:off x="6775488" y="1638382"/>
            <a:ext cx="1131160" cy="446066"/>
          </a:xfrm>
          <a:prstGeom prst="flowChart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Port 0</a:t>
            </a:r>
          </a:p>
        </p:txBody>
      </p:sp>
      <p:sp>
        <p:nvSpPr>
          <p:cNvPr id="9" name="Flowchart: Process 8"/>
          <p:cNvSpPr/>
          <p:nvPr/>
        </p:nvSpPr>
        <p:spPr>
          <a:xfrm>
            <a:off x="6775488" y="2276301"/>
            <a:ext cx="1131160" cy="446066"/>
          </a:xfrm>
          <a:prstGeom prst="flowChart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Port 1</a:t>
            </a:r>
          </a:p>
        </p:txBody>
      </p:sp>
      <p:sp>
        <p:nvSpPr>
          <p:cNvPr id="10" name="Flowchart: Process 9"/>
          <p:cNvSpPr/>
          <p:nvPr/>
        </p:nvSpPr>
        <p:spPr>
          <a:xfrm>
            <a:off x="6775488" y="3328029"/>
            <a:ext cx="1131160" cy="446066"/>
          </a:xfrm>
          <a:prstGeom prst="flowChart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Port 7</a:t>
            </a:r>
          </a:p>
        </p:txBody>
      </p:sp>
      <p:sp>
        <p:nvSpPr>
          <p:cNvPr id="7" name="TextBox 6"/>
          <p:cNvSpPr txBox="1"/>
          <p:nvPr/>
        </p:nvSpPr>
        <p:spPr>
          <a:xfrm>
            <a:off x="6775488" y="2637221"/>
            <a:ext cx="1131160" cy="553998"/>
          </a:xfrm>
          <a:prstGeom prst="rect">
            <a:avLst/>
          </a:prstGeom>
          <a:noFill/>
        </p:spPr>
        <p:txBody>
          <a:bodyPr vert="horz" wrap="square" lIns="0" tIns="0" rIns="0" bIns="0" rtlCol="0">
            <a:spAutoFit/>
          </a:bodyPr>
          <a:lstStyle/>
          <a:p>
            <a:pPr algn="ctr"/>
            <a:r>
              <a:rPr lang="en-US" sz="3600" dirty="0" smtClean="0">
                <a:solidFill>
                  <a:srgbClr val="003C71"/>
                </a:solidFill>
              </a:rPr>
              <a:t>…</a:t>
            </a:r>
            <a:endParaRPr lang="pl-PL" sz="3600" dirty="0" err="1" smtClean="0">
              <a:solidFill>
                <a:srgbClr val="003C71"/>
              </a:solidFill>
            </a:endParaRPr>
          </a:p>
        </p:txBody>
      </p:sp>
      <p:sp>
        <p:nvSpPr>
          <p:cNvPr id="12" name="Flowchart: Process 11"/>
          <p:cNvSpPr/>
          <p:nvPr/>
        </p:nvSpPr>
        <p:spPr>
          <a:xfrm>
            <a:off x="4502408" y="2416043"/>
            <a:ext cx="1256044" cy="612648"/>
          </a:xfrm>
          <a:prstGeom prst="flowChart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scheduler</a:t>
            </a:r>
            <a:endParaRPr lang="pl-PL" dirty="0"/>
          </a:p>
        </p:txBody>
      </p:sp>
      <p:cxnSp>
        <p:nvCxnSpPr>
          <p:cNvPr id="14" name="Straight Arrow Connector 13"/>
          <p:cNvCxnSpPr/>
          <p:nvPr/>
        </p:nvCxnSpPr>
        <p:spPr>
          <a:xfrm>
            <a:off x="3696462" y="2716311"/>
            <a:ext cx="65314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5854987" y="1861416"/>
            <a:ext cx="805666" cy="68561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5871969" y="2499335"/>
            <a:ext cx="758538" cy="18323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886929" y="2820623"/>
            <a:ext cx="743578" cy="18719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854987" y="2922817"/>
            <a:ext cx="775520" cy="58014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55613" y="1524402"/>
            <a:ext cx="1028173" cy="584775"/>
          </a:xfrm>
          <a:prstGeom prst="rect">
            <a:avLst/>
          </a:prstGeom>
          <a:noFill/>
          <a:ln w="28575" cmpd="dbl">
            <a:solidFill>
              <a:schemeClr val="tx1"/>
            </a:solidFill>
          </a:ln>
        </p:spPr>
        <p:txBody>
          <a:bodyPr wrap="square" lIns="91440" tIns="45720" rIns="91440" bIns="45720">
            <a:spAutoFit/>
          </a:bodyPr>
          <a:lstStyle/>
          <a:p>
            <a:r>
              <a:rPr lang="en-US" sz="1600" dirty="0" err="1" smtClean="0">
                <a:ln w="0"/>
                <a:solidFill>
                  <a:srgbClr val="003C71"/>
                </a:solidFill>
                <a:effectLst>
                  <a:outerShdw blurRad="38100" dist="19050" dir="2700000" algn="tl" rotWithShape="0">
                    <a:schemeClr val="dk1">
                      <a:alpha val="40000"/>
                    </a:schemeClr>
                  </a:outerShdw>
                </a:effectLst>
              </a:rPr>
              <a:t>dec</a:t>
            </a:r>
            <a:r>
              <a:rPr lang="en-US" sz="1600" dirty="0" smtClean="0">
                <a:ln w="0"/>
                <a:solidFill>
                  <a:srgbClr val="003C71"/>
                </a:solidFill>
                <a:effectLst>
                  <a:outerShdw blurRad="38100" dist="19050" dir="2700000" algn="tl" rotWithShape="0">
                    <a:schemeClr val="dk1">
                      <a:alpha val="40000"/>
                    </a:schemeClr>
                  </a:outerShdw>
                </a:effectLst>
              </a:rPr>
              <a:t> </a:t>
            </a:r>
            <a:r>
              <a:rPr lang="en-US" sz="1600" dirty="0" err="1" smtClean="0">
                <a:ln w="0"/>
                <a:solidFill>
                  <a:srgbClr val="003C71"/>
                </a:solidFill>
                <a:effectLst>
                  <a:outerShdw blurRad="38100" dist="19050" dir="2700000" algn="tl" rotWithShape="0">
                    <a:schemeClr val="dk1">
                      <a:alpha val="40000"/>
                    </a:schemeClr>
                  </a:outerShdw>
                </a:effectLst>
              </a:rPr>
              <a:t>rdi</a:t>
            </a:r>
            <a:endParaRPr lang="en-US" sz="1600" dirty="0">
              <a:ln w="0"/>
              <a:solidFill>
                <a:srgbClr val="003C71"/>
              </a:solidFill>
              <a:effectLst>
                <a:outerShdw blurRad="38100" dist="19050" dir="2700000" algn="tl" rotWithShape="0">
                  <a:schemeClr val="dk1">
                    <a:alpha val="40000"/>
                  </a:schemeClr>
                </a:outerShdw>
              </a:effectLst>
            </a:endParaRPr>
          </a:p>
          <a:p>
            <a:r>
              <a:rPr lang="en-US" sz="1600" dirty="0" err="1" smtClean="0">
                <a:ln w="0"/>
                <a:solidFill>
                  <a:srgbClr val="003C71"/>
                </a:solidFill>
                <a:effectLst>
                  <a:outerShdw blurRad="38100" dist="19050" dir="2700000" algn="tl" rotWithShape="0">
                    <a:schemeClr val="dk1">
                      <a:alpha val="40000"/>
                    </a:schemeClr>
                  </a:outerShdw>
                </a:effectLst>
              </a:rPr>
              <a:t>jnz</a:t>
            </a:r>
            <a:r>
              <a:rPr lang="en-US" sz="1600" dirty="0" smtClean="0">
                <a:ln w="0"/>
                <a:solidFill>
                  <a:srgbClr val="003C71"/>
                </a:solidFill>
                <a:effectLst>
                  <a:outerShdw blurRad="38100" dist="19050" dir="2700000" algn="tl" rotWithShape="0">
                    <a:schemeClr val="dk1">
                      <a:alpha val="40000"/>
                    </a:schemeClr>
                  </a:outerShdw>
                </a:effectLst>
              </a:rPr>
              <a:t> .loop</a:t>
            </a:r>
            <a:endParaRPr lang="en-US" sz="1600" b="0" cap="none" spc="0" dirty="0">
              <a:ln w="0"/>
              <a:solidFill>
                <a:srgbClr val="003C71"/>
              </a:solidFill>
              <a:effectLst>
                <a:outerShdw blurRad="38100" dist="19050" dir="2700000" algn="tl" rotWithShape="0">
                  <a:schemeClr val="dk1">
                    <a:alpha val="40000"/>
                  </a:schemeClr>
                </a:outerShdw>
              </a:effectLst>
            </a:endParaRPr>
          </a:p>
        </p:txBody>
      </p:sp>
      <p:cxnSp>
        <p:nvCxnSpPr>
          <p:cNvPr id="26" name="Straight Arrow Connector 25"/>
          <p:cNvCxnSpPr/>
          <p:nvPr/>
        </p:nvCxnSpPr>
        <p:spPr>
          <a:xfrm>
            <a:off x="1580321" y="2186497"/>
            <a:ext cx="618273" cy="52981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70698" y="2377757"/>
            <a:ext cx="661925" cy="338554"/>
          </a:xfrm>
          <a:prstGeom prst="rect">
            <a:avLst/>
          </a:prstGeom>
          <a:noFill/>
          <a:ln w="28575" cmpd="dbl">
            <a:noFill/>
          </a:ln>
        </p:spPr>
        <p:txBody>
          <a:bodyPr wrap="square" lIns="91440" tIns="45720" rIns="91440" bIns="45720">
            <a:spAutoFit/>
          </a:bodyPr>
          <a:lstStyle/>
          <a:p>
            <a:r>
              <a:rPr lang="en-US" sz="1600" dirty="0" err="1" smtClean="0">
                <a:ln w="0"/>
                <a:solidFill>
                  <a:srgbClr val="003C71"/>
                </a:solidFill>
                <a:effectLst>
                  <a:outerShdw blurRad="38100" dist="19050" dir="2700000" algn="tl" rotWithShape="0">
                    <a:schemeClr val="dk1">
                      <a:alpha val="40000"/>
                    </a:schemeClr>
                  </a:outerShdw>
                </a:effectLst>
              </a:rPr>
              <a:t>uops</a:t>
            </a:r>
            <a:endParaRPr lang="en-US" sz="1600" b="0" cap="none" spc="0" dirty="0">
              <a:ln w="0"/>
              <a:solidFill>
                <a:srgbClr val="003C7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0943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35</a:t>
            </a:fld>
            <a:endParaRPr lang="en-US" dirty="0"/>
          </a:p>
        </p:txBody>
      </p:sp>
      <p:graphicFrame>
        <p:nvGraphicFramePr>
          <p:cNvPr id="6" name="Content Placeholder 4"/>
          <p:cNvGraphicFramePr>
            <a:graphicFrameLocks noGrp="1"/>
          </p:cNvGraphicFramePr>
          <p:nvPr>
            <p:ph idx="4294967295"/>
            <p:extLst/>
          </p:nvPr>
        </p:nvGraphicFramePr>
        <p:xfrm>
          <a:off x="2018110" y="1294278"/>
          <a:ext cx="5103018" cy="1408156"/>
        </p:xfrm>
        <a:graphic>
          <a:graphicData uri="http://schemas.openxmlformats.org/drawingml/2006/table">
            <a:tbl>
              <a:tblPr firstRow="1" bandRow="1">
                <a:tableStyleId>{5C22544A-7EE6-4342-B048-85BDC9FD1C3A}</a:tableStyleId>
              </a:tblPr>
              <a:tblGrid>
                <a:gridCol w="1747558"/>
                <a:gridCol w="1418173"/>
                <a:gridCol w="1937287"/>
              </a:tblGrid>
              <a:tr h="446170">
                <a:tc>
                  <a:txBody>
                    <a:bodyPr/>
                    <a:lstStyle/>
                    <a:p>
                      <a:pPr algn="l"/>
                      <a:endParaRPr lang="en-US" sz="1600" b="0" i="0" dirty="0">
                        <a:latin typeface="+mj-lt"/>
                        <a:cs typeface="Intel Clear"/>
                      </a:endParaRPr>
                    </a:p>
                  </a:txBody>
                  <a:tcPr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Throughput,</a:t>
                      </a:r>
                      <a:r>
                        <a:rPr lang="en-US" sz="1600" b="0" i="0" baseline="0" dirty="0" smtClean="0">
                          <a:latin typeface="+mj-lt"/>
                          <a:cs typeface="Intel Clear"/>
                        </a:rPr>
                        <a:t> GB/s</a:t>
                      </a:r>
                      <a:endParaRPr lang="en-US" sz="1600" b="0" i="0" dirty="0">
                        <a:latin typeface="+mj-lt"/>
                        <a:cs typeface="Intel Clear"/>
                      </a:endParaRPr>
                    </a:p>
                  </a:txBody>
                  <a:tcPr marL="0" marR="0"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IDQ_UOPS_NOT_DELIVERED.CORE</a:t>
                      </a:r>
                      <a:endParaRPr lang="en-US" sz="1600" b="0" i="0" dirty="0">
                        <a:latin typeface="+mj-lt"/>
                        <a:cs typeface="Intel Clear"/>
                      </a:endParaRPr>
                    </a:p>
                  </a:txBody>
                  <a:tcPr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r>
              <a:tr h="425948">
                <a:tc>
                  <a:txBody>
                    <a:bodyPr/>
                    <a:lstStyle/>
                    <a:p>
                      <a:r>
                        <a:rPr lang="en-US" sz="1600" dirty="0" smtClean="0">
                          <a:solidFill>
                            <a:srgbClr val="004280"/>
                          </a:solidFill>
                          <a:latin typeface="+mj-lt"/>
                          <a:cs typeface="Intel Clear"/>
                        </a:rPr>
                        <a:t>Baseline</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dirty="0" smtClean="0">
                          <a:solidFill>
                            <a:srgbClr val="004280"/>
                          </a:solidFill>
                          <a:latin typeface="+mj-lt"/>
                          <a:cs typeface="Intel Clear"/>
                        </a:rPr>
                        <a:t>28.7</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dirty="0" smtClean="0">
                          <a:solidFill>
                            <a:srgbClr val="003C71"/>
                          </a:solidFill>
                          <a:latin typeface="+mj-lt"/>
                        </a:rPr>
                        <a:t>34 * 10</a:t>
                      </a:r>
                      <a:r>
                        <a:rPr lang="en-US" sz="1600" baseline="30000" dirty="0" smtClean="0">
                          <a:solidFill>
                            <a:srgbClr val="003C71"/>
                          </a:solidFill>
                          <a:latin typeface="+mj-lt"/>
                        </a:rPr>
                        <a:t>9</a:t>
                      </a:r>
                      <a:endParaRPr lang="en-US" sz="1600" baseline="30000" dirty="0">
                        <a:solidFill>
                          <a:srgbClr val="003C71"/>
                        </a:solidFill>
                        <a:latin typeface="+mj-lt"/>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r>
              <a:tr h="425948">
                <a:tc>
                  <a:txBody>
                    <a:bodyPr/>
                    <a:lstStyle/>
                    <a:p>
                      <a:r>
                        <a:rPr lang="en-US" sz="1600" dirty="0" smtClean="0">
                          <a:solidFill>
                            <a:srgbClr val="004280"/>
                          </a:solidFill>
                          <a:latin typeface="+mj-lt"/>
                          <a:cs typeface="Intel Clear"/>
                        </a:rPr>
                        <a:t>+</a:t>
                      </a:r>
                      <a:r>
                        <a:rPr lang="en-US" sz="1600" baseline="0" dirty="0" smtClean="0">
                          <a:solidFill>
                            <a:srgbClr val="004280"/>
                          </a:solidFill>
                          <a:latin typeface="+mj-lt"/>
                          <a:cs typeface="Intel Clear"/>
                        </a:rPr>
                        <a:t> foo()</a:t>
                      </a:r>
                      <a:endParaRPr lang="en-US" sz="1600" dirty="0">
                        <a:solidFill>
                          <a:srgbClr val="004280"/>
                        </a:solidFill>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4280"/>
                          </a:solidFill>
                          <a:latin typeface="+mj-lt"/>
                          <a:cs typeface="Intel Clear"/>
                        </a:rPr>
                        <a:t>33.0 (</a:t>
                      </a:r>
                      <a:r>
                        <a:rPr lang="en-US" sz="1600" dirty="0" smtClean="0">
                          <a:solidFill>
                            <a:srgbClr val="00B050"/>
                          </a:solidFill>
                          <a:latin typeface="+mj-lt"/>
                          <a:cs typeface="Intel Clear"/>
                        </a:rPr>
                        <a:t>+15%</a:t>
                      </a:r>
                      <a:r>
                        <a:rPr lang="en-US" sz="1600" dirty="0" smtClean="0">
                          <a:solidFill>
                            <a:srgbClr val="004280"/>
                          </a:solidFill>
                          <a:latin typeface="+mj-lt"/>
                          <a:cs typeface="Intel Clear"/>
                        </a:rPr>
                        <a:t>)</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3C71"/>
                          </a:solidFill>
                          <a:latin typeface="+mj-lt"/>
                        </a:rPr>
                        <a:t>30</a:t>
                      </a:r>
                      <a:r>
                        <a:rPr lang="en-US" sz="1600" kern="1200" dirty="0" smtClean="0">
                          <a:solidFill>
                            <a:srgbClr val="003C71"/>
                          </a:solidFill>
                          <a:latin typeface="+mn-lt"/>
                          <a:ea typeface="+mn-ea"/>
                          <a:cs typeface="+mn-cs"/>
                        </a:rPr>
                        <a:t> * 10</a:t>
                      </a:r>
                      <a:r>
                        <a:rPr lang="en-US" sz="1600" kern="1200" baseline="30000" dirty="0" smtClean="0">
                          <a:solidFill>
                            <a:srgbClr val="003C71"/>
                          </a:solidFill>
                          <a:latin typeface="+mn-lt"/>
                          <a:ea typeface="+mn-ea"/>
                          <a:cs typeface="+mn-cs"/>
                        </a:rPr>
                        <a:t>9</a:t>
                      </a:r>
                      <a:endParaRPr lang="en-US" sz="1600" kern="1200" baseline="30000" dirty="0">
                        <a:solidFill>
                          <a:srgbClr val="003C71"/>
                        </a:solidFill>
                        <a:latin typeface="+mn-lt"/>
                        <a:ea typeface="+mn-ea"/>
                        <a:cs typeface="+mn-cs"/>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383866" y="866571"/>
            <a:ext cx="2967479" cy="369332"/>
          </a:xfrm>
          <a:prstGeom prst="rect">
            <a:avLst/>
          </a:prstGeom>
        </p:spPr>
        <p:txBody>
          <a:bodyPr wrap="none">
            <a:spAutoFit/>
          </a:bodyPr>
          <a:lstStyle/>
          <a:p>
            <a:pPr lvl="0">
              <a:spcBef>
                <a:spcPts val="1200"/>
              </a:spcBef>
            </a:pPr>
            <a:r>
              <a:rPr lang="en-US" dirty="0">
                <a:solidFill>
                  <a:srgbClr val="0071C5"/>
                </a:solidFill>
                <a:cs typeface="Intel Clear" panose="020B0604020203020204" pitchFamily="34" charset="0"/>
              </a:rPr>
              <a:t>$ perf stat -e </a:t>
            </a:r>
            <a:r>
              <a:rPr lang="en-US" dirty="0" smtClean="0">
                <a:solidFill>
                  <a:srgbClr val="0071C5"/>
                </a:solidFill>
                <a:cs typeface="Intel Clear" panose="020B0604020203020204" pitchFamily="34" charset="0"/>
              </a:rPr>
              <a:t>r53019c -- … </a:t>
            </a:r>
            <a:endParaRPr lang="en-US" dirty="0">
              <a:solidFill>
                <a:srgbClr val="0071C5"/>
              </a:solidFill>
              <a:cs typeface="Intel Clear" panose="020B0604020203020204" pitchFamily="34" charset="0"/>
            </a:endParaRPr>
          </a:p>
        </p:txBody>
      </p:sp>
    </p:spTree>
    <p:extLst>
      <p:ext uri="{BB962C8B-B14F-4D97-AF65-F5344CB8AC3E}">
        <p14:creationId xmlns:p14="http://schemas.microsoft.com/office/powerpoint/2010/main" val="1254878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36</a:t>
            </a:fld>
            <a:endParaRPr lang="en-US" dirty="0"/>
          </a:p>
        </p:txBody>
      </p:sp>
      <p:graphicFrame>
        <p:nvGraphicFramePr>
          <p:cNvPr id="6" name="Content Placeholder 4"/>
          <p:cNvGraphicFramePr>
            <a:graphicFrameLocks noGrp="1"/>
          </p:cNvGraphicFramePr>
          <p:nvPr>
            <p:ph idx="4294967295"/>
            <p:extLst>
              <p:ext uri="{D42A27DB-BD31-4B8C-83A1-F6EECF244321}">
                <p14:modId xmlns:p14="http://schemas.microsoft.com/office/powerpoint/2010/main" val="1557174894"/>
              </p:ext>
            </p:extLst>
          </p:nvPr>
        </p:nvGraphicFramePr>
        <p:xfrm>
          <a:off x="2018110" y="1294278"/>
          <a:ext cx="5103018" cy="2520676"/>
        </p:xfrm>
        <a:graphic>
          <a:graphicData uri="http://schemas.openxmlformats.org/drawingml/2006/table">
            <a:tbl>
              <a:tblPr firstRow="1" bandRow="1">
                <a:tableStyleId>{5C22544A-7EE6-4342-B048-85BDC9FD1C3A}</a:tableStyleId>
              </a:tblPr>
              <a:tblGrid>
                <a:gridCol w="1747558"/>
                <a:gridCol w="1418173"/>
                <a:gridCol w="1937287"/>
              </a:tblGrid>
              <a:tr h="446170">
                <a:tc>
                  <a:txBody>
                    <a:bodyPr/>
                    <a:lstStyle/>
                    <a:p>
                      <a:pPr algn="l"/>
                      <a:endParaRPr lang="en-US" sz="1600" b="0" i="0" dirty="0">
                        <a:latin typeface="+mj-lt"/>
                        <a:cs typeface="Intel Clear"/>
                      </a:endParaRPr>
                    </a:p>
                  </a:txBody>
                  <a:tcPr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Throughput,</a:t>
                      </a:r>
                      <a:r>
                        <a:rPr lang="en-US" sz="1600" b="0" i="0" baseline="0" dirty="0" smtClean="0">
                          <a:latin typeface="+mj-lt"/>
                          <a:cs typeface="Intel Clear"/>
                        </a:rPr>
                        <a:t> GB/s</a:t>
                      </a:r>
                      <a:endParaRPr lang="en-US" sz="1600" b="0" i="0" dirty="0">
                        <a:latin typeface="+mj-lt"/>
                        <a:cs typeface="Intel Clear"/>
                      </a:endParaRPr>
                    </a:p>
                  </a:txBody>
                  <a:tcPr marL="0" marR="0"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IDQ_UOPS_NOT_DELIVERED.CORE</a:t>
                      </a:r>
                      <a:endParaRPr lang="en-US" sz="1600" b="0" i="0" dirty="0">
                        <a:latin typeface="+mj-lt"/>
                        <a:cs typeface="Intel Clear"/>
                      </a:endParaRPr>
                    </a:p>
                  </a:txBody>
                  <a:tcPr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r>
              <a:tr h="425948">
                <a:tc>
                  <a:txBody>
                    <a:bodyPr/>
                    <a:lstStyle/>
                    <a:p>
                      <a:r>
                        <a:rPr lang="en-US" sz="1600" dirty="0" smtClean="0">
                          <a:solidFill>
                            <a:srgbClr val="004280"/>
                          </a:solidFill>
                          <a:latin typeface="+mj-lt"/>
                          <a:cs typeface="Intel Clear"/>
                        </a:rPr>
                        <a:t>Baseline</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dirty="0" smtClean="0">
                          <a:solidFill>
                            <a:srgbClr val="004280"/>
                          </a:solidFill>
                          <a:latin typeface="+mj-lt"/>
                          <a:cs typeface="Intel Clear"/>
                        </a:rPr>
                        <a:t>28.7</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dirty="0" smtClean="0">
                          <a:solidFill>
                            <a:srgbClr val="003C71"/>
                          </a:solidFill>
                          <a:latin typeface="+mj-lt"/>
                        </a:rPr>
                        <a:t>34 * 10</a:t>
                      </a:r>
                      <a:r>
                        <a:rPr lang="en-US" sz="1600" baseline="30000" dirty="0" smtClean="0">
                          <a:solidFill>
                            <a:srgbClr val="003C71"/>
                          </a:solidFill>
                          <a:latin typeface="+mj-lt"/>
                        </a:rPr>
                        <a:t>9</a:t>
                      </a:r>
                      <a:endParaRPr lang="en-US" sz="1600" baseline="30000" dirty="0">
                        <a:solidFill>
                          <a:srgbClr val="003C71"/>
                        </a:solidFill>
                        <a:latin typeface="+mj-lt"/>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r>
              <a:tr h="425948">
                <a:tc>
                  <a:txBody>
                    <a:bodyPr/>
                    <a:lstStyle/>
                    <a:p>
                      <a:r>
                        <a:rPr lang="en-US" sz="1600" dirty="0" smtClean="0">
                          <a:solidFill>
                            <a:srgbClr val="004280"/>
                          </a:solidFill>
                          <a:latin typeface="+mj-lt"/>
                          <a:cs typeface="Intel Clear"/>
                        </a:rPr>
                        <a:t>+</a:t>
                      </a:r>
                      <a:r>
                        <a:rPr lang="en-US" sz="1600" baseline="0" dirty="0" smtClean="0">
                          <a:solidFill>
                            <a:srgbClr val="004280"/>
                          </a:solidFill>
                          <a:latin typeface="+mj-lt"/>
                          <a:cs typeface="Intel Clear"/>
                        </a:rPr>
                        <a:t> foo()</a:t>
                      </a:r>
                      <a:endParaRPr lang="en-US" sz="1600" dirty="0">
                        <a:solidFill>
                          <a:srgbClr val="004280"/>
                        </a:solidFill>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4280"/>
                          </a:solidFill>
                          <a:latin typeface="+mj-lt"/>
                          <a:cs typeface="Intel Clear"/>
                        </a:rPr>
                        <a:t>33.0 (</a:t>
                      </a:r>
                      <a:r>
                        <a:rPr lang="en-US" sz="1600" dirty="0" smtClean="0">
                          <a:solidFill>
                            <a:srgbClr val="FF0000"/>
                          </a:solidFill>
                          <a:latin typeface="+mj-lt"/>
                          <a:cs typeface="Intel Clear"/>
                        </a:rPr>
                        <a:t>+15%</a:t>
                      </a:r>
                      <a:r>
                        <a:rPr lang="en-US" sz="1600" dirty="0" smtClean="0">
                          <a:solidFill>
                            <a:srgbClr val="004280"/>
                          </a:solidFill>
                          <a:latin typeface="+mj-lt"/>
                          <a:cs typeface="Intel Clear"/>
                        </a:rPr>
                        <a:t>)</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3C71"/>
                          </a:solidFill>
                          <a:latin typeface="+mj-lt"/>
                        </a:rPr>
                        <a:t>30</a:t>
                      </a:r>
                      <a:r>
                        <a:rPr lang="en-US" sz="1600" kern="1200" dirty="0" smtClean="0">
                          <a:solidFill>
                            <a:srgbClr val="003C71"/>
                          </a:solidFill>
                          <a:latin typeface="+mn-lt"/>
                          <a:ea typeface="+mn-ea"/>
                          <a:cs typeface="+mn-cs"/>
                        </a:rPr>
                        <a:t> * 10</a:t>
                      </a:r>
                      <a:r>
                        <a:rPr lang="en-US" sz="1600" kern="1200" baseline="30000" dirty="0" smtClean="0">
                          <a:solidFill>
                            <a:srgbClr val="003C71"/>
                          </a:solidFill>
                          <a:latin typeface="+mn-lt"/>
                          <a:ea typeface="+mn-ea"/>
                          <a:cs typeface="+mn-cs"/>
                        </a:rPr>
                        <a:t>9</a:t>
                      </a:r>
                      <a:endParaRPr lang="en-US" sz="1600" kern="1200" baseline="30000" dirty="0">
                        <a:solidFill>
                          <a:srgbClr val="003C71"/>
                        </a:solidFill>
                        <a:latin typeface="+mn-lt"/>
                        <a:ea typeface="+mn-ea"/>
                        <a:cs typeface="+mn-cs"/>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r>
              <a:tr h="425948">
                <a:tc>
                  <a:txBody>
                    <a:bodyPr/>
                    <a:lstStyle/>
                    <a:p>
                      <a:r>
                        <a:rPr lang="en-US" sz="1600" dirty="0" smtClean="0">
                          <a:solidFill>
                            <a:srgbClr val="004280"/>
                          </a:solidFill>
                          <a:latin typeface="+mj-lt"/>
                          <a:cs typeface="Intel Clear"/>
                        </a:rPr>
                        <a:t>32B</a:t>
                      </a:r>
                      <a:r>
                        <a:rPr lang="en-US" sz="1600" baseline="0" dirty="0" smtClean="0">
                          <a:solidFill>
                            <a:srgbClr val="004280"/>
                          </a:solidFill>
                          <a:latin typeface="+mj-lt"/>
                          <a:cs typeface="Intel Clear"/>
                        </a:rPr>
                        <a:t> function </a:t>
                      </a:r>
                      <a:r>
                        <a:rPr lang="en-US" sz="1600" dirty="0" smtClean="0">
                          <a:solidFill>
                            <a:srgbClr val="004280"/>
                          </a:solidFill>
                          <a:latin typeface="+mj-lt"/>
                          <a:cs typeface="Intel Clear"/>
                        </a:rPr>
                        <a:t>alignment *</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dirty="0" smtClean="0">
                          <a:solidFill>
                            <a:srgbClr val="004280"/>
                          </a:solidFill>
                          <a:latin typeface="+mj-lt"/>
                          <a:cs typeface="Intel Clear"/>
                        </a:rPr>
                        <a:t>38.0 (</a:t>
                      </a:r>
                      <a:r>
                        <a:rPr lang="en-US" sz="1600" dirty="0" smtClean="0">
                          <a:solidFill>
                            <a:srgbClr val="FFC000"/>
                          </a:solidFill>
                          <a:latin typeface="+mj-lt"/>
                          <a:cs typeface="Intel Clear"/>
                        </a:rPr>
                        <a:t>+32%</a:t>
                      </a:r>
                      <a:r>
                        <a:rPr lang="en-US" sz="1600" dirty="0" smtClean="0">
                          <a:solidFill>
                            <a:srgbClr val="004280"/>
                          </a:solidFill>
                          <a:latin typeface="+mj-lt"/>
                          <a:cs typeface="Intel Clear"/>
                        </a:rPr>
                        <a:t>)</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rgbClr val="003C71"/>
                          </a:solidFill>
                          <a:latin typeface="+mn-lt"/>
                          <a:ea typeface="+mn-ea"/>
                          <a:cs typeface="+mn-cs"/>
                        </a:rPr>
                        <a:t>24 * 10</a:t>
                      </a:r>
                      <a:r>
                        <a:rPr lang="en-US" sz="1600" kern="1200" baseline="30000" dirty="0" smtClean="0">
                          <a:solidFill>
                            <a:srgbClr val="003C71"/>
                          </a:solidFill>
                          <a:latin typeface="+mn-lt"/>
                          <a:ea typeface="+mn-ea"/>
                          <a:cs typeface="+mn-cs"/>
                        </a:rPr>
                        <a:t>9</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r>
              <a:tr h="425948">
                <a:tc>
                  <a:txBody>
                    <a:bodyPr/>
                    <a:lstStyle/>
                    <a:p>
                      <a:r>
                        <a:rPr lang="en-US" sz="1600" dirty="0" smtClean="0">
                          <a:solidFill>
                            <a:srgbClr val="004280"/>
                          </a:solidFill>
                          <a:latin typeface="+mj-lt"/>
                          <a:cs typeface="Intel Clear"/>
                        </a:rPr>
                        <a:t>32B</a:t>
                      </a:r>
                      <a:r>
                        <a:rPr lang="en-US" sz="1600" baseline="0" dirty="0" smtClean="0">
                          <a:solidFill>
                            <a:srgbClr val="004280"/>
                          </a:solidFill>
                          <a:latin typeface="+mj-lt"/>
                          <a:cs typeface="Intel Clear"/>
                        </a:rPr>
                        <a:t> basic blocks </a:t>
                      </a:r>
                      <a:r>
                        <a:rPr lang="en-US" sz="1600" dirty="0" smtClean="0">
                          <a:solidFill>
                            <a:srgbClr val="004280"/>
                          </a:solidFill>
                          <a:latin typeface="+mj-lt"/>
                          <a:cs typeface="Intel Clear"/>
                        </a:rPr>
                        <a:t>alignment **</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rgbClr val="FFFFFF"/>
                    </a:solidFill>
                  </a:tcPr>
                </a:tc>
                <a:tc>
                  <a:txBody>
                    <a:bodyPr/>
                    <a:lstStyle/>
                    <a:p>
                      <a:pPr algn="ctr"/>
                      <a:r>
                        <a:rPr lang="en-US" sz="1600" dirty="0" smtClean="0">
                          <a:solidFill>
                            <a:srgbClr val="004280"/>
                          </a:solidFill>
                          <a:latin typeface="+mj-lt"/>
                          <a:cs typeface="Intel Clear"/>
                        </a:rPr>
                        <a:t>42.4 (</a:t>
                      </a:r>
                      <a:r>
                        <a:rPr lang="en-US" sz="1600" dirty="0" smtClean="0">
                          <a:solidFill>
                            <a:srgbClr val="92D050"/>
                          </a:solidFill>
                          <a:latin typeface="+mj-lt"/>
                          <a:cs typeface="Intel Clear"/>
                        </a:rPr>
                        <a:t>+48%</a:t>
                      </a:r>
                      <a:r>
                        <a:rPr lang="en-US" sz="1600" dirty="0" smtClean="0">
                          <a:solidFill>
                            <a:srgbClr val="004280"/>
                          </a:solidFill>
                          <a:latin typeface="+mj-lt"/>
                          <a:cs typeface="Intel Clear"/>
                        </a:rPr>
                        <a:t>)</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rgbClr val="FFFF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kern="1200" dirty="0" smtClean="0">
                          <a:solidFill>
                            <a:srgbClr val="003C71"/>
                          </a:solidFill>
                          <a:latin typeface="+mn-lt"/>
                          <a:ea typeface="+mn-ea"/>
                          <a:cs typeface="+mn-cs"/>
                        </a:rPr>
                        <a:t>17 * 10</a:t>
                      </a:r>
                      <a:r>
                        <a:rPr lang="en-US" sz="1600" kern="1200" baseline="30000" dirty="0" smtClean="0">
                          <a:solidFill>
                            <a:srgbClr val="003C71"/>
                          </a:solidFill>
                          <a:latin typeface="+mn-lt"/>
                          <a:ea typeface="+mn-ea"/>
                          <a:cs typeface="+mn-cs"/>
                        </a:rPr>
                        <a:t>9</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rgbClr val="FFFFFF"/>
                    </a:solidFill>
                  </a:tcPr>
                </a:tc>
              </a:tr>
            </a:tbl>
          </a:graphicData>
        </a:graphic>
      </p:graphicFrame>
      <p:sp>
        <p:nvSpPr>
          <p:cNvPr id="3" name="Rectangle 2"/>
          <p:cNvSpPr/>
          <p:nvPr/>
        </p:nvSpPr>
        <p:spPr>
          <a:xfrm>
            <a:off x="2018110" y="4041250"/>
            <a:ext cx="2693366" cy="523220"/>
          </a:xfrm>
          <a:prstGeom prst="rect">
            <a:avLst/>
          </a:prstGeom>
        </p:spPr>
        <p:txBody>
          <a:bodyPr wrap="none">
            <a:spAutoFit/>
          </a:bodyPr>
          <a:lstStyle/>
          <a:p>
            <a:r>
              <a:rPr lang="en-US" sz="1400" dirty="0" smtClean="0">
                <a:solidFill>
                  <a:srgbClr val="004280"/>
                </a:solidFill>
                <a:latin typeface="Intel Clear" panose="020B0604020203020204" pitchFamily="34" charset="0"/>
                <a:cs typeface="Intel Clear"/>
              </a:rPr>
              <a:t>* -</a:t>
            </a:r>
            <a:r>
              <a:rPr lang="en-US" sz="1400" dirty="0" err="1" smtClean="0">
                <a:solidFill>
                  <a:srgbClr val="004280"/>
                </a:solidFill>
                <a:latin typeface="Intel Clear" panose="020B0604020203020204" pitchFamily="34" charset="0"/>
                <a:cs typeface="Intel Clear"/>
              </a:rPr>
              <a:t>mllvm</a:t>
            </a:r>
            <a:r>
              <a:rPr lang="en-US" sz="1400" dirty="0" smtClean="0">
                <a:solidFill>
                  <a:srgbClr val="004280"/>
                </a:solidFill>
                <a:latin typeface="Intel Clear" panose="020B0604020203020204" pitchFamily="34" charset="0"/>
                <a:cs typeface="Intel Clear"/>
              </a:rPr>
              <a:t> </a:t>
            </a:r>
            <a:r>
              <a:rPr lang="en-US" sz="1400" dirty="0">
                <a:solidFill>
                  <a:srgbClr val="004280"/>
                </a:solidFill>
                <a:latin typeface="Intel Clear" panose="020B0604020203020204" pitchFamily="34" charset="0"/>
                <a:cs typeface="Intel Clear"/>
              </a:rPr>
              <a:t>-</a:t>
            </a:r>
            <a:r>
              <a:rPr lang="en-US" sz="1400" dirty="0" smtClean="0">
                <a:solidFill>
                  <a:srgbClr val="004280"/>
                </a:solidFill>
                <a:latin typeface="Intel Clear" panose="020B0604020203020204" pitchFamily="34" charset="0"/>
                <a:cs typeface="Intel Clear"/>
              </a:rPr>
              <a:t>align-all-functions=5</a:t>
            </a:r>
          </a:p>
          <a:p>
            <a:r>
              <a:rPr lang="en-US" sz="1400" dirty="0">
                <a:solidFill>
                  <a:srgbClr val="004280"/>
                </a:solidFill>
                <a:latin typeface="Intel Clear" panose="020B0604020203020204" pitchFamily="34" charset="0"/>
                <a:cs typeface="Intel Clear"/>
              </a:rPr>
              <a:t>** -</a:t>
            </a:r>
            <a:r>
              <a:rPr lang="en-US" sz="1400" dirty="0" err="1">
                <a:solidFill>
                  <a:srgbClr val="004280"/>
                </a:solidFill>
                <a:latin typeface="Intel Clear" panose="020B0604020203020204" pitchFamily="34" charset="0"/>
                <a:cs typeface="Intel Clear"/>
              </a:rPr>
              <a:t>mllvm</a:t>
            </a:r>
            <a:r>
              <a:rPr lang="en-US" sz="1400" dirty="0">
                <a:solidFill>
                  <a:srgbClr val="004280"/>
                </a:solidFill>
                <a:latin typeface="Intel Clear" panose="020B0604020203020204" pitchFamily="34" charset="0"/>
                <a:cs typeface="Intel Clear"/>
              </a:rPr>
              <a:t> -align-all-blocks=5</a:t>
            </a:r>
            <a:endParaRPr lang="pl-PL" sz="1400" dirty="0"/>
          </a:p>
        </p:txBody>
      </p:sp>
      <p:sp>
        <p:nvSpPr>
          <p:cNvPr id="11" name="Rectangle 10"/>
          <p:cNvSpPr/>
          <p:nvPr/>
        </p:nvSpPr>
        <p:spPr>
          <a:xfrm>
            <a:off x="383866" y="866571"/>
            <a:ext cx="2967479" cy="369332"/>
          </a:xfrm>
          <a:prstGeom prst="rect">
            <a:avLst/>
          </a:prstGeom>
        </p:spPr>
        <p:txBody>
          <a:bodyPr wrap="none">
            <a:spAutoFit/>
          </a:bodyPr>
          <a:lstStyle/>
          <a:p>
            <a:pPr lvl="0">
              <a:spcBef>
                <a:spcPts val="1200"/>
              </a:spcBef>
            </a:pPr>
            <a:r>
              <a:rPr lang="en-US" dirty="0">
                <a:solidFill>
                  <a:srgbClr val="0071C5"/>
                </a:solidFill>
                <a:cs typeface="Intel Clear" panose="020B0604020203020204" pitchFamily="34" charset="0"/>
              </a:rPr>
              <a:t>$ perf stat -e </a:t>
            </a:r>
            <a:r>
              <a:rPr lang="en-US" dirty="0" smtClean="0">
                <a:solidFill>
                  <a:srgbClr val="0071C5"/>
                </a:solidFill>
                <a:cs typeface="Intel Clear" panose="020B0604020203020204" pitchFamily="34" charset="0"/>
              </a:rPr>
              <a:t>r53019c -- … </a:t>
            </a:r>
            <a:endParaRPr lang="en-US" dirty="0">
              <a:solidFill>
                <a:srgbClr val="0071C5"/>
              </a:solidFill>
              <a:cs typeface="Intel Clear" panose="020B0604020203020204" pitchFamily="34" charset="0"/>
            </a:endParaRPr>
          </a:p>
        </p:txBody>
      </p:sp>
    </p:spTree>
    <p:extLst>
      <p:ext uri="{BB962C8B-B14F-4D97-AF65-F5344CB8AC3E}">
        <p14:creationId xmlns:p14="http://schemas.microsoft.com/office/powerpoint/2010/main" val="2433685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37</a:t>
            </a:fld>
            <a:endParaRPr lang="en-US" dirty="0"/>
          </a:p>
        </p:txBody>
      </p:sp>
      <p:sp>
        <p:nvSpPr>
          <p:cNvPr id="11" name="Rectangle 10"/>
          <p:cNvSpPr/>
          <p:nvPr/>
        </p:nvSpPr>
        <p:spPr>
          <a:xfrm>
            <a:off x="455613" y="1366166"/>
            <a:ext cx="2045540" cy="646331"/>
          </a:xfrm>
          <a:prstGeom prst="rect">
            <a:avLst/>
          </a:prstGeom>
        </p:spPr>
        <p:txBody>
          <a:bodyPr wrap="square">
            <a:spAutoFit/>
          </a:bodyPr>
          <a:lstStyle/>
          <a:p>
            <a:pPr lvl="0">
              <a:spcBef>
                <a:spcPts val="1200"/>
              </a:spcBef>
            </a:pPr>
            <a:r>
              <a:rPr lang="en-US" dirty="0" smtClean="0">
                <a:solidFill>
                  <a:srgbClr val="0071C5"/>
                </a:solidFill>
                <a:cs typeface="Intel Clear" panose="020B0604020203020204" pitchFamily="34" charset="0"/>
              </a:rPr>
              <a:t>Function aligned at 32B boundary</a:t>
            </a:r>
            <a:endParaRPr lang="en-US" dirty="0">
              <a:solidFill>
                <a:srgbClr val="0071C5"/>
              </a:solidFill>
              <a:cs typeface="Intel Clear" panose="020B0604020203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824" y="960374"/>
            <a:ext cx="5240868" cy="1457914"/>
          </a:xfrm>
          <a:prstGeom prst="rect">
            <a:avLst/>
          </a:prstGeom>
        </p:spPr>
      </p:pic>
    </p:spTree>
    <p:extLst>
      <p:ext uri="{BB962C8B-B14F-4D97-AF65-F5344CB8AC3E}">
        <p14:creationId xmlns:p14="http://schemas.microsoft.com/office/powerpoint/2010/main" val="3416271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38</a:t>
            </a:fld>
            <a:endParaRPr lang="en-US" dirty="0"/>
          </a:p>
        </p:txBody>
      </p:sp>
      <p:sp>
        <p:nvSpPr>
          <p:cNvPr id="11" name="Rectangle 10"/>
          <p:cNvSpPr/>
          <p:nvPr/>
        </p:nvSpPr>
        <p:spPr>
          <a:xfrm>
            <a:off x="455613" y="1366166"/>
            <a:ext cx="2045540" cy="646331"/>
          </a:xfrm>
          <a:prstGeom prst="rect">
            <a:avLst/>
          </a:prstGeom>
        </p:spPr>
        <p:txBody>
          <a:bodyPr wrap="square">
            <a:spAutoFit/>
          </a:bodyPr>
          <a:lstStyle/>
          <a:p>
            <a:pPr lvl="0">
              <a:spcBef>
                <a:spcPts val="1200"/>
              </a:spcBef>
            </a:pPr>
            <a:r>
              <a:rPr lang="en-US" dirty="0" smtClean="0">
                <a:solidFill>
                  <a:srgbClr val="0071C5"/>
                </a:solidFill>
                <a:cs typeface="Intel Clear" panose="020B0604020203020204" pitchFamily="34" charset="0"/>
              </a:rPr>
              <a:t>Function aligned at 32B boundary</a:t>
            </a:r>
            <a:endParaRPr lang="en-US" dirty="0">
              <a:solidFill>
                <a:srgbClr val="0071C5"/>
              </a:solidFill>
              <a:cs typeface="Intel Clear" panose="020B0604020203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824" y="960374"/>
            <a:ext cx="5240868" cy="1457914"/>
          </a:xfrm>
          <a:prstGeom prst="rect">
            <a:avLst/>
          </a:prstGeom>
        </p:spPr>
      </p:pic>
      <p:sp>
        <p:nvSpPr>
          <p:cNvPr id="8" name="Right Brace 7"/>
          <p:cNvSpPr/>
          <p:nvPr/>
        </p:nvSpPr>
        <p:spPr>
          <a:xfrm>
            <a:off x="7926675" y="1157356"/>
            <a:ext cx="134831" cy="591670"/>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pl-PL"/>
          </a:p>
        </p:txBody>
      </p:sp>
      <p:sp>
        <p:nvSpPr>
          <p:cNvPr id="7" name="Rectangle 6"/>
          <p:cNvSpPr/>
          <p:nvPr/>
        </p:nvSpPr>
        <p:spPr>
          <a:xfrm>
            <a:off x="8113489" y="1237747"/>
            <a:ext cx="570136" cy="430887"/>
          </a:xfrm>
          <a:prstGeom prst="rect">
            <a:avLst/>
          </a:prstGeom>
        </p:spPr>
        <p:txBody>
          <a:bodyPr wrap="square" lIns="0" tIns="0" rIns="0" bIns="0">
            <a:spAutoFit/>
          </a:bodyPr>
          <a:lstStyle/>
          <a:p>
            <a:pPr lvl="0" algn="ctr">
              <a:spcBef>
                <a:spcPts val="1200"/>
              </a:spcBef>
            </a:pPr>
            <a:r>
              <a:rPr lang="en-US" sz="1400" dirty="0" smtClean="0">
                <a:solidFill>
                  <a:srgbClr val="0071C5"/>
                </a:solidFill>
                <a:cs typeface="Intel Clear" panose="020B0604020203020204" pitchFamily="34" charset="0"/>
              </a:rPr>
              <a:t>cache line</a:t>
            </a:r>
            <a:endParaRPr lang="en-US" sz="1400" dirty="0">
              <a:solidFill>
                <a:srgbClr val="0071C5"/>
              </a:solidFill>
              <a:cs typeface="Intel Clear" panose="020B0604020203020204" pitchFamily="34" charset="0"/>
            </a:endParaRPr>
          </a:p>
        </p:txBody>
      </p:sp>
    </p:spTree>
    <p:extLst>
      <p:ext uri="{BB962C8B-B14F-4D97-AF65-F5344CB8AC3E}">
        <p14:creationId xmlns:p14="http://schemas.microsoft.com/office/powerpoint/2010/main" val="1099145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39</a:t>
            </a:fld>
            <a:endParaRPr lang="en-US" dirty="0"/>
          </a:p>
        </p:txBody>
      </p:sp>
      <p:sp>
        <p:nvSpPr>
          <p:cNvPr id="11" name="Rectangle 10"/>
          <p:cNvSpPr/>
          <p:nvPr/>
        </p:nvSpPr>
        <p:spPr>
          <a:xfrm>
            <a:off x="455613" y="1366166"/>
            <a:ext cx="2045540" cy="646331"/>
          </a:xfrm>
          <a:prstGeom prst="rect">
            <a:avLst/>
          </a:prstGeom>
        </p:spPr>
        <p:txBody>
          <a:bodyPr wrap="square">
            <a:spAutoFit/>
          </a:bodyPr>
          <a:lstStyle/>
          <a:p>
            <a:pPr lvl="0">
              <a:spcBef>
                <a:spcPts val="1200"/>
              </a:spcBef>
            </a:pPr>
            <a:r>
              <a:rPr lang="en-US" dirty="0" smtClean="0">
                <a:solidFill>
                  <a:srgbClr val="0071C5"/>
                </a:solidFill>
                <a:cs typeface="Intel Clear" panose="020B0604020203020204" pitchFamily="34" charset="0"/>
              </a:rPr>
              <a:t>Function aligned at 32B boundary</a:t>
            </a:r>
            <a:endParaRPr lang="en-US" dirty="0">
              <a:solidFill>
                <a:srgbClr val="0071C5"/>
              </a:solidFill>
              <a:cs typeface="Intel Clear" panose="020B0604020203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00" y="960374"/>
            <a:ext cx="5240868" cy="1457914"/>
          </a:xfrm>
          <a:prstGeom prst="rect">
            <a:avLst/>
          </a:prstGeom>
        </p:spPr>
      </p:pic>
      <p:sp>
        <p:nvSpPr>
          <p:cNvPr id="7" name="Right Brace 6"/>
          <p:cNvSpPr/>
          <p:nvPr/>
        </p:nvSpPr>
        <p:spPr>
          <a:xfrm>
            <a:off x="7926675" y="1157356"/>
            <a:ext cx="134831" cy="591670"/>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pl-PL"/>
          </a:p>
        </p:txBody>
      </p:sp>
      <p:sp>
        <p:nvSpPr>
          <p:cNvPr id="8" name="Rectangle 7"/>
          <p:cNvSpPr/>
          <p:nvPr/>
        </p:nvSpPr>
        <p:spPr>
          <a:xfrm>
            <a:off x="8113489" y="1237747"/>
            <a:ext cx="570136" cy="430887"/>
          </a:xfrm>
          <a:prstGeom prst="rect">
            <a:avLst/>
          </a:prstGeom>
        </p:spPr>
        <p:txBody>
          <a:bodyPr wrap="square" lIns="0" tIns="0" rIns="0" bIns="0">
            <a:spAutoFit/>
          </a:bodyPr>
          <a:lstStyle/>
          <a:p>
            <a:pPr lvl="0" algn="ctr">
              <a:spcBef>
                <a:spcPts val="1200"/>
              </a:spcBef>
            </a:pPr>
            <a:r>
              <a:rPr lang="en-US" sz="1400" dirty="0" smtClean="0">
                <a:solidFill>
                  <a:srgbClr val="0071C5"/>
                </a:solidFill>
                <a:cs typeface="Intel Clear" panose="020B0604020203020204" pitchFamily="34" charset="0"/>
              </a:rPr>
              <a:t>cache line</a:t>
            </a:r>
            <a:endParaRPr lang="en-US" sz="1400" dirty="0">
              <a:solidFill>
                <a:srgbClr val="0071C5"/>
              </a:solidFill>
              <a:cs typeface="Intel Clear" panose="020B0604020203020204" pitchFamily="34" charset="0"/>
            </a:endParaRPr>
          </a:p>
        </p:txBody>
      </p:sp>
    </p:spTree>
    <p:extLst>
      <p:ext uri="{BB962C8B-B14F-4D97-AF65-F5344CB8AC3E}">
        <p14:creationId xmlns:p14="http://schemas.microsoft.com/office/powerpoint/2010/main" val="104844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a:t>
            </a:fld>
            <a:endParaRPr lang="en-US" dirty="0"/>
          </a:p>
        </p:txBody>
      </p:sp>
      <p:sp>
        <p:nvSpPr>
          <p:cNvPr id="10" name="Title 1"/>
          <p:cNvSpPr>
            <a:spLocks noGrp="1"/>
          </p:cNvSpPr>
          <p:nvPr>
            <p:ph type="title"/>
          </p:nvPr>
        </p:nvSpPr>
        <p:spPr/>
        <p:txBody>
          <a:bodyPr/>
          <a:lstStyle/>
          <a:p>
            <a:r>
              <a:rPr lang="en-US" dirty="0" smtClean="0"/>
              <a:t>Performance analysis that we do</a:t>
            </a:r>
            <a:endParaRPr lang="en-US" dirty="0"/>
          </a:p>
        </p:txBody>
      </p:sp>
    </p:spTree>
    <p:extLst>
      <p:ext uri="{BB962C8B-B14F-4D97-AF65-F5344CB8AC3E}">
        <p14:creationId xmlns:p14="http://schemas.microsoft.com/office/powerpoint/2010/main" val="892312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00" y="960374"/>
            <a:ext cx="5240868" cy="1457914"/>
          </a:xfrm>
          <a:prstGeom prst="rect">
            <a:avLst/>
          </a:prstGeom>
        </p:spPr>
      </p:pic>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40</a:t>
            </a:fld>
            <a:endParaRPr lang="en-US" dirty="0"/>
          </a:p>
        </p:txBody>
      </p:sp>
      <p:sp>
        <p:nvSpPr>
          <p:cNvPr id="11" name="Rectangle 10"/>
          <p:cNvSpPr/>
          <p:nvPr/>
        </p:nvSpPr>
        <p:spPr>
          <a:xfrm>
            <a:off x="455613" y="1366166"/>
            <a:ext cx="2045540" cy="646331"/>
          </a:xfrm>
          <a:prstGeom prst="rect">
            <a:avLst/>
          </a:prstGeom>
        </p:spPr>
        <p:txBody>
          <a:bodyPr wrap="square">
            <a:spAutoFit/>
          </a:bodyPr>
          <a:lstStyle/>
          <a:p>
            <a:pPr lvl="0">
              <a:spcBef>
                <a:spcPts val="1200"/>
              </a:spcBef>
            </a:pPr>
            <a:r>
              <a:rPr lang="en-US" dirty="0" smtClean="0">
                <a:solidFill>
                  <a:srgbClr val="0071C5"/>
                </a:solidFill>
                <a:cs typeface="Intel Clear" panose="020B0604020203020204" pitchFamily="34" charset="0"/>
              </a:rPr>
              <a:t>Function aligned at 32B boundary</a:t>
            </a:r>
            <a:endParaRPr lang="en-US" dirty="0">
              <a:solidFill>
                <a:srgbClr val="0071C5"/>
              </a:solidFill>
              <a:cs typeface="Intel Clear" panose="020B0604020203020204" pitchFamily="34" charset="0"/>
            </a:endParaRPr>
          </a:p>
        </p:txBody>
      </p:sp>
      <p:sp>
        <p:nvSpPr>
          <p:cNvPr id="3" name="Down Arrow 2"/>
          <p:cNvSpPr/>
          <p:nvPr/>
        </p:nvSpPr>
        <p:spPr>
          <a:xfrm>
            <a:off x="3052616" y="1667697"/>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7" name="Down Arrow 6"/>
          <p:cNvSpPr/>
          <p:nvPr/>
        </p:nvSpPr>
        <p:spPr>
          <a:xfrm>
            <a:off x="3339486" y="1667697"/>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2" name="Down Arrow 11"/>
          <p:cNvSpPr/>
          <p:nvPr/>
        </p:nvSpPr>
        <p:spPr>
          <a:xfrm>
            <a:off x="3628459" y="1667697"/>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3" name="Down Arrow 12"/>
          <p:cNvSpPr/>
          <p:nvPr/>
        </p:nvSpPr>
        <p:spPr>
          <a:xfrm>
            <a:off x="3980772" y="1667697"/>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4" name="Down Arrow 13"/>
          <p:cNvSpPr/>
          <p:nvPr/>
        </p:nvSpPr>
        <p:spPr>
          <a:xfrm>
            <a:off x="4267642" y="1667697"/>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5" name="Down Arrow 14"/>
          <p:cNvSpPr/>
          <p:nvPr/>
        </p:nvSpPr>
        <p:spPr>
          <a:xfrm>
            <a:off x="4556615" y="1667697"/>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6" name="Down Arrow 15"/>
          <p:cNvSpPr/>
          <p:nvPr/>
        </p:nvSpPr>
        <p:spPr>
          <a:xfrm>
            <a:off x="4902204" y="1667697"/>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7" name="Down Arrow 16"/>
          <p:cNvSpPr/>
          <p:nvPr/>
        </p:nvSpPr>
        <p:spPr>
          <a:xfrm>
            <a:off x="5189074" y="1667697"/>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8" name="Down Arrow 17"/>
          <p:cNvSpPr/>
          <p:nvPr/>
        </p:nvSpPr>
        <p:spPr>
          <a:xfrm>
            <a:off x="5478047" y="1667697"/>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9" name="Down Arrow 18"/>
          <p:cNvSpPr/>
          <p:nvPr/>
        </p:nvSpPr>
        <p:spPr>
          <a:xfrm>
            <a:off x="5778792" y="1660974"/>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0" name="Down Arrow 19"/>
          <p:cNvSpPr/>
          <p:nvPr/>
        </p:nvSpPr>
        <p:spPr>
          <a:xfrm>
            <a:off x="6065662" y="1660974"/>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1" name="Down Arrow 20"/>
          <p:cNvSpPr/>
          <p:nvPr/>
        </p:nvSpPr>
        <p:spPr>
          <a:xfrm>
            <a:off x="6354635" y="1660974"/>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2" name="Down Arrow 21"/>
          <p:cNvSpPr/>
          <p:nvPr/>
        </p:nvSpPr>
        <p:spPr>
          <a:xfrm>
            <a:off x="6729954" y="1663699"/>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3" name="Down Arrow 22"/>
          <p:cNvSpPr/>
          <p:nvPr/>
        </p:nvSpPr>
        <p:spPr>
          <a:xfrm>
            <a:off x="7016824" y="1663699"/>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4" name="Down Arrow 23"/>
          <p:cNvSpPr/>
          <p:nvPr/>
        </p:nvSpPr>
        <p:spPr>
          <a:xfrm>
            <a:off x="7305797" y="1663699"/>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5" name="Down Arrow 24"/>
          <p:cNvSpPr/>
          <p:nvPr/>
        </p:nvSpPr>
        <p:spPr>
          <a:xfrm>
            <a:off x="7628380" y="1660974"/>
            <a:ext cx="134470" cy="201706"/>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7" name="Right Brace 26"/>
          <p:cNvSpPr/>
          <p:nvPr/>
        </p:nvSpPr>
        <p:spPr>
          <a:xfrm>
            <a:off x="7926675" y="1157356"/>
            <a:ext cx="134831" cy="591670"/>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pl-PL"/>
          </a:p>
        </p:txBody>
      </p:sp>
      <p:sp>
        <p:nvSpPr>
          <p:cNvPr id="28" name="Rectangle 27"/>
          <p:cNvSpPr/>
          <p:nvPr/>
        </p:nvSpPr>
        <p:spPr>
          <a:xfrm>
            <a:off x="8113489" y="1237747"/>
            <a:ext cx="570136" cy="430887"/>
          </a:xfrm>
          <a:prstGeom prst="rect">
            <a:avLst/>
          </a:prstGeom>
        </p:spPr>
        <p:txBody>
          <a:bodyPr wrap="square" lIns="0" tIns="0" rIns="0" bIns="0">
            <a:spAutoFit/>
          </a:bodyPr>
          <a:lstStyle/>
          <a:p>
            <a:pPr lvl="0" algn="ctr">
              <a:spcBef>
                <a:spcPts val="1200"/>
              </a:spcBef>
            </a:pPr>
            <a:r>
              <a:rPr lang="en-US" sz="1400" dirty="0" smtClean="0">
                <a:solidFill>
                  <a:srgbClr val="0071C5"/>
                </a:solidFill>
                <a:cs typeface="Intel Clear" panose="020B0604020203020204" pitchFamily="34" charset="0"/>
              </a:rPr>
              <a:t>cache line</a:t>
            </a:r>
            <a:endParaRPr lang="en-US" sz="1400" dirty="0">
              <a:solidFill>
                <a:srgbClr val="0071C5"/>
              </a:solidFill>
              <a:cs typeface="Intel Clear" panose="020B0604020203020204" pitchFamily="34" charset="0"/>
            </a:endParaRPr>
          </a:p>
        </p:txBody>
      </p:sp>
      <p:sp>
        <p:nvSpPr>
          <p:cNvPr id="29" name="Rectangle 28"/>
          <p:cNvSpPr/>
          <p:nvPr/>
        </p:nvSpPr>
        <p:spPr>
          <a:xfrm>
            <a:off x="455613" y="3307024"/>
            <a:ext cx="2045540" cy="646331"/>
          </a:xfrm>
          <a:prstGeom prst="rect">
            <a:avLst/>
          </a:prstGeom>
        </p:spPr>
        <p:txBody>
          <a:bodyPr wrap="square">
            <a:spAutoFit/>
          </a:bodyPr>
          <a:lstStyle/>
          <a:p>
            <a:pPr lvl="0">
              <a:spcBef>
                <a:spcPts val="1200"/>
              </a:spcBef>
            </a:pPr>
            <a:r>
              <a:rPr lang="en-US" dirty="0" smtClean="0">
                <a:solidFill>
                  <a:srgbClr val="0071C5"/>
                </a:solidFill>
                <a:cs typeface="Intel Clear" panose="020B0604020203020204" pitchFamily="34" charset="0"/>
              </a:rPr>
              <a:t>Loop aligned at 32B boundary</a:t>
            </a:r>
            <a:endParaRPr lang="en-US" dirty="0">
              <a:solidFill>
                <a:srgbClr val="0071C5"/>
              </a:solidFill>
              <a:cs typeface="Intel Clear" panose="020B0604020203020204" pitchFamily="34" charset="0"/>
            </a:endParaRPr>
          </a:p>
        </p:txBody>
      </p:sp>
    </p:spTree>
    <p:extLst>
      <p:ext uri="{BB962C8B-B14F-4D97-AF65-F5344CB8AC3E}">
        <p14:creationId xmlns:p14="http://schemas.microsoft.com/office/powerpoint/2010/main" val="10452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a:t>Code placement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41</a:t>
            </a:fld>
            <a:endParaRPr lang="en-US" dirty="0"/>
          </a:p>
        </p:txBody>
      </p:sp>
      <p:sp>
        <p:nvSpPr>
          <p:cNvPr id="11" name="Rectangle 10"/>
          <p:cNvSpPr/>
          <p:nvPr/>
        </p:nvSpPr>
        <p:spPr>
          <a:xfrm>
            <a:off x="455613" y="1366166"/>
            <a:ext cx="2045540" cy="646331"/>
          </a:xfrm>
          <a:prstGeom prst="rect">
            <a:avLst/>
          </a:prstGeom>
        </p:spPr>
        <p:txBody>
          <a:bodyPr wrap="square">
            <a:spAutoFit/>
          </a:bodyPr>
          <a:lstStyle/>
          <a:p>
            <a:pPr lvl="0">
              <a:spcBef>
                <a:spcPts val="1200"/>
              </a:spcBef>
            </a:pPr>
            <a:r>
              <a:rPr lang="en-US" dirty="0" smtClean="0">
                <a:solidFill>
                  <a:srgbClr val="0071C5"/>
                </a:solidFill>
                <a:cs typeface="Intel Clear" panose="020B0604020203020204" pitchFamily="34" charset="0"/>
              </a:rPr>
              <a:t>Function aligned at 32B boundary</a:t>
            </a:r>
            <a:endParaRPr lang="en-US" dirty="0">
              <a:solidFill>
                <a:srgbClr val="0071C5"/>
              </a:solidFill>
              <a:cs typeface="Intel Clear" panose="020B0604020203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00" y="960374"/>
            <a:ext cx="5240868" cy="1457914"/>
          </a:xfrm>
          <a:prstGeom prst="rect">
            <a:avLst/>
          </a:prstGeom>
        </p:spPr>
      </p:pic>
      <p:sp>
        <p:nvSpPr>
          <p:cNvPr id="7" name="Rectangle 6"/>
          <p:cNvSpPr/>
          <p:nvPr/>
        </p:nvSpPr>
        <p:spPr>
          <a:xfrm>
            <a:off x="455613" y="3307024"/>
            <a:ext cx="2045540" cy="646331"/>
          </a:xfrm>
          <a:prstGeom prst="rect">
            <a:avLst/>
          </a:prstGeom>
        </p:spPr>
        <p:txBody>
          <a:bodyPr wrap="square">
            <a:spAutoFit/>
          </a:bodyPr>
          <a:lstStyle/>
          <a:p>
            <a:pPr lvl="0">
              <a:spcBef>
                <a:spcPts val="1200"/>
              </a:spcBef>
            </a:pPr>
            <a:r>
              <a:rPr lang="en-US" dirty="0" smtClean="0">
                <a:solidFill>
                  <a:srgbClr val="0071C5"/>
                </a:solidFill>
                <a:cs typeface="Intel Clear" panose="020B0604020203020204" pitchFamily="34" charset="0"/>
              </a:rPr>
              <a:t>Loop aligned at 32B boundary</a:t>
            </a:r>
            <a:endParaRPr lang="en-US" dirty="0">
              <a:solidFill>
                <a:srgbClr val="0071C5"/>
              </a:solidFill>
              <a:cs typeface="Intel Clear" panose="020B0604020203020204" pitchFamily="34" charset="0"/>
            </a:endParaRPr>
          </a:p>
        </p:txBody>
      </p:sp>
      <p:pic>
        <p:nvPicPr>
          <p:cNvPr id="3" name="Picture 2"/>
          <p:cNvPicPr>
            <a:picLocks noChangeAspect="1"/>
          </p:cNvPicPr>
          <p:nvPr/>
        </p:nvPicPr>
        <p:blipFill>
          <a:blip r:embed="rId4"/>
          <a:stretch>
            <a:fillRect/>
          </a:stretch>
        </p:blipFill>
        <p:spPr>
          <a:xfrm>
            <a:off x="2635200" y="2901526"/>
            <a:ext cx="5229225" cy="1457325"/>
          </a:xfrm>
          <a:prstGeom prst="rect">
            <a:avLst/>
          </a:prstGeom>
        </p:spPr>
      </p:pic>
      <p:sp>
        <p:nvSpPr>
          <p:cNvPr id="8" name="Right Brace 7"/>
          <p:cNvSpPr/>
          <p:nvPr/>
        </p:nvSpPr>
        <p:spPr>
          <a:xfrm>
            <a:off x="7926675" y="1157356"/>
            <a:ext cx="134831" cy="591670"/>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pl-PL"/>
          </a:p>
        </p:txBody>
      </p:sp>
      <p:sp>
        <p:nvSpPr>
          <p:cNvPr id="9" name="Rectangle 8"/>
          <p:cNvSpPr/>
          <p:nvPr/>
        </p:nvSpPr>
        <p:spPr>
          <a:xfrm>
            <a:off x="8113489" y="1237747"/>
            <a:ext cx="570136" cy="430887"/>
          </a:xfrm>
          <a:prstGeom prst="rect">
            <a:avLst/>
          </a:prstGeom>
        </p:spPr>
        <p:txBody>
          <a:bodyPr wrap="square" lIns="0" tIns="0" rIns="0" bIns="0">
            <a:spAutoFit/>
          </a:bodyPr>
          <a:lstStyle/>
          <a:p>
            <a:pPr lvl="0" algn="ctr">
              <a:spcBef>
                <a:spcPts val="1200"/>
              </a:spcBef>
            </a:pPr>
            <a:r>
              <a:rPr lang="en-US" sz="1400" dirty="0" smtClean="0">
                <a:solidFill>
                  <a:srgbClr val="0071C5"/>
                </a:solidFill>
                <a:cs typeface="Intel Clear" panose="020B0604020203020204" pitchFamily="34" charset="0"/>
              </a:rPr>
              <a:t>cache line</a:t>
            </a:r>
            <a:endParaRPr lang="en-US" sz="1400" dirty="0">
              <a:solidFill>
                <a:srgbClr val="0071C5"/>
              </a:solidFill>
              <a:cs typeface="Intel Clear" panose="020B0604020203020204" pitchFamily="34" charset="0"/>
            </a:endParaRPr>
          </a:p>
        </p:txBody>
      </p:sp>
    </p:spTree>
    <p:extLst>
      <p:ext uri="{BB962C8B-B14F-4D97-AF65-F5344CB8AC3E}">
        <p14:creationId xmlns:p14="http://schemas.microsoft.com/office/powerpoint/2010/main" val="1285436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42</a:t>
            </a:fld>
            <a:endParaRPr lang="en-US" dirty="0"/>
          </a:p>
        </p:txBody>
      </p:sp>
      <p:sp>
        <p:nvSpPr>
          <p:cNvPr id="2" name="Title 1"/>
          <p:cNvSpPr>
            <a:spLocks noGrp="1"/>
          </p:cNvSpPr>
          <p:nvPr>
            <p:ph type="title"/>
          </p:nvPr>
        </p:nvSpPr>
        <p:spPr/>
        <p:txBody>
          <a:bodyPr/>
          <a:lstStyle/>
          <a:p>
            <a:r>
              <a:rPr lang="en-US" dirty="0"/>
              <a:t>Code placement</a:t>
            </a:r>
          </a:p>
        </p:txBody>
      </p:sp>
      <p:sp>
        <p:nvSpPr>
          <p:cNvPr id="8" name="Content Placeholder 2"/>
          <p:cNvSpPr>
            <a:spLocks noGrp="1"/>
          </p:cNvSpPr>
          <p:nvPr>
            <p:ph sz="quarter" idx="13"/>
          </p:nvPr>
        </p:nvSpPr>
        <p:spPr/>
        <p:txBody>
          <a:bodyPr/>
          <a:lstStyle/>
          <a:p>
            <a:pPr lvl="0"/>
            <a:r>
              <a:rPr lang="en-US" dirty="0" smtClean="0"/>
              <a:t>Additional resources</a:t>
            </a:r>
          </a:p>
          <a:p>
            <a:pPr lvl="1"/>
            <a:r>
              <a:rPr lang="en-US" sz="1400" dirty="0"/>
              <a:t>My blog post: “Code alignment issues” (</a:t>
            </a:r>
            <a:r>
              <a:rPr lang="en-US" sz="1400" dirty="0">
                <a:hlinkClick r:id="rId3"/>
              </a:rPr>
              <a:t>https://dendibakh.github.io/blog/2018/01/18/Code_alignment_issues</a:t>
            </a:r>
            <a:r>
              <a:rPr lang="en-US" sz="1400" dirty="0"/>
              <a:t>)</a:t>
            </a:r>
          </a:p>
          <a:p>
            <a:pPr lvl="1"/>
            <a:r>
              <a:rPr lang="en-US" sz="1400" dirty="0" smtClean="0"/>
              <a:t>2016 </a:t>
            </a:r>
            <a:r>
              <a:rPr lang="en-US" sz="1400" dirty="0"/>
              <a:t>LLVM Developers’ Meeting: Z. Ansari "</a:t>
            </a:r>
            <a:r>
              <a:rPr lang="en-US" sz="1400" dirty="0">
                <a:hlinkClick r:id="rId4"/>
              </a:rPr>
              <a:t>Causes of Performance Instability due to Code </a:t>
            </a:r>
            <a:r>
              <a:rPr lang="en-US" sz="1400" dirty="0" smtClean="0">
                <a:hlinkClick r:id="rId4"/>
              </a:rPr>
              <a:t>Placement in IA</a:t>
            </a:r>
            <a:r>
              <a:rPr lang="en-US" sz="1400" dirty="0" smtClean="0"/>
              <a:t>“</a:t>
            </a:r>
          </a:p>
          <a:p>
            <a:pPr lvl="1"/>
            <a:r>
              <a:rPr lang="pl-PL" sz="1400" dirty="0" smtClean="0"/>
              <a:t>Mytkowicz</a:t>
            </a:r>
            <a:r>
              <a:rPr lang="pl-PL" sz="1400" dirty="0"/>
              <a:t>, </a:t>
            </a:r>
            <a:r>
              <a:rPr lang="en-US" sz="1400" dirty="0" smtClean="0"/>
              <a:t>T., </a:t>
            </a:r>
            <a:r>
              <a:rPr lang="pl-PL" sz="1400" dirty="0" smtClean="0"/>
              <a:t>Diwan</a:t>
            </a:r>
            <a:r>
              <a:rPr lang="pl-PL" sz="1400" dirty="0"/>
              <a:t>, </a:t>
            </a:r>
            <a:r>
              <a:rPr lang="en-US" sz="1400" dirty="0" smtClean="0"/>
              <a:t>A., </a:t>
            </a:r>
            <a:r>
              <a:rPr lang="pl-PL" sz="1400" dirty="0" smtClean="0"/>
              <a:t>Hauswirth</a:t>
            </a:r>
            <a:r>
              <a:rPr lang="pl-PL" sz="1400" dirty="0"/>
              <a:t>, </a:t>
            </a:r>
            <a:r>
              <a:rPr lang="en-US" sz="1400" dirty="0" smtClean="0"/>
              <a:t>M., </a:t>
            </a:r>
            <a:r>
              <a:rPr lang="pl-PL" sz="1400" dirty="0" smtClean="0"/>
              <a:t>Sweeney</a:t>
            </a:r>
            <a:r>
              <a:rPr lang="en-US" sz="1400" dirty="0" smtClean="0"/>
              <a:t>, P.: </a:t>
            </a:r>
            <a:r>
              <a:rPr lang="en-US" sz="1400" dirty="0" smtClean="0">
                <a:hlinkClick r:id="rId5"/>
              </a:rPr>
              <a:t>Producing </a:t>
            </a:r>
            <a:r>
              <a:rPr lang="en-US" sz="1400" dirty="0">
                <a:hlinkClick r:id="rId5"/>
              </a:rPr>
              <a:t>Wrong Data Without Doing Anything Obviously Wrong</a:t>
            </a:r>
            <a:r>
              <a:rPr lang="en-US" sz="1400" dirty="0" smtClean="0">
                <a:hlinkClick r:id="rId5"/>
              </a:rPr>
              <a:t>!</a:t>
            </a:r>
            <a:r>
              <a:rPr lang="en-US" sz="1400" dirty="0" smtClean="0"/>
              <a:t> In: Proc. of Int’l Conf. on Architectural Support for Programming Languages and Operating System, March, 2009, pp. 265-276. ACM, Washington (2009)</a:t>
            </a:r>
          </a:p>
        </p:txBody>
      </p:sp>
    </p:spTree>
    <p:extLst>
      <p:ext uri="{BB962C8B-B14F-4D97-AF65-F5344CB8AC3E}">
        <p14:creationId xmlns:p14="http://schemas.microsoft.com/office/powerpoint/2010/main" val="489691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43</a:t>
            </a:fld>
            <a:endParaRPr lang="en-US" dirty="0"/>
          </a:p>
        </p:txBody>
      </p:sp>
      <p:sp>
        <p:nvSpPr>
          <p:cNvPr id="10" name="Title 1"/>
          <p:cNvSpPr>
            <a:spLocks noGrp="1"/>
          </p:cNvSpPr>
          <p:nvPr>
            <p:ph type="title"/>
          </p:nvPr>
        </p:nvSpPr>
        <p:spPr>
          <a:xfrm>
            <a:off x="0" y="2192346"/>
            <a:ext cx="9144000" cy="450011"/>
          </a:xfrm>
        </p:spPr>
        <p:txBody>
          <a:bodyPr/>
          <a:lstStyle/>
          <a:p>
            <a:pPr algn="ctr"/>
            <a:r>
              <a:rPr lang="en-US" dirty="0" smtClean="0"/>
              <a:t>One more tricky case</a:t>
            </a:r>
            <a:endParaRPr lang="en-US" dirty="0"/>
          </a:p>
        </p:txBody>
      </p:sp>
    </p:spTree>
    <p:extLst>
      <p:ext uri="{BB962C8B-B14F-4D97-AF65-F5344CB8AC3E}">
        <p14:creationId xmlns:p14="http://schemas.microsoft.com/office/powerpoint/2010/main" val="2481122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Instruction fusion</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44</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73" y="1518594"/>
            <a:ext cx="7544853" cy="924054"/>
          </a:xfrm>
          <a:prstGeom prst="rect">
            <a:avLst/>
          </a:prstGeom>
        </p:spPr>
      </p:pic>
      <p:sp>
        <p:nvSpPr>
          <p:cNvPr id="5" name="Rectangle 4"/>
          <p:cNvSpPr/>
          <p:nvPr/>
        </p:nvSpPr>
        <p:spPr>
          <a:xfrm>
            <a:off x="1099595" y="1177528"/>
            <a:ext cx="3055715" cy="369332"/>
          </a:xfrm>
          <a:prstGeom prst="rect">
            <a:avLst/>
          </a:prstGeom>
          <a:noFill/>
          <a:ln w="28575" cmpd="dbl">
            <a:noFill/>
          </a:ln>
        </p:spPr>
        <p:txBody>
          <a:bodyPr wrap="square" lIns="91440" tIns="45720" rIns="91440" bIns="45720">
            <a:spAutoFit/>
          </a:bodyPr>
          <a:lstStyle/>
          <a:p>
            <a:pPr algn="ctr"/>
            <a:r>
              <a:rPr lang="en-US" dirty="0">
                <a:ln w="0"/>
                <a:solidFill>
                  <a:srgbClr val="00B0F0"/>
                </a:solidFill>
                <a:effectLst>
                  <a:outerShdw blurRad="38100" dist="19050" dir="2700000" algn="tl" rotWithShape="0">
                    <a:schemeClr val="dk1">
                      <a:alpha val="40000"/>
                    </a:schemeClr>
                  </a:outerShdw>
                </a:effectLst>
              </a:rPr>
              <a:t>b</a:t>
            </a:r>
            <a:r>
              <a:rPr lang="en-US" b="0" cap="none" spc="0" dirty="0" smtClean="0">
                <a:ln w="0"/>
                <a:solidFill>
                  <a:srgbClr val="00B0F0"/>
                </a:solidFill>
                <a:effectLst>
                  <a:outerShdw blurRad="38100" dist="19050" dir="2700000" algn="tl" rotWithShape="0">
                    <a:schemeClr val="dk1">
                      <a:alpha val="40000"/>
                    </a:schemeClr>
                  </a:outerShdw>
                </a:effectLst>
              </a:rPr>
              <a:t>efore (fused)</a:t>
            </a:r>
          </a:p>
        </p:txBody>
      </p:sp>
      <p:sp>
        <p:nvSpPr>
          <p:cNvPr id="6" name="Rectangle 5"/>
          <p:cNvSpPr/>
          <p:nvPr/>
        </p:nvSpPr>
        <p:spPr>
          <a:xfrm>
            <a:off x="4844005" y="1149262"/>
            <a:ext cx="3078866"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after (unfused)</a:t>
            </a:r>
          </a:p>
        </p:txBody>
      </p:sp>
    </p:spTree>
    <p:extLst>
      <p:ext uri="{BB962C8B-B14F-4D97-AF65-F5344CB8AC3E}">
        <p14:creationId xmlns:p14="http://schemas.microsoft.com/office/powerpoint/2010/main" val="2597914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Instruction fusion</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45</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73" y="1518594"/>
            <a:ext cx="7544853" cy="924054"/>
          </a:xfrm>
          <a:prstGeom prst="rect">
            <a:avLst/>
          </a:prstGeom>
        </p:spPr>
      </p:pic>
      <p:sp>
        <p:nvSpPr>
          <p:cNvPr id="13" name="Rectangle 12"/>
          <p:cNvSpPr/>
          <p:nvPr/>
        </p:nvSpPr>
        <p:spPr>
          <a:xfrm>
            <a:off x="3336189" y="2855198"/>
            <a:ext cx="2466859" cy="707886"/>
          </a:xfrm>
          <a:prstGeom prst="rect">
            <a:avLst/>
          </a:prstGeom>
          <a:noFill/>
          <a:ln w="28575" cmpd="dbl">
            <a:solidFill>
              <a:schemeClr val="tx1"/>
            </a:solidFill>
          </a:ln>
        </p:spPr>
        <p:txBody>
          <a:bodyPr wrap="square" lIns="91440" tIns="45720" rIns="91440" bIns="45720">
            <a:spAutoFit/>
          </a:bodyPr>
          <a:lstStyle/>
          <a:p>
            <a:pPr algn="ctr"/>
            <a:r>
              <a:rPr lang="en-US" sz="2000" b="0" cap="none" spc="0" dirty="0" smtClean="0">
                <a:ln w="0"/>
                <a:solidFill>
                  <a:srgbClr val="003C71"/>
                </a:solidFill>
                <a:effectLst>
                  <a:outerShdw blurRad="38100" dist="19050" dir="2700000" algn="tl" rotWithShape="0">
                    <a:schemeClr val="dk1">
                      <a:alpha val="40000"/>
                    </a:schemeClr>
                  </a:outerShdw>
                </a:effectLst>
              </a:rPr>
              <a:t>~5%</a:t>
            </a:r>
          </a:p>
          <a:p>
            <a:pPr algn="ctr"/>
            <a:r>
              <a:rPr lang="en-US" sz="2000" dirty="0" smtClean="0">
                <a:ln w="0"/>
                <a:solidFill>
                  <a:srgbClr val="003C71"/>
                </a:solidFill>
                <a:effectLst>
                  <a:outerShdw blurRad="38100" dist="19050" dir="2700000" algn="tl" rotWithShape="0">
                    <a:schemeClr val="dk1">
                      <a:alpha val="40000"/>
                    </a:schemeClr>
                  </a:outerShdw>
                </a:effectLst>
              </a:rPr>
              <a:t>performance gap</a:t>
            </a:r>
            <a:endParaRPr lang="en-US" sz="2000" b="0" cap="none" spc="0" dirty="0">
              <a:ln w="0"/>
              <a:solidFill>
                <a:srgbClr val="003C71"/>
              </a:solidFill>
              <a:effectLst>
                <a:outerShdw blurRad="38100" dist="19050" dir="2700000" algn="tl" rotWithShape="0">
                  <a:schemeClr val="dk1">
                    <a:alpha val="40000"/>
                  </a:schemeClr>
                </a:outerShdw>
              </a:effectLst>
            </a:endParaRPr>
          </a:p>
        </p:txBody>
      </p:sp>
      <p:sp>
        <p:nvSpPr>
          <p:cNvPr id="8" name="Rectangle 7"/>
          <p:cNvSpPr/>
          <p:nvPr/>
        </p:nvSpPr>
        <p:spPr>
          <a:xfrm>
            <a:off x="1099595" y="1177528"/>
            <a:ext cx="3055715" cy="369332"/>
          </a:xfrm>
          <a:prstGeom prst="rect">
            <a:avLst/>
          </a:prstGeom>
          <a:noFill/>
          <a:ln w="28575" cmpd="dbl">
            <a:noFill/>
          </a:ln>
        </p:spPr>
        <p:txBody>
          <a:bodyPr wrap="square" lIns="91440" tIns="45720" rIns="91440" bIns="45720">
            <a:spAutoFit/>
          </a:bodyPr>
          <a:lstStyle/>
          <a:p>
            <a:pPr algn="ctr"/>
            <a:r>
              <a:rPr lang="en-US" dirty="0">
                <a:ln w="0"/>
                <a:solidFill>
                  <a:srgbClr val="00B0F0"/>
                </a:solidFill>
                <a:effectLst>
                  <a:outerShdw blurRad="38100" dist="19050" dir="2700000" algn="tl" rotWithShape="0">
                    <a:schemeClr val="dk1">
                      <a:alpha val="40000"/>
                    </a:schemeClr>
                  </a:outerShdw>
                </a:effectLst>
              </a:rPr>
              <a:t>b</a:t>
            </a:r>
            <a:r>
              <a:rPr lang="en-US" b="0" cap="none" spc="0" dirty="0" smtClean="0">
                <a:ln w="0"/>
                <a:solidFill>
                  <a:srgbClr val="00B0F0"/>
                </a:solidFill>
                <a:effectLst>
                  <a:outerShdw blurRad="38100" dist="19050" dir="2700000" algn="tl" rotWithShape="0">
                    <a:schemeClr val="dk1">
                      <a:alpha val="40000"/>
                    </a:schemeClr>
                  </a:outerShdw>
                </a:effectLst>
              </a:rPr>
              <a:t>efore (fused)</a:t>
            </a:r>
          </a:p>
        </p:txBody>
      </p:sp>
      <p:sp>
        <p:nvSpPr>
          <p:cNvPr id="9" name="Rectangle 8"/>
          <p:cNvSpPr/>
          <p:nvPr/>
        </p:nvSpPr>
        <p:spPr>
          <a:xfrm>
            <a:off x="4844005" y="1149262"/>
            <a:ext cx="3078866"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after (unfused)</a:t>
            </a:r>
          </a:p>
        </p:txBody>
      </p:sp>
    </p:spTree>
    <p:extLst>
      <p:ext uri="{BB962C8B-B14F-4D97-AF65-F5344CB8AC3E}">
        <p14:creationId xmlns:p14="http://schemas.microsoft.com/office/powerpoint/2010/main" val="1492601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Instruction fusion</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46</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73" y="1518594"/>
            <a:ext cx="7544853" cy="924054"/>
          </a:xfrm>
          <a:prstGeom prst="rect">
            <a:avLst/>
          </a:prstGeom>
        </p:spPr>
      </p:pic>
      <p:graphicFrame>
        <p:nvGraphicFramePr>
          <p:cNvPr id="6" name="Content Placeholder 4"/>
          <p:cNvGraphicFramePr>
            <a:graphicFrameLocks noGrp="1"/>
          </p:cNvGraphicFramePr>
          <p:nvPr>
            <p:ph idx="4294967295"/>
            <p:extLst>
              <p:ext uri="{D42A27DB-BD31-4B8C-83A1-F6EECF244321}">
                <p14:modId xmlns:p14="http://schemas.microsoft.com/office/powerpoint/2010/main" val="55682751"/>
              </p:ext>
            </p:extLst>
          </p:nvPr>
        </p:nvGraphicFramePr>
        <p:xfrm>
          <a:off x="1963995" y="2789674"/>
          <a:ext cx="5898811" cy="1347196"/>
        </p:xfrm>
        <a:graphic>
          <a:graphicData uri="http://schemas.openxmlformats.org/drawingml/2006/table">
            <a:tbl>
              <a:tblPr firstRow="1" bandRow="1">
                <a:tableStyleId>{5C22544A-7EE6-4342-B048-85BDC9FD1C3A}</a:tableStyleId>
              </a:tblPr>
              <a:tblGrid>
                <a:gridCol w="1562085"/>
                <a:gridCol w="1598693"/>
                <a:gridCol w="1415512"/>
                <a:gridCol w="1322521"/>
              </a:tblGrid>
              <a:tr h="446170">
                <a:tc>
                  <a:txBody>
                    <a:bodyPr/>
                    <a:lstStyle/>
                    <a:p>
                      <a:pPr algn="l"/>
                      <a:endParaRPr lang="en-US" sz="1600" b="0" i="0" dirty="0">
                        <a:latin typeface="+mj-lt"/>
                        <a:cs typeface="Intel Clear"/>
                      </a:endParaRPr>
                    </a:p>
                  </a:txBody>
                  <a:tcPr marT="34290" marB="34290" anchor="b">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pl-PL" sz="1400" dirty="0" smtClean="0"/>
                        <a:t>INSTRUCTIONS_RETIRED</a:t>
                      </a:r>
                      <a:endParaRPr lang="en-US" sz="1400" b="0" i="0" dirty="0">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pl-PL" sz="1400" dirty="0" smtClean="0"/>
                        <a:t>UOPS_</a:t>
                      </a:r>
                      <a:r>
                        <a:rPr lang="en-US" sz="1400" dirty="0" smtClean="0"/>
                        <a:t>RETIRED.ALL</a:t>
                      </a:r>
                      <a:endParaRPr lang="en-US" sz="1400" b="0" i="0" dirty="0">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400" dirty="0" smtClean="0"/>
                        <a:t>CYCLES/</a:t>
                      </a:r>
                    </a:p>
                    <a:p>
                      <a:pPr algn="ctr"/>
                      <a:r>
                        <a:rPr lang="en-US" sz="1400" baseline="0" dirty="0" smtClean="0"/>
                        <a:t>ITERATION</a:t>
                      </a:r>
                      <a:endParaRPr lang="en-US" sz="1400" b="0" i="0" dirty="0">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r>
              <a:tr h="4259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rgbClr val="004280"/>
                          </a:solidFill>
                          <a:latin typeface="+mn-lt"/>
                          <a:ea typeface="+mn-ea"/>
                          <a:cs typeface="Intel Clear"/>
                        </a:rPr>
                        <a:t>Fused</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kern="1200" dirty="0" smtClean="0">
                          <a:solidFill>
                            <a:srgbClr val="004280"/>
                          </a:solidFill>
                          <a:latin typeface="+mn-lt"/>
                          <a:ea typeface="+mn-ea"/>
                          <a:cs typeface="Intel Clear"/>
                        </a:rPr>
                        <a:t>1</a:t>
                      </a:r>
                      <a:endParaRPr lang="en-US" sz="1600" kern="1200" dirty="0">
                        <a:solidFill>
                          <a:srgbClr val="004280"/>
                        </a:solidFill>
                        <a:latin typeface="+mn-lt"/>
                        <a:ea typeface="+mn-ea"/>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4280"/>
                          </a:solidFill>
                          <a:latin typeface="+mj-lt"/>
                          <a:cs typeface="Intel Clear"/>
                        </a:rPr>
                        <a:t>3</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4280"/>
                          </a:solidFill>
                          <a:latin typeface="+mj-lt"/>
                          <a:cs typeface="Intel Clear"/>
                        </a:rPr>
                        <a:t>1</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r>
              <a:tr h="425948">
                <a:tc>
                  <a:txBody>
                    <a:bodyPr/>
                    <a:lstStyle/>
                    <a:p>
                      <a:r>
                        <a:rPr lang="en-US" sz="1600" dirty="0" smtClean="0">
                          <a:solidFill>
                            <a:srgbClr val="004280"/>
                          </a:solidFill>
                          <a:latin typeface="+mj-lt"/>
                          <a:cs typeface="Intel Clear"/>
                        </a:rPr>
                        <a:t>Unfused</a:t>
                      </a:r>
                      <a:endParaRPr lang="en-US" sz="1600" dirty="0">
                        <a:solidFill>
                          <a:srgbClr val="004280"/>
                        </a:solidFill>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kern="1200" baseline="0" dirty="0" smtClean="0">
                          <a:solidFill>
                            <a:srgbClr val="004280"/>
                          </a:solidFill>
                          <a:latin typeface="+mn-lt"/>
                          <a:ea typeface="+mn-ea"/>
                          <a:cs typeface="Intel Clear"/>
                        </a:rPr>
                        <a:t>3</a:t>
                      </a:r>
                      <a:endParaRPr lang="en-US" sz="1600" kern="1200" baseline="30000" dirty="0">
                        <a:solidFill>
                          <a:srgbClr val="003C71"/>
                        </a:solidFill>
                        <a:latin typeface="+mn-lt"/>
                        <a:ea typeface="+mn-ea"/>
                        <a:cs typeface="+mn-cs"/>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4280"/>
                          </a:solidFill>
                          <a:latin typeface="+mj-lt"/>
                          <a:cs typeface="Intel Clear"/>
                        </a:rPr>
                        <a:t>3</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dirty="0" smtClean="0">
                          <a:solidFill>
                            <a:srgbClr val="004280"/>
                          </a:solidFill>
                          <a:latin typeface="+mj-lt"/>
                          <a:cs typeface="Intel Clear"/>
                        </a:rPr>
                        <a:t>1</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r>
            </a:tbl>
          </a:graphicData>
        </a:graphic>
      </p:graphicFrame>
      <p:sp>
        <p:nvSpPr>
          <p:cNvPr id="9" name="Rectangle 8"/>
          <p:cNvSpPr/>
          <p:nvPr/>
        </p:nvSpPr>
        <p:spPr>
          <a:xfrm>
            <a:off x="1099595" y="1177528"/>
            <a:ext cx="3055715" cy="369332"/>
          </a:xfrm>
          <a:prstGeom prst="rect">
            <a:avLst/>
          </a:prstGeom>
          <a:noFill/>
          <a:ln w="28575" cmpd="dbl">
            <a:noFill/>
          </a:ln>
        </p:spPr>
        <p:txBody>
          <a:bodyPr wrap="square" lIns="91440" tIns="45720" rIns="91440" bIns="45720">
            <a:spAutoFit/>
          </a:bodyPr>
          <a:lstStyle/>
          <a:p>
            <a:pPr algn="ctr"/>
            <a:r>
              <a:rPr lang="en-US" dirty="0">
                <a:ln w="0"/>
                <a:solidFill>
                  <a:srgbClr val="00B0F0"/>
                </a:solidFill>
                <a:effectLst>
                  <a:outerShdw blurRad="38100" dist="19050" dir="2700000" algn="tl" rotWithShape="0">
                    <a:schemeClr val="dk1">
                      <a:alpha val="40000"/>
                    </a:schemeClr>
                  </a:outerShdw>
                </a:effectLst>
              </a:rPr>
              <a:t>b</a:t>
            </a:r>
            <a:r>
              <a:rPr lang="en-US" b="0" cap="none" spc="0" dirty="0" smtClean="0">
                <a:ln w="0"/>
                <a:solidFill>
                  <a:srgbClr val="00B0F0"/>
                </a:solidFill>
                <a:effectLst>
                  <a:outerShdw blurRad="38100" dist="19050" dir="2700000" algn="tl" rotWithShape="0">
                    <a:schemeClr val="dk1">
                      <a:alpha val="40000"/>
                    </a:schemeClr>
                  </a:outerShdw>
                </a:effectLst>
              </a:rPr>
              <a:t>efore (fused)</a:t>
            </a:r>
          </a:p>
        </p:txBody>
      </p:sp>
      <p:sp>
        <p:nvSpPr>
          <p:cNvPr id="11" name="Rectangle 10"/>
          <p:cNvSpPr/>
          <p:nvPr/>
        </p:nvSpPr>
        <p:spPr>
          <a:xfrm>
            <a:off x="4844005" y="1149262"/>
            <a:ext cx="3078866"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after (unfused)</a:t>
            </a:r>
          </a:p>
        </p:txBody>
      </p:sp>
    </p:spTree>
    <p:extLst>
      <p:ext uri="{BB962C8B-B14F-4D97-AF65-F5344CB8AC3E}">
        <p14:creationId xmlns:p14="http://schemas.microsoft.com/office/powerpoint/2010/main" val="1664366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848"/>
            <a:ext cx="8228012" cy="868680"/>
          </a:xfrm>
        </p:spPr>
        <p:txBody>
          <a:bodyPr/>
          <a:lstStyle/>
          <a:p>
            <a:r>
              <a:rPr lang="en-US" dirty="0" smtClean="0"/>
              <a:t>Instruction fusion</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47</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73" y="1518594"/>
            <a:ext cx="7544853" cy="924054"/>
          </a:xfrm>
          <a:prstGeom prst="rect">
            <a:avLst/>
          </a:prstGeom>
        </p:spPr>
      </p:pic>
      <p:sp>
        <p:nvSpPr>
          <p:cNvPr id="13" name="Rectangle 12"/>
          <p:cNvSpPr/>
          <p:nvPr/>
        </p:nvSpPr>
        <p:spPr>
          <a:xfrm>
            <a:off x="3296169" y="2925631"/>
            <a:ext cx="2546899" cy="707886"/>
          </a:xfrm>
          <a:prstGeom prst="rect">
            <a:avLst/>
          </a:prstGeom>
          <a:noFill/>
          <a:ln w="28575" cmpd="dbl">
            <a:solidFill>
              <a:schemeClr val="tx1"/>
            </a:solidFill>
          </a:ln>
        </p:spPr>
        <p:txBody>
          <a:bodyPr wrap="square" lIns="91440" tIns="45720" rIns="91440" bIns="45720">
            <a:spAutoFit/>
          </a:bodyPr>
          <a:lstStyle/>
          <a:p>
            <a:pPr algn="ctr"/>
            <a:r>
              <a:rPr lang="en-US" sz="2000" b="0" cap="none" spc="0" dirty="0" smtClean="0">
                <a:ln w="0"/>
                <a:solidFill>
                  <a:srgbClr val="003C71"/>
                </a:solidFill>
                <a:effectLst>
                  <a:outerShdw blurRad="38100" dist="19050" dir="2700000" algn="tl" rotWithShape="0">
                    <a:schemeClr val="dk1">
                      <a:alpha val="40000"/>
                    </a:schemeClr>
                  </a:outerShdw>
                </a:effectLst>
              </a:rPr>
              <a:t>performance on par</a:t>
            </a:r>
            <a:endParaRPr lang="en-US" sz="2000" dirty="0" smtClean="0">
              <a:ln w="0"/>
              <a:solidFill>
                <a:srgbClr val="003C71"/>
              </a:solidFill>
              <a:effectLst>
                <a:outerShdw blurRad="38100" dist="19050" dir="2700000" algn="tl" rotWithShape="0">
                  <a:schemeClr val="dk1">
                    <a:alpha val="40000"/>
                  </a:schemeClr>
                </a:outerShdw>
              </a:effectLst>
            </a:endParaRPr>
          </a:p>
          <a:p>
            <a:pPr algn="ctr"/>
            <a:r>
              <a:rPr lang="en-US" sz="2000" b="0" cap="none" spc="0" dirty="0" smtClean="0">
                <a:ln w="0"/>
                <a:solidFill>
                  <a:srgbClr val="003C71"/>
                </a:solidFill>
                <a:effectLst>
                  <a:outerShdw blurRad="38100" dist="19050" dir="2700000" algn="tl" rotWithShape="0">
                    <a:schemeClr val="dk1">
                      <a:alpha val="40000"/>
                    </a:schemeClr>
                  </a:outerShdw>
                </a:effectLst>
              </a:rPr>
              <a:t>(</a:t>
            </a:r>
            <a:r>
              <a:rPr lang="en-US" sz="2000" dirty="0" smtClean="0">
                <a:ln w="0"/>
                <a:solidFill>
                  <a:srgbClr val="003C71"/>
                </a:solidFill>
                <a:effectLst>
                  <a:outerShdw blurRad="38100" dist="19050" dir="2700000" algn="tl" rotWithShape="0">
                    <a:schemeClr val="dk1">
                      <a:alpha val="40000"/>
                    </a:schemeClr>
                  </a:outerShdw>
                </a:effectLst>
              </a:rPr>
              <a:t>in equal conditions</a:t>
            </a:r>
            <a:r>
              <a:rPr lang="en-US" sz="2000" b="0" cap="none" spc="0" dirty="0" smtClean="0">
                <a:ln w="0"/>
                <a:solidFill>
                  <a:srgbClr val="003C71"/>
                </a:solidFill>
                <a:effectLst>
                  <a:outerShdw blurRad="38100" dist="19050" dir="2700000" algn="tl" rotWithShape="0">
                    <a:schemeClr val="dk1">
                      <a:alpha val="40000"/>
                    </a:schemeClr>
                  </a:outerShdw>
                </a:effectLst>
              </a:rPr>
              <a:t>)</a:t>
            </a:r>
            <a:endParaRPr lang="en-US" sz="2000" b="0" cap="none" spc="0" dirty="0">
              <a:ln w="0"/>
              <a:solidFill>
                <a:srgbClr val="003C71"/>
              </a:solidFill>
              <a:effectLst>
                <a:outerShdw blurRad="38100" dist="19050" dir="2700000" algn="tl" rotWithShape="0">
                  <a:schemeClr val="dk1">
                    <a:alpha val="40000"/>
                  </a:schemeClr>
                </a:outerShdw>
              </a:effectLst>
            </a:endParaRPr>
          </a:p>
        </p:txBody>
      </p:sp>
      <p:sp>
        <p:nvSpPr>
          <p:cNvPr id="14" name="Rectangle 13"/>
          <p:cNvSpPr/>
          <p:nvPr/>
        </p:nvSpPr>
        <p:spPr>
          <a:xfrm>
            <a:off x="1099595" y="1177528"/>
            <a:ext cx="3055715" cy="369332"/>
          </a:xfrm>
          <a:prstGeom prst="rect">
            <a:avLst/>
          </a:prstGeom>
          <a:noFill/>
          <a:ln w="28575" cmpd="dbl">
            <a:noFill/>
          </a:ln>
        </p:spPr>
        <p:txBody>
          <a:bodyPr wrap="square" lIns="91440" tIns="45720" rIns="91440" bIns="45720">
            <a:spAutoFit/>
          </a:bodyPr>
          <a:lstStyle/>
          <a:p>
            <a:pPr algn="ctr"/>
            <a:r>
              <a:rPr lang="en-US" dirty="0">
                <a:ln w="0"/>
                <a:solidFill>
                  <a:srgbClr val="00B0F0"/>
                </a:solidFill>
                <a:effectLst>
                  <a:outerShdw blurRad="38100" dist="19050" dir="2700000" algn="tl" rotWithShape="0">
                    <a:schemeClr val="dk1">
                      <a:alpha val="40000"/>
                    </a:schemeClr>
                  </a:outerShdw>
                </a:effectLst>
              </a:rPr>
              <a:t>b</a:t>
            </a:r>
            <a:r>
              <a:rPr lang="en-US" b="0" cap="none" spc="0" dirty="0" smtClean="0">
                <a:ln w="0"/>
                <a:solidFill>
                  <a:srgbClr val="00B0F0"/>
                </a:solidFill>
                <a:effectLst>
                  <a:outerShdw blurRad="38100" dist="19050" dir="2700000" algn="tl" rotWithShape="0">
                    <a:schemeClr val="dk1">
                      <a:alpha val="40000"/>
                    </a:schemeClr>
                  </a:outerShdw>
                </a:effectLst>
              </a:rPr>
              <a:t>efore (fused)</a:t>
            </a:r>
          </a:p>
        </p:txBody>
      </p:sp>
      <p:sp>
        <p:nvSpPr>
          <p:cNvPr id="15" name="Rectangle 14"/>
          <p:cNvSpPr/>
          <p:nvPr/>
        </p:nvSpPr>
        <p:spPr>
          <a:xfrm>
            <a:off x="4844005" y="1149262"/>
            <a:ext cx="3078866"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after (unfused)</a:t>
            </a:r>
          </a:p>
        </p:txBody>
      </p:sp>
    </p:spTree>
    <p:extLst>
      <p:ext uri="{BB962C8B-B14F-4D97-AF65-F5344CB8AC3E}">
        <p14:creationId xmlns:p14="http://schemas.microsoft.com/office/powerpoint/2010/main" val="837551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48</a:t>
            </a:fld>
            <a:endParaRPr lang="en-US" dirty="0"/>
          </a:p>
        </p:txBody>
      </p:sp>
      <p:sp>
        <p:nvSpPr>
          <p:cNvPr id="10" name="Title 1"/>
          <p:cNvSpPr>
            <a:spLocks noGrp="1"/>
          </p:cNvSpPr>
          <p:nvPr>
            <p:ph type="title"/>
          </p:nvPr>
        </p:nvSpPr>
        <p:spPr>
          <a:xfrm>
            <a:off x="0" y="2192346"/>
            <a:ext cx="9144000" cy="450011"/>
          </a:xfrm>
        </p:spPr>
        <p:txBody>
          <a:bodyPr/>
          <a:lstStyle/>
          <a:p>
            <a:pPr algn="ctr"/>
            <a:r>
              <a:rPr lang="en-US" dirty="0" smtClean="0"/>
              <a:t>Know your hardware!</a:t>
            </a:r>
            <a:endParaRPr lang="en-US" dirty="0"/>
          </a:p>
        </p:txBody>
      </p:sp>
    </p:spTree>
    <p:extLst>
      <p:ext uri="{BB962C8B-B14F-4D97-AF65-F5344CB8AC3E}">
        <p14:creationId xmlns:p14="http://schemas.microsoft.com/office/powerpoint/2010/main" val="1603773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49</a:t>
            </a:fld>
            <a:endParaRPr lang="en-US" dirty="0"/>
          </a:p>
        </p:txBody>
      </p:sp>
      <p:sp>
        <p:nvSpPr>
          <p:cNvPr id="8" name="Content Placeholder 2"/>
          <p:cNvSpPr>
            <a:spLocks noGrp="1"/>
          </p:cNvSpPr>
          <p:nvPr>
            <p:ph sz="quarter" idx="13"/>
          </p:nvPr>
        </p:nvSpPr>
        <p:spPr/>
        <p:txBody>
          <a:bodyPr/>
          <a:lstStyle/>
          <a:p>
            <a:pPr lvl="0"/>
            <a:r>
              <a:rPr lang="en-US" dirty="0" smtClean="0"/>
              <a:t>You can find me</a:t>
            </a:r>
          </a:p>
          <a:p>
            <a:pPr lvl="1"/>
            <a:r>
              <a:rPr lang="en-US" sz="1400" dirty="0"/>
              <a:t>My </a:t>
            </a:r>
            <a:r>
              <a:rPr lang="en-US" sz="1400" dirty="0" smtClean="0"/>
              <a:t>blog: </a:t>
            </a:r>
            <a:r>
              <a:rPr lang="en-US" sz="1400" dirty="0" smtClean="0">
                <a:hlinkClick r:id="rId3"/>
              </a:rPr>
              <a:t>dendibakh.github.io</a:t>
            </a:r>
            <a:endParaRPr lang="en-US" sz="1400" dirty="0"/>
          </a:p>
          <a:p>
            <a:pPr lvl="1"/>
            <a:r>
              <a:rPr lang="en-US" sz="1400" dirty="0" smtClean="0"/>
              <a:t>Twitter: @</a:t>
            </a:r>
            <a:r>
              <a:rPr lang="en-US" sz="1400" dirty="0" err="1" smtClean="0"/>
              <a:t>dendibakh</a:t>
            </a:r>
            <a:endParaRPr lang="en-US" sz="1400" dirty="0"/>
          </a:p>
        </p:txBody>
      </p:sp>
    </p:spTree>
    <p:extLst>
      <p:ext uri="{BB962C8B-B14F-4D97-AF65-F5344CB8AC3E}">
        <p14:creationId xmlns:p14="http://schemas.microsoft.com/office/powerpoint/2010/main" val="3763112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dirty="0"/>
          </a:p>
        </p:txBody>
      </p:sp>
      <p:sp>
        <p:nvSpPr>
          <p:cNvPr id="10" name="Title 1"/>
          <p:cNvSpPr>
            <a:spLocks noGrp="1"/>
          </p:cNvSpPr>
          <p:nvPr>
            <p:ph type="title"/>
          </p:nvPr>
        </p:nvSpPr>
        <p:spPr/>
        <p:txBody>
          <a:bodyPr/>
          <a:lstStyle/>
          <a:p>
            <a:r>
              <a:rPr lang="en-US" dirty="0" smtClean="0"/>
              <a:t>Performance analysis </a:t>
            </a:r>
            <a:r>
              <a:rPr lang="en-US" dirty="0"/>
              <a:t>that we do</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502569322"/>
              </p:ext>
            </p:extLst>
          </p:nvPr>
        </p:nvGraphicFramePr>
        <p:xfrm>
          <a:off x="1028701" y="1832161"/>
          <a:ext cx="6945405" cy="982208"/>
        </p:xfrm>
        <a:graphic>
          <a:graphicData uri="http://schemas.openxmlformats.org/drawingml/2006/table">
            <a:tbl>
              <a:tblPr firstRow="1" bandRow="1">
                <a:tableStyleId>{5C22544A-7EE6-4342-B048-85BDC9FD1C3A}</a:tableStyleId>
              </a:tblPr>
              <a:tblGrid>
                <a:gridCol w="3583641"/>
                <a:gridCol w="1748349"/>
                <a:gridCol w="1613415"/>
              </a:tblGrid>
              <a:tr h="446170">
                <a:tc>
                  <a:txBody>
                    <a:bodyPr/>
                    <a:lstStyle/>
                    <a:p>
                      <a:pPr algn="l"/>
                      <a:r>
                        <a:rPr lang="en-US" sz="1600" b="0" i="0" dirty="0" smtClean="0">
                          <a:latin typeface="+mj-lt"/>
                          <a:cs typeface="Intel Clear"/>
                        </a:rPr>
                        <a:t>Performance analysis of</a:t>
                      </a:r>
                      <a:endParaRPr lang="en-US" sz="1600" b="0" i="0" dirty="0">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Code of the benchmark</a:t>
                      </a:r>
                      <a:endParaRPr lang="en-US" sz="1600" b="0" i="0" dirty="0">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Code of the</a:t>
                      </a:r>
                    </a:p>
                    <a:p>
                      <a:pPr algn="ctr"/>
                      <a:r>
                        <a:rPr lang="en-US" sz="1600" b="0" i="0" dirty="0" smtClean="0">
                          <a:latin typeface="+mj-lt"/>
                          <a:cs typeface="Intel Clear"/>
                        </a:rPr>
                        <a:t>compiler</a:t>
                      </a:r>
                      <a:endParaRPr lang="en-US" sz="1600" b="0" i="0" dirty="0">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r>
              <a:tr h="425948">
                <a:tc>
                  <a:txBody>
                    <a:bodyPr/>
                    <a:lstStyle/>
                    <a:p>
                      <a:r>
                        <a:rPr lang="en-US" sz="1600" kern="1200" dirty="0" smtClean="0">
                          <a:solidFill>
                            <a:srgbClr val="004280"/>
                          </a:solidFill>
                          <a:latin typeface="+mn-lt"/>
                          <a:ea typeface="+mn-ea"/>
                          <a:cs typeface="Intel Clear"/>
                        </a:rPr>
                        <a:t>Applications</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kern="1200" baseline="0" dirty="0" smtClean="0">
                          <a:solidFill>
                            <a:srgbClr val="004280"/>
                          </a:solidFill>
                          <a:latin typeface="+mn-lt"/>
                          <a:ea typeface="+mn-ea"/>
                          <a:cs typeface="Intel Clear"/>
                        </a:rPr>
                        <a:t>changing</a:t>
                      </a:r>
                      <a:endParaRPr lang="en-US" sz="1600" baseline="30000" dirty="0">
                        <a:solidFill>
                          <a:srgbClr val="003C71"/>
                        </a:solidFill>
                        <a:latin typeface="+mj-lt"/>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kern="1200" baseline="0" dirty="0" smtClean="0">
                          <a:solidFill>
                            <a:srgbClr val="004280"/>
                          </a:solidFill>
                          <a:latin typeface="+mn-lt"/>
                          <a:ea typeface="+mn-ea"/>
                          <a:cs typeface="Intel Clear"/>
                        </a:rPr>
                        <a:t>fixed</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861917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pPr algn="ctr"/>
            <a:r>
              <a:rPr lang="en-US" dirty="0" smtClean="0">
                <a:solidFill>
                  <a:schemeClr val="bg1">
                    <a:alpha val="90000"/>
                  </a:schemeClr>
                </a:solidFill>
              </a:rPr>
              <a:t>Thank you!</a:t>
            </a:r>
            <a:endParaRPr lang="en-US" dirty="0">
              <a:solidFill>
                <a:schemeClr val="bg1">
                  <a:alpha val="90000"/>
                </a:schemeClr>
              </a:solidFill>
            </a:endParaRPr>
          </a:p>
        </p:txBody>
      </p:sp>
    </p:spTree>
    <p:extLst>
      <p:ext uri="{BB962C8B-B14F-4D97-AF65-F5344CB8AC3E}">
        <p14:creationId xmlns:p14="http://schemas.microsoft.com/office/powerpoint/2010/main" val="1105416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
        <p:nvSpPr>
          <p:cNvPr id="10" name="Title 1"/>
          <p:cNvSpPr>
            <a:spLocks noGrp="1"/>
          </p:cNvSpPr>
          <p:nvPr>
            <p:ph type="title"/>
          </p:nvPr>
        </p:nvSpPr>
        <p:spPr/>
        <p:txBody>
          <a:bodyPr/>
          <a:lstStyle/>
          <a:p>
            <a:r>
              <a:rPr lang="en-US" dirty="0" smtClean="0"/>
              <a:t>Performance analysis </a:t>
            </a:r>
            <a:r>
              <a:rPr lang="en-US" dirty="0"/>
              <a:t>that we do</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926347855"/>
              </p:ext>
            </p:extLst>
          </p:nvPr>
        </p:nvGraphicFramePr>
        <p:xfrm>
          <a:off x="1028701" y="1832161"/>
          <a:ext cx="6945405" cy="1408156"/>
        </p:xfrm>
        <a:graphic>
          <a:graphicData uri="http://schemas.openxmlformats.org/drawingml/2006/table">
            <a:tbl>
              <a:tblPr firstRow="1" bandRow="1">
                <a:tableStyleId>{5C22544A-7EE6-4342-B048-85BDC9FD1C3A}</a:tableStyleId>
              </a:tblPr>
              <a:tblGrid>
                <a:gridCol w="3583641"/>
                <a:gridCol w="1748349"/>
                <a:gridCol w="1613415"/>
              </a:tblGrid>
              <a:tr h="446170">
                <a:tc>
                  <a:txBody>
                    <a:bodyPr/>
                    <a:lstStyle/>
                    <a:p>
                      <a:pPr algn="l"/>
                      <a:r>
                        <a:rPr lang="en-US" sz="1600" b="0" i="0" dirty="0" smtClean="0">
                          <a:latin typeface="+mj-lt"/>
                          <a:cs typeface="Intel Clear"/>
                        </a:rPr>
                        <a:t>Performance analysis of</a:t>
                      </a:r>
                      <a:endParaRPr lang="en-US" sz="1600" b="0" i="0" dirty="0">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mj-lt"/>
                          <a:cs typeface="Intel Clear"/>
                        </a:rPr>
                        <a:t>Code of the benchmark</a:t>
                      </a:r>
                      <a:endParaRPr lang="en-US" sz="1600" b="0" i="0" dirty="0">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kern="1200" dirty="0" smtClean="0">
                          <a:solidFill>
                            <a:schemeClr val="lt1"/>
                          </a:solidFill>
                          <a:latin typeface="+mn-lt"/>
                          <a:ea typeface="+mn-ea"/>
                          <a:cs typeface="Intel Clear"/>
                        </a:rPr>
                        <a:t>Code of the</a:t>
                      </a:r>
                    </a:p>
                    <a:p>
                      <a:pPr algn="ctr"/>
                      <a:r>
                        <a:rPr lang="en-US" sz="1600" b="0" i="0" kern="1200" dirty="0" smtClean="0">
                          <a:solidFill>
                            <a:schemeClr val="lt1"/>
                          </a:solidFill>
                          <a:latin typeface="+mn-lt"/>
                          <a:ea typeface="+mn-ea"/>
                          <a:cs typeface="Intel Clear"/>
                        </a:rPr>
                        <a:t>compiler</a:t>
                      </a:r>
                      <a:endParaRPr lang="en-US" sz="1600" b="0" i="0" kern="1200" dirty="0">
                        <a:solidFill>
                          <a:schemeClr val="lt1"/>
                        </a:solidFill>
                        <a:latin typeface="+mn-lt"/>
                        <a:ea typeface="+mn-ea"/>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r>
              <a:tr h="425948">
                <a:tc>
                  <a:txBody>
                    <a:bodyPr/>
                    <a:lstStyle/>
                    <a:p>
                      <a:r>
                        <a:rPr lang="en-US" sz="1600" dirty="0" smtClean="0">
                          <a:solidFill>
                            <a:srgbClr val="004280"/>
                          </a:solidFill>
                          <a:latin typeface="+mj-lt"/>
                          <a:cs typeface="Intel Clear"/>
                        </a:rPr>
                        <a:t>Applications</a:t>
                      </a: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kern="1200" baseline="0" dirty="0" smtClean="0">
                          <a:solidFill>
                            <a:srgbClr val="004280"/>
                          </a:solidFill>
                          <a:latin typeface="+mn-lt"/>
                          <a:ea typeface="+mn-ea"/>
                          <a:cs typeface="Intel Clear"/>
                        </a:rPr>
                        <a:t>changing</a:t>
                      </a:r>
                      <a:endParaRPr lang="en-US" sz="1600" baseline="30000" dirty="0">
                        <a:solidFill>
                          <a:srgbClr val="003C71"/>
                        </a:solidFill>
                        <a:latin typeface="+mj-lt"/>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c>
                  <a:txBody>
                    <a:bodyPr/>
                    <a:lstStyle/>
                    <a:p>
                      <a:pPr algn="ctr"/>
                      <a:r>
                        <a:rPr lang="en-US" sz="1600" kern="1200" baseline="0" dirty="0" smtClean="0">
                          <a:solidFill>
                            <a:srgbClr val="004280"/>
                          </a:solidFill>
                          <a:latin typeface="+mn-lt"/>
                          <a:ea typeface="+mn-ea"/>
                          <a:cs typeface="Intel Clear"/>
                        </a:rPr>
                        <a:t>fixed</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lumMod val="95000"/>
                      </a:schemeClr>
                    </a:solidFill>
                  </a:tcPr>
                </a:tc>
              </a:tr>
              <a:tr h="425948">
                <a:tc>
                  <a:txBody>
                    <a:bodyPr/>
                    <a:lstStyle/>
                    <a:p>
                      <a:r>
                        <a:rPr lang="en-US" sz="1600" dirty="0" smtClean="0">
                          <a:solidFill>
                            <a:srgbClr val="004280"/>
                          </a:solidFill>
                          <a:latin typeface="+mj-lt"/>
                          <a:cs typeface="Intel Clear"/>
                        </a:rPr>
                        <a:t>Compiler</a:t>
                      </a:r>
                      <a:endParaRPr lang="en-US" sz="1600" dirty="0">
                        <a:solidFill>
                          <a:srgbClr val="004280"/>
                        </a:solidFill>
                        <a:latin typeface="+mj-lt"/>
                        <a:cs typeface="Intel Clear"/>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kern="1200" baseline="0" dirty="0" smtClean="0">
                          <a:solidFill>
                            <a:srgbClr val="004280"/>
                          </a:solidFill>
                          <a:latin typeface="+mn-lt"/>
                          <a:ea typeface="+mn-ea"/>
                          <a:cs typeface="Intel Clear"/>
                        </a:rPr>
                        <a:t>fixed</a:t>
                      </a:r>
                      <a:endParaRPr lang="en-US" sz="1600" kern="1200" baseline="30000" dirty="0">
                        <a:solidFill>
                          <a:srgbClr val="003C71"/>
                        </a:solidFill>
                        <a:latin typeface="+mn-lt"/>
                        <a:ea typeface="+mn-ea"/>
                        <a:cs typeface="+mn-cs"/>
                      </a:endParaRPr>
                    </a:p>
                  </a:txBody>
                  <a:tcPr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c>
                  <a:txBody>
                    <a:bodyPr/>
                    <a:lstStyle/>
                    <a:p>
                      <a:pPr algn="ctr"/>
                      <a:r>
                        <a:rPr lang="en-US" sz="1600" kern="1200" baseline="0" dirty="0" smtClean="0">
                          <a:solidFill>
                            <a:srgbClr val="004280"/>
                          </a:solidFill>
                          <a:latin typeface="+mn-lt"/>
                          <a:ea typeface="+mn-ea"/>
                          <a:cs typeface="Intel Clear"/>
                        </a:rPr>
                        <a:t>changing</a:t>
                      </a:r>
                      <a:endParaRPr lang="en-US" sz="1600" dirty="0">
                        <a:solidFill>
                          <a:srgbClr val="004280"/>
                        </a:solidFill>
                        <a:latin typeface="+mj-lt"/>
                        <a:cs typeface="Intel Clear"/>
                      </a:endParaRPr>
                    </a:p>
                  </a:txBody>
                  <a:tcPr marL="0" marR="0" marT="34290" marB="34290"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05712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dirty="0"/>
          </a:p>
        </p:txBody>
      </p:sp>
      <p:sp>
        <p:nvSpPr>
          <p:cNvPr id="10" name="Title 1"/>
          <p:cNvSpPr>
            <a:spLocks noGrp="1"/>
          </p:cNvSpPr>
          <p:nvPr>
            <p:ph type="title"/>
          </p:nvPr>
        </p:nvSpPr>
        <p:spPr/>
        <p:txBody>
          <a:bodyPr/>
          <a:lstStyle/>
          <a:p>
            <a:r>
              <a:rPr lang="en-US" dirty="0" smtClean="0"/>
              <a:t>Performance analysis </a:t>
            </a:r>
            <a:r>
              <a:rPr lang="en-US" dirty="0"/>
              <a:t>that we do</a:t>
            </a:r>
          </a:p>
        </p:txBody>
      </p:sp>
      <p:sp>
        <p:nvSpPr>
          <p:cNvPr id="2" name="Left-Right Arrow 1"/>
          <p:cNvSpPr/>
          <p:nvPr/>
        </p:nvSpPr>
        <p:spPr>
          <a:xfrm>
            <a:off x="3392913" y="2412420"/>
            <a:ext cx="2131359" cy="249979"/>
          </a:xfrm>
          <a:prstGeom prst="lef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7" name="Flowchart: Process 6"/>
          <p:cNvSpPr/>
          <p:nvPr/>
        </p:nvSpPr>
        <p:spPr>
          <a:xfrm>
            <a:off x="6232443" y="2068484"/>
            <a:ext cx="1783846" cy="937852"/>
          </a:xfrm>
          <a:prstGeom prst="flowChart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a:t>
            </a:r>
            <a:br>
              <a:rPr lang="en-US" dirty="0" smtClean="0"/>
            </a:br>
            <a:r>
              <a:rPr lang="en-US" dirty="0" smtClean="0"/>
              <a:t>dd+1/mm/</a:t>
            </a:r>
            <a:r>
              <a:rPr lang="en-US" dirty="0" err="1" smtClean="0"/>
              <a:t>yyyy</a:t>
            </a:r>
            <a:r>
              <a:rPr lang="en-US" dirty="0" smtClean="0"/>
              <a:t> </a:t>
            </a:r>
            <a:endParaRPr lang="pl-PL" dirty="0"/>
          </a:p>
        </p:txBody>
      </p:sp>
      <p:sp>
        <p:nvSpPr>
          <p:cNvPr id="8" name="Flowchart: Process 7"/>
          <p:cNvSpPr/>
          <p:nvPr/>
        </p:nvSpPr>
        <p:spPr>
          <a:xfrm>
            <a:off x="900897" y="2068484"/>
            <a:ext cx="1783846" cy="937852"/>
          </a:xfrm>
          <a:prstGeom prst="flowChartProcess">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a:t>
            </a:r>
            <a:br>
              <a:rPr lang="en-US" dirty="0" smtClean="0"/>
            </a:br>
            <a:r>
              <a:rPr lang="en-US" dirty="0" err="1" smtClean="0"/>
              <a:t>dd</a:t>
            </a:r>
            <a:r>
              <a:rPr lang="en-US" dirty="0" smtClean="0"/>
              <a:t>/mm/</a:t>
            </a:r>
            <a:r>
              <a:rPr lang="en-US" dirty="0" err="1" smtClean="0"/>
              <a:t>yyyy</a:t>
            </a:r>
            <a:r>
              <a:rPr lang="en-US" dirty="0" smtClean="0"/>
              <a:t> </a:t>
            </a:r>
            <a:endParaRPr lang="pl-PL" dirty="0"/>
          </a:p>
        </p:txBody>
      </p:sp>
      <p:sp>
        <p:nvSpPr>
          <p:cNvPr id="9" name="Rectangle 8"/>
          <p:cNvSpPr/>
          <p:nvPr/>
        </p:nvSpPr>
        <p:spPr>
          <a:xfrm>
            <a:off x="3471127" y="2068484"/>
            <a:ext cx="1974932" cy="369332"/>
          </a:xfrm>
          <a:prstGeom prst="rect">
            <a:avLst/>
          </a:prstGeom>
          <a:noFill/>
          <a:ln w="28575" cmpd="dbl">
            <a:noFill/>
          </a:ln>
        </p:spPr>
        <p:txBody>
          <a:bodyPr wrap="square" lIns="91440" tIns="45720" rIns="91440" bIns="45720">
            <a:spAutoFit/>
          </a:bodyPr>
          <a:lstStyle/>
          <a:p>
            <a:pPr algn="ctr"/>
            <a:r>
              <a:rPr lang="en-US" dirty="0" smtClean="0">
                <a:ln w="0"/>
                <a:solidFill>
                  <a:srgbClr val="003C71"/>
                </a:solidFill>
                <a:effectLst>
                  <a:outerShdw blurRad="38100" dist="19050" dir="2700000" algn="tl" rotWithShape="0">
                    <a:schemeClr val="dk1">
                      <a:alpha val="40000"/>
                    </a:schemeClr>
                  </a:outerShdw>
                </a:effectLst>
              </a:rPr>
              <a:t>performance gap</a:t>
            </a:r>
            <a:endParaRPr lang="en-US" b="0" cap="none" spc="0" dirty="0">
              <a:ln w="0"/>
              <a:solidFill>
                <a:srgbClr val="003C71"/>
              </a:solidFill>
              <a:effectLst>
                <a:outerShdw blurRad="38100" dist="19050" dir="2700000" algn="tl" rotWithShape="0">
                  <a:schemeClr val="dk1">
                    <a:alpha val="40000"/>
                  </a:schemeClr>
                </a:outerShdw>
              </a:effectLst>
            </a:endParaRPr>
          </a:p>
        </p:txBody>
      </p:sp>
      <p:sp>
        <p:nvSpPr>
          <p:cNvPr id="11" name="Rectangle 10"/>
          <p:cNvSpPr/>
          <p:nvPr/>
        </p:nvSpPr>
        <p:spPr>
          <a:xfrm>
            <a:off x="900897" y="1610308"/>
            <a:ext cx="1783846" cy="369332"/>
          </a:xfrm>
          <a:prstGeom prst="rect">
            <a:avLst/>
          </a:prstGeom>
          <a:noFill/>
          <a:ln w="28575" cmpd="dbl">
            <a:noFill/>
          </a:ln>
        </p:spPr>
        <p:txBody>
          <a:bodyPr wrap="square" lIns="91440" tIns="45720" rIns="91440" bIns="45720">
            <a:spAutoFit/>
          </a:bodyPr>
          <a:lstStyle/>
          <a:p>
            <a:pPr algn="ctr"/>
            <a:r>
              <a:rPr lang="en-US" dirty="0" smtClean="0">
                <a:ln w="0"/>
                <a:solidFill>
                  <a:srgbClr val="00B0F0"/>
                </a:solidFill>
                <a:effectLst>
                  <a:outerShdw blurRad="38100" dist="19050" dir="2700000" algn="tl" rotWithShape="0">
                    <a:schemeClr val="dk1">
                      <a:alpha val="40000"/>
                    </a:schemeClr>
                  </a:outerShdw>
                </a:effectLst>
              </a:rPr>
              <a:t>b</a:t>
            </a:r>
            <a:r>
              <a:rPr lang="en-US" b="0" cap="none" spc="0" dirty="0" smtClean="0">
                <a:ln w="0"/>
                <a:solidFill>
                  <a:srgbClr val="00B0F0"/>
                </a:solidFill>
                <a:effectLst>
                  <a:outerShdw blurRad="38100" dist="19050" dir="2700000" algn="tl" rotWithShape="0">
                    <a:schemeClr val="dk1">
                      <a:alpha val="40000"/>
                    </a:schemeClr>
                  </a:outerShdw>
                </a:effectLst>
              </a:rPr>
              <a:t>efore</a:t>
            </a:r>
          </a:p>
        </p:txBody>
      </p:sp>
      <p:sp>
        <p:nvSpPr>
          <p:cNvPr id="12" name="Rectangle 11"/>
          <p:cNvSpPr/>
          <p:nvPr/>
        </p:nvSpPr>
        <p:spPr>
          <a:xfrm>
            <a:off x="6232443" y="1610308"/>
            <a:ext cx="1783846" cy="369332"/>
          </a:xfrm>
          <a:prstGeom prst="rect">
            <a:avLst/>
          </a:prstGeom>
          <a:noFill/>
          <a:ln w="28575" cmpd="dbl">
            <a:noFill/>
          </a:ln>
        </p:spPr>
        <p:txBody>
          <a:bodyPr wrap="square" lIns="91440" tIns="45720" rIns="91440" bIns="45720">
            <a:spAutoFit/>
          </a:bodyPr>
          <a:lstStyle/>
          <a:p>
            <a:pPr algn="ctr"/>
            <a:r>
              <a:rPr lang="en-US" b="0" cap="none" spc="0" dirty="0" smtClean="0">
                <a:ln w="0"/>
                <a:solidFill>
                  <a:srgbClr val="00B0F0"/>
                </a:solidFill>
                <a:effectLst>
                  <a:outerShdw blurRad="38100" dist="19050" dir="2700000" algn="tl" rotWithShape="0">
                    <a:schemeClr val="dk1">
                      <a:alpha val="40000"/>
                    </a:schemeClr>
                  </a:outerShdw>
                </a:effectLst>
              </a:rPr>
              <a:t>after</a:t>
            </a:r>
          </a:p>
        </p:txBody>
      </p:sp>
    </p:spTree>
    <p:extLst>
      <p:ext uri="{BB962C8B-B14F-4D97-AF65-F5344CB8AC3E}">
        <p14:creationId xmlns:p14="http://schemas.microsoft.com/office/powerpoint/2010/main" val="1714652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dirty="0"/>
          </a:p>
        </p:txBody>
      </p:sp>
      <p:sp>
        <p:nvSpPr>
          <p:cNvPr id="10" name="Title 1"/>
          <p:cNvSpPr>
            <a:spLocks noGrp="1"/>
          </p:cNvSpPr>
          <p:nvPr>
            <p:ph type="title"/>
          </p:nvPr>
        </p:nvSpPr>
        <p:spPr/>
        <p:txBody>
          <a:bodyPr/>
          <a:lstStyle/>
          <a:p>
            <a:r>
              <a:rPr lang="en-US" dirty="0" smtClean="0"/>
              <a:t>What tools do I use?</a:t>
            </a:r>
            <a:endParaRPr lang="en-US" dirty="0"/>
          </a:p>
        </p:txBody>
      </p:sp>
      <p:sp>
        <p:nvSpPr>
          <p:cNvPr id="5" name="Content Placeholder 2"/>
          <p:cNvSpPr>
            <a:spLocks noGrp="1"/>
          </p:cNvSpPr>
          <p:nvPr>
            <p:ph sz="half" idx="4294967295"/>
          </p:nvPr>
        </p:nvSpPr>
        <p:spPr>
          <a:xfrm>
            <a:off x="455614" y="1142364"/>
            <a:ext cx="8281986" cy="3425825"/>
          </a:xfrm>
          <a:prstGeom prst="rect">
            <a:avLst/>
          </a:prstGeom>
        </p:spPr>
        <p:txBody>
          <a:bodyPr/>
          <a:lstStyle/>
          <a:p>
            <a:pPr marL="285750" indent="-285750">
              <a:buFont typeface="Wingdings" panose="05000000000000000000" pitchFamily="2" charset="2"/>
              <a:buChar char="§"/>
            </a:pPr>
            <a:endParaRPr lang="en-US" dirty="0" smtClean="0"/>
          </a:p>
          <a:p>
            <a:pPr marL="285750" indent="-285750">
              <a:buFont typeface="Arial" panose="020B0604020202020204" pitchFamily="34" charset="0"/>
              <a:buChar char="•"/>
            </a:pPr>
            <a:endParaRPr lang="en-US" sz="1300" dirty="0" smtClean="0"/>
          </a:p>
        </p:txBody>
      </p:sp>
      <p:sp>
        <p:nvSpPr>
          <p:cNvPr id="6" name="Content Placeholder 2"/>
          <p:cNvSpPr>
            <a:spLocks noGrp="1"/>
          </p:cNvSpPr>
          <p:nvPr>
            <p:ph sz="half" idx="4294967295"/>
          </p:nvPr>
        </p:nvSpPr>
        <p:spPr>
          <a:xfrm>
            <a:off x="608014" y="1294764"/>
            <a:ext cx="8281986" cy="3425825"/>
          </a:xfrm>
          <a:prstGeom prst="rect">
            <a:avLst/>
          </a:prstGeom>
        </p:spPr>
        <p:txBody>
          <a:bodyPr/>
          <a:lstStyle/>
          <a:p>
            <a:pPr marL="285750" indent="-285750">
              <a:buFont typeface="Wingdings" panose="05000000000000000000" pitchFamily="2" charset="2"/>
              <a:buChar char="§"/>
            </a:pPr>
            <a:r>
              <a:rPr lang="en-US" dirty="0" smtClean="0"/>
              <a:t>perf, </a:t>
            </a:r>
            <a:r>
              <a:rPr lang="en-US" dirty="0"/>
              <a:t>Intel® </a:t>
            </a:r>
            <a:r>
              <a:rPr lang="en-US" dirty="0" err="1"/>
              <a:t>VTune</a:t>
            </a:r>
            <a:r>
              <a:rPr lang="en-US" dirty="0"/>
              <a:t>™ Amplifier</a:t>
            </a:r>
            <a:endParaRPr lang="en-US" dirty="0" smtClean="0"/>
          </a:p>
          <a:p>
            <a:pPr marL="285750" indent="-285750">
              <a:buFont typeface="Wingdings" panose="05000000000000000000" pitchFamily="2" charset="2"/>
              <a:buChar char="§"/>
            </a:pPr>
            <a:r>
              <a:rPr lang="en-US" dirty="0" err="1" smtClean="0"/>
              <a:t>binutils</a:t>
            </a:r>
            <a:r>
              <a:rPr lang="en-US" dirty="0" smtClean="0"/>
              <a:t> (</a:t>
            </a:r>
            <a:r>
              <a:rPr lang="en-US" dirty="0" err="1" smtClean="0"/>
              <a:t>objdump</a:t>
            </a:r>
            <a:r>
              <a:rPr lang="en-US" dirty="0" smtClean="0"/>
              <a:t>, nm, etc.)</a:t>
            </a:r>
          </a:p>
          <a:p>
            <a:pPr marL="285750" indent="-285750">
              <a:buFont typeface="Wingdings" panose="05000000000000000000" pitchFamily="2" charset="2"/>
              <a:buChar char="§"/>
            </a:pPr>
            <a:endParaRPr lang="en-US" dirty="0" smtClean="0"/>
          </a:p>
          <a:p>
            <a:pPr marL="285750" indent="-285750">
              <a:buFont typeface="Arial" panose="020B0604020202020204" pitchFamily="34" charset="0"/>
              <a:buChar char="•"/>
            </a:pPr>
            <a:endParaRPr lang="en-US" sz="1300" dirty="0" smtClean="0"/>
          </a:p>
        </p:txBody>
      </p:sp>
    </p:spTree>
    <p:extLst>
      <p:ext uri="{BB962C8B-B14F-4D97-AF65-F5344CB8AC3E}">
        <p14:creationId xmlns:p14="http://schemas.microsoft.com/office/powerpoint/2010/main" val="1441461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dirty="0"/>
          </a:p>
        </p:txBody>
      </p:sp>
      <p:sp>
        <p:nvSpPr>
          <p:cNvPr id="10" name="Title 1"/>
          <p:cNvSpPr>
            <a:spLocks noGrp="1"/>
          </p:cNvSpPr>
          <p:nvPr>
            <p:ph type="title"/>
          </p:nvPr>
        </p:nvSpPr>
        <p:spPr/>
        <p:txBody>
          <a:bodyPr/>
          <a:lstStyle/>
          <a:p>
            <a:r>
              <a:rPr lang="en-US" dirty="0" smtClean="0"/>
              <a:t>Compiler options</a:t>
            </a:r>
            <a:endParaRPr lang="en-US" dirty="0"/>
          </a:p>
        </p:txBody>
      </p:sp>
      <p:sp>
        <p:nvSpPr>
          <p:cNvPr id="5" name="Content Placeholder 2"/>
          <p:cNvSpPr>
            <a:spLocks noGrp="1"/>
          </p:cNvSpPr>
          <p:nvPr>
            <p:ph sz="half" idx="4294967295"/>
          </p:nvPr>
        </p:nvSpPr>
        <p:spPr>
          <a:xfrm>
            <a:off x="455614" y="1142364"/>
            <a:ext cx="8281986" cy="3425825"/>
          </a:xfrm>
          <a:prstGeom prst="rect">
            <a:avLst/>
          </a:prstGeom>
        </p:spPr>
        <p:txBody>
          <a:bodyPr/>
          <a:lstStyle/>
          <a:p>
            <a:r>
              <a:rPr lang="en-US" dirty="0"/>
              <a:t>You might want to use at least those:</a:t>
            </a:r>
          </a:p>
          <a:p>
            <a:pPr marL="285750" indent="-285750">
              <a:buFont typeface="Wingdings" panose="05000000000000000000" pitchFamily="2" charset="2"/>
              <a:buChar char="§"/>
            </a:pPr>
            <a:r>
              <a:rPr lang="en-US" dirty="0" smtClean="0"/>
              <a:t>-O2/O3</a:t>
            </a:r>
          </a:p>
          <a:p>
            <a:pPr marL="285750" indent="-285750">
              <a:buFont typeface="Wingdings" panose="05000000000000000000" pitchFamily="2" charset="2"/>
              <a:buChar char="§"/>
            </a:pPr>
            <a:r>
              <a:rPr lang="en-US" dirty="0" smtClean="0"/>
              <a:t>-march=&lt;architecture&gt;</a:t>
            </a:r>
          </a:p>
          <a:p>
            <a:pPr marL="285750" indent="-285750">
              <a:buFont typeface="Wingdings" panose="05000000000000000000" pitchFamily="2" charset="2"/>
              <a:buChar char="§"/>
            </a:pPr>
            <a:endParaRPr lang="en-US" dirty="0" smtClean="0"/>
          </a:p>
          <a:p>
            <a:pPr marL="285750" indent="-285750">
              <a:buFont typeface="Arial" panose="020B0604020202020204" pitchFamily="34" charset="0"/>
              <a:buChar char="•"/>
            </a:pPr>
            <a:endParaRPr lang="en-US" sz="1300" dirty="0" smtClean="0"/>
          </a:p>
        </p:txBody>
      </p:sp>
    </p:spTree>
    <p:extLst>
      <p:ext uri="{BB962C8B-B14F-4D97-AF65-F5344CB8AC3E}">
        <p14:creationId xmlns:p14="http://schemas.microsoft.com/office/powerpoint/2010/main" val="3788639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1A2B88F0DDE7489B6B6F619F3D52C3" ma:contentTypeVersion="6" ma:contentTypeDescription="Create a new document." ma:contentTypeScope="" ma:versionID="df85cc2b3494327a4f138ca03d56acff">
  <xsd:schema xmlns:xsd="http://www.w3.org/2001/XMLSchema" xmlns:xs="http://www.w3.org/2001/XMLSchema" xmlns:p="http://schemas.microsoft.com/office/2006/metadata/properties" xmlns:ns2="4AEFBF36-FFE5-46EA-83A0-D837B081F387" targetNamespace="http://schemas.microsoft.com/office/2006/metadata/properties" ma:root="true" ma:fieldsID="5e89a1b358aaa2cfdbea5d0fa8ffb74e"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FBF36-FFE5-46EA-83A0-D837B081F387" elementFormDefault="qualified">
    <xsd:import namespace="http://schemas.microsoft.com/office/2006/documentManagement/types"/>
    <xsd:import namespace="http://schemas.microsoft.com/office/infopath/2007/PartnerControl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OrderID xmlns="4AEFBF36-FFE5-46EA-83A0-D837B081F387">0</OrderID>
    <DocumentCategory xmlns="4AEFBF36-FFE5-46EA-83A0-D837B081F387">Unspecified</Documen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172107-F477-4887-9551-4B3BFD8BE8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C76127-8228-4275-B1B7-187889E3060C}">
  <ds:schemaRefs>
    <ds:schemaRef ds:uri="http://purl.org/dc/elements/1.1/"/>
    <ds:schemaRef ds:uri="http://schemas.microsoft.com/office/2006/metadata/properties"/>
    <ds:schemaRef ds:uri="4AEFBF36-FFE5-46EA-83A0-D837B081F387"/>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21E0837-660D-4F75-8E24-1764D4A95D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3825</Words>
  <Application>Microsoft Office PowerPoint</Application>
  <PresentationFormat>On-screen Show (16:9)</PresentationFormat>
  <Paragraphs>538</Paragraphs>
  <Slides>50</Slides>
  <Notes>49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50</vt:i4>
      </vt:variant>
      <vt:variant>
        <vt:lpstr>Custom Shows</vt:lpstr>
      </vt:variant>
      <vt:variant>
        <vt:i4>1</vt:i4>
      </vt:variant>
    </vt:vector>
  </HeadingPairs>
  <TitlesOfParts>
    <vt:vector size="58" baseType="lpstr">
      <vt:lpstr>MS PGothic</vt:lpstr>
      <vt:lpstr>Arial</vt:lpstr>
      <vt:lpstr>Intel Clear</vt:lpstr>
      <vt:lpstr>Intel Clear Light</vt:lpstr>
      <vt:lpstr>Intel Clear Pro</vt:lpstr>
      <vt:lpstr>Wingdings</vt:lpstr>
      <vt:lpstr>Int_PPT Template_ClearPro_16x9</vt:lpstr>
      <vt:lpstr>Dealing with performance  analysis in C/C++</vt:lpstr>
      <vt:lpstr>Legal Disclaimer &amp; Optimization Notice</vt:lpstr>
      <vt:lpstr>Overview</vt:lpstr>
      <vt:lpstr>Performance analysis that we do</vt:lpstr>
      <vt:lpstr>Performance analysis that we do</vt:lpstr>
      <vt:lpstr>Performance analysis that we do</vt:lpstr>
      <vt:lpstr>Performance analysis that we do</vt:lpstr>
      <vt:lpstr>What tools do I use?</vt:lpstr>
      <vt:lpstr>Compiler options</vt:lpstr>
      <vt:lpstr>Compiler options</vt:lpstr>
      <vt:lpstr>Case 1</vt:lpstr>
      <vt:lpstr>Performance degraded (1)</vt:lpstr>
      <vt:lpstr>Performance degraded (1)</vt:lpstr>
      <vt:lpstr>Performance degraded (1)</vt:lpstr>
      <vt:lpstr>Performance degraded (1)</vt:lpstr>
      <vt:lpstr>Case 2</vt:lpstr>
      <vt:lpstr>Performance degraded (2)</vt:lpstr>
      <vt:lpstr>Compiler Opt Reports</vt:lpstr>
      <vt:lpstr>Compiler Opt Reports</vt:lpstr>
      <vt:lpstr>Opt Reports in compiler explorer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Tricky cases</vt:lpstr>
      <vt:lpstr>Code placement</vt:lpstr>
      <vt:lpstr>Code placement</vt:lpstr>
      <vt:lpstr>Code placement</vt:lpstr>
      <vt:lpstr>Code placement</vt:lpstr>
      <vt:lpstr>Code placement</vt:lpstr>
      <vt:lpstr>Understanding IDQ_UOPS_NOT_DELIVERED.CORE </vt:lpstr>
      <vt:lpstr>Code placement</vt:lpstr>
      <vt:lpstr>Code placement</vt:lpstr>
      <vt:lpstr>Code placement</vt:lpstr>
      <vt:lpstr>Code placement</vt:lpstr>
      <vt:lpstr>Code placement</vt:lpstr>
      <vt:lpstr>Code placement</vt:lpstr>
      <vt:lpstr>Code placement</vt:lpstr>
      <vt:lpstr>Code placement</vt:lpstr>
      <vt:lpstr>One more tricky case</vt:lpstr>
      <vt:lpstr>Instruction fusion</vt:lpstr>
      <vt:lpstr>Instruction fusion</vt:lpstr>
      <vt:lpstr>Instruction fusion</vt:lpstr>
      <vt:lpstr>Instruction fusion</vt:lpstr>
      <vt:lpstr>Know your hardware!</vt:lpstr>
      <vt:lpstr>PowerPoint Presentation</vt:lpstr>
      <vt:lpstr>Thank you!</vt:lpstr>
      <vt:lpstr>Opt Notice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CTPClassification=CTP_PUBLIC:VisualMarkings=, CTPClassification=CTP_NT</cp:keywords>
  <cp:lastModifiedBy/>
  <cp:revision>1</cp:revision>
  <dcterms:created xsi:type="dcterms:W3CDTF">2015-05-06T16:36:39Z</dcterms:created>
  <dcterms:modified xsi:type="dcterms:W3CDTF">2018-03-07T13:19:37Z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f8c74049-b5d2-4e71-ab64-b77f6fc97d10</vt:lpwstr>
  </property>
  <property fmtid="{D5CDD505-2E9C-101B-9397-08002B2CF9AE}" pid="3" name="CTP_TimeStamp">
    <vt:lpwstr>2018-03-07 13:19:36Z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ontentTypeId">
    <vt:lpwstr>0x010100C01A2B88F0DDE7489B6B6F619F3D52C3</vt:lpwstr>
  </property>
  <property fmtid="{D5CDD505-2E9C-101B-9397-08002B2CF9AE}" pid="8" name="CTPClassification">
    <vt:lpwstr>CTP_NT</vt:lpwstr>
  </property>
</Properties>
</file>