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7"/>
  </p:notesMasterIdLst>
  <p:sldIdLst>
    <p:sldId id="256" r:id="rId5"/>
    <p:sldId id="2147309230" r:id="rId6"/>
    <p:sldId id="2147309242" r:id="rId7"/>
    <p:sldId id="2147309243" r:id="rId8"/>
    <p:sldId id="2147309249" r:id="rId9"/>
    <p:sldId id="2147309231" r:id="rId10"/>
    <p:sldId id="2147309250" r:id="rId11"/>
    <p:sldId id="2147309240" r:id="rId12"/>
    <p:sldId id="2147309247" r:id="rId13"/>
    <p:sldId id="2147309245" r:id="rId14"/>
    <p:sldId id="2147309248" r:id="rId15"/>
    <p:sldId id="2147309238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343"/>
    <a:srgbClr val="0080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A7115-D996-47E4-BEFC-0C9CF49B96C1}" v="18" dt="2024-06-05T13:29:34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08" y="2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g, Nikolas" userId="92a86444-8974-4387-a463-ad2d4d2169e0" providerId="ADAL" clId="{4D3A7115-D996-47E4-BEFC-0C9CF49B96C1}"/>
    <pc:docChg chg="undo custSel modSld">
      <pc:chgData name="Wong, Nikolas" userId="92a86444-8974-4387-a463-ad2d4d2169e0" providerId="ADAL" clId="{4D3A7115-D996-47E4-BEFC-0C9CF49B96C1}" dt="2024-06-05T15:52:27.418" v="854" actId="20577"/>
      <pc:docMkLst>
        <pc:docMk/>
      </pc:docMkLst>
      <pc:sldChg chg="addSp modSp mod">
        <pc:chgData name="Wong, Nikolas" userId="92a86444-8974-4387-a463-ad2d4d2169e0" providerId="ADAL" clId="{4D3A7115-D996-47E4-BEFC-0C9CF49B96C1}" dt="2024-05-31T04:27:28.386" v="653" actId="1076"/>
        <pc:sldMkLst>
          <pc:docMk/>
          <pc:sldMk cId="2847912777" sldId="2147309230"/>
        </pc:sldMkLst>
        <pc:spChg chg="mod">
          <ac:chgData name="Wong, Nikolas" userId="92a86444-8974-4387-a463-ad2d4d2169e0" providerId="ADAL" clId="{4D3A7115-D996-47E4-BEFC-0C9CF49B96C1}" dt="2024-05-31T03:22:03.253" v="283" actId="14100"/>
          <ac:spMkLst>
            <pc:docMk/>
            <pc:sldMk cId="2847912777" sldId="2147309230"/>
            <ac:spMk id="4" creationId="{312CD566-EC9C-F1D3-B710-76603C793062}"/>
          </ac:spMkLst>
        </pc:spChg>
        <pc:spChg chg="mod">
          <ac:chgData name="Wong, Nikolas" userId="92a86444-8974-4387-a463-ad2d4d2169e0" providerId="ADAL" clId="{4D3A7115-D996-47E4-BEFC-0C9CF49B96C1}" dt="2024-05-31T04:27:28.386" v="653" actId="1076"/>
          <ac:spMkLst>
            <pc:docMk/>
            <pc:sldMk cId="2847912777" sldId="2147309230"/>
            <ac:spMk id="13" creationId="{3FA67DC8-DAE1-9E68-D967-DC4E70A36E02}"/>
          </ac:spMkLst>
        </pc:spChg>
        <pc:picChg chg="add mod">
          <ac:chgData name="Wong, Nikolas" userId="92a86444-8974-4387-a463-ad2d4d2169e0" providerId="ADAL" clId="{4D3A7115-D996-47E4-BEFC-0C9CF49B96C1}" dt="2024-05-31T04:27:24.967" v="652" actId="1076"/>
          <ac:picMkLst>
            <pc:docMk/>
            <pc:sldMk cId="2847912777" sldId="2147309230"/>
            <ac:picMk id="6" creationId="{80C51A0C-40ED-8D6E-25C4-0F4F93B7D01E}"/>
          </ac:picMkLst>
        </pc:picChg>
      </pc:sldChg>
      <pc:sldChg chg="addSp delSp modSp mod">
        <pc:chgData name="Wong, Nikolas" userId="92a86444-8974-4387-a463-ad2d4d2169e0" providerId="ADAL" clId="{4D3A7115-D996-47E4-BEFC-0C9CF49B96C1}" dt="2024-06-05T15:23:20.132" v="803" actId="20577"/>
        <pc:sldMkLst>
          <pc:docMk/>
          <pc:sldMk cId="958769971" sldId="2147309231"/>
        </pc:sldMkLst>
        <pc:spChg chg="mod">
          <ac:chgData name="Wong, Nikolas" userId="92a86444-8974-4387-a463-ad2d4d2169e0" providerId="ADAL" clId="{4D3A7115-D996-47E4-BEFC-0C9CF49B96C1}" dt="2024-06-05T15:06:42.137" v="797" actId="1076"/>
          <ac:spMkLst>
            <pc:docMk/>
            <pc:sldMk cId="958769971" sldId="2147309231"/>
            <ac:spMk id="3" creationId="{F5D4DDAF-1B46-EF97-6F17-573E8D5F53A2}"/>
          </ac:spMkLst>
        </pc:spChg>
        <pc:spChg chg="add del mod">
          <ac:chgData name="Wong, Nikolas" userId="92a86444-8974-4387-a463-ad2d4d2169e0" providerId="ADAL" clId="{4D3A7115-D996-47E4-BEFC-0C9CF49B96C1}" dt="2024-06-05T13:27:37.964" v="708" actId="478"/>
          <ac:spMkLst>
            <pc:docMk/>
            <pc:sldMk cId="958769971" sldId="2147309231"/>
            <ac:spMk id="5" creationId="{D705B43A-1167-EC21-DFA7-251258155374}"/>
          </ac:spMkLst>
        </pc:spChg>
        <pc:spChg chg="mod">
          <ac:chgData name="Wong, Nikolas" userId="92a86444-8974-4387-a463-ad2d4d2169e0" providerId="ADAL" clId="{4D3A7115-D996-47E4-BEFC-0C9CF49B96C1}" dt="2024-06-05T15:23:20.132" v="803" actId="20577"/>
          <ac:spMkLst>
            <pc:docMk/>
            <pc:sldMk cId="958769971" sldId="2147309231"/>
            <ac:spMk id="6" creationId="{E9D55F92-CB4C-41B4-3450-74D31D9C92B8}"/>
          </ac:spMkLst>
        </pc:spChg>
        <pc:spChg chg="add mod">
          <ac:chgData name="Wong, Nikolas" userId="92a86444-8974-4387-a463-ad2d4d2169e0" providerId="ADAL" clId="{4D3A7115-D996-47E4-BEFC-0C9CF49B96C1}" dt="2024-06-05T13:29:59.713" v="746" actId="1076"/>
          <ac:spMkLst>
            <pc:docMk/>
            <pc:sldMk cId="958769971" sldId="2147309231"/>
            <ac:spMk id="14" creationId="{ACE358BA-FF14-A26D-6534-AA210ED86E36}"/>
          </ac:spMkLst>
        </pc:spChg>
        <pc:spChg chg="add mod">
          <ac:chgData name="Wong, Nikolas" userId="92a86444-8974-4387-a463-ad2d4d2169e0" providerId="ADAL" clId="{4D3A7115-D996-47E4-BEFC-0C9CF49B96C1}" dt="2024-06-05T15:06:35.472" v="796" actId="1076"/>
          <ac:spMkLst>
            <pc:docMk/>
            <pc:sldMk cId="958769971" sldId="2147309231"/>
            <ac:spMk id="15" creationId="{2AA57FF9-E5DE-0A35-2991-171D5678E81E}"/>
          </ac:spMkLst>
        </pc:spChg>
        <pc:spChg chg="del">
          <ac:chgData name="Wong, Nikolas" userId="92a86444-8974-4387-a463-ad2d4d2169e0" providerId="ADAL" clId="{4D3A7115-D996-47E4-BEFC-0C9CF49B96C1}" dt="2024-05-31T03:28:17.071" v="326" actId="478"/>
          <ac:spMkLst>
            <pc:docMk/>
            <pc:sldMk cId="958769971" sldId="2147309231"/>
            <ac:spMk id="18" creationId="{0A2D6A24-D2B0-9E8E-95E1-EB6ABBC380E5}"/>
          </ac:spMkLst>
        </pc:spChg>
        <pc:spChg chg="del">
          <ac:chgData name="Wong, Nikolas" userId="92a86444-8974-4387-a463-ad2d4d2169e0" providerId="ADAL" clId="{4D3A7115-D996-47E4-BEFC-0C9CF49B96C1}" dt="2024-05-31T03:28:14.043" v="324" actId="478"/>
          <ac:spMkLst>
            <pc:docMk/>
            <pc:sldMk cId="958769971" sldId="2147309231"/>
            <ac:spMk id="19" creationId="{F0E4E6C6-D93B-4902-0AAC-F23EAAAC3BB7}"/>
          </ac:spMkLst>
        </pc:spChg>
        <pc:spChg chg="add mod">
          <ac:chgData name="Wong, Nikolas" userId="92a86444-8974-4387-a463-ad2d4d2169e0" providerId="ADAL" clId="{4D3A7115-D996-47E4-BEFC-0C9CF49B96C1}" dt="2024-05-31T03:56:14.896" v="590" actId="1076"/>
          <ac:spMkLst>
            <pc:docMk/>
            <pc:sldMk cId="958769971" sldId="2147309231"/>
            <ac:spMk id="21" creationId="{F79FCC92-8804-A285-40ED-AEB01379F3CC}"/>
          </ac:spMkLst>
        </pc:spChg>
        <pc:spChg chg="add mod">
          <ac:chgData name="Wong, Nikolas" userId="92a86444-8974-4387-a463-ad2d4d2169e0" providerId="ADAL" clId="{4D3A7115-D996-47E4-BEFC-0C9CF49B96C1}" dt="2024-05-31T03:56:14.467" v="589" actId="1076"/>
          <ac:spMkLst>
            <pc:docMk/>
            <pc:sldMk cId="958769971" sldId="2147309231"/>
            <ac:spMk id="22" creationId="{CD72B637-9BCD-2601-80DC-6E564C6B66A6}"/>
          </ac:spMkLst>
        </pc:spChg>
        <pc:picChg chg="add del mod modCrop">
          <ac:chgData name="Wong, Nikolas" userId="92a86444-8974-4387-a463-ad2d4d2169e0" providerId="ADAL" clId="{4D3A7115-D996-47E4-BEFC-0C9CF49B96C1}" dt="2024-06-05T13:28:20.656" v="723" actId="21"/>
          <ac:picMkLst>
            <pc:docMk/>
            <pc:sldMk cId="958769971" sldId="2147309231"/>
            <ac:picMk id="7" creationId="{A5CD7972-05F1-3C11-9291-CABC8055D142}"/>
          </ac:picMkLst>
        </pc:picChg>
        <pc:picChg chg="add del mod">
          <ac:chgData name="Wong, Nikolas" userId="92a86444-8974-4387-a463-ad2d4d2169e0" providerId="ADAL" clId="{4D3A7115-D996-47E4-BEFC-0C9CF49B96C1}" dt="2024-05-31T03:36:56.862" v="349" actId="478"/>
          <ac:picMkLst>
            <pc:docMk/>
            <pc:sldMk cId="958769971" sldId="2147309231"/>
            <ac:picMk id="9" creationId="{E2E37020-E5ED-CC47-BD48-AA4787C6342A}"/>
          </ac:picMkLst>
        </pc:picChg>
        <pc:picChg chg="add mod">
          <ac:chgData name="Wong, Nikolas" userId="92a86444-8974-4387-a463-ad2d4d2169e0" providerId="ADAL" clId="{4D3A7115-D996-47E4-BEFC-0C9CF49B96C1}" dt="2024-06-05T15:06:30.057" v="795" actId="1076"/>
          <ac:picMkLst>
            <pc:docMk/>
            <pc:sldMk cId="958769971" sldId="2147309231"/>
            <ac:picMk id="9" creationId="{F3DA7E6D-2F9D-B9AB-AD3E-9D35D54E78FA}"/>
          </ac:picMkLst>
        </pc:picChg>
        <pc:picChg chg="add del mod">
          <ac:chgData name="Wong, Nikolas" userId="92a86444-8974-4387-a463-ad2d4d2169e0" providerId="ADAL" clId="{4D3A7115-D996-47E4-BEFC-0C9CF49B96C1}" dt="2024-06-05T13:27:35.643" v="707" actId="478"/>
          <ac:picMkLst>
            <pc:docMk/>
            <pc:sldMk cId="958769971" sldId="2147309231"/>
            <ac:picMk id="12" creationId="{1FF808F4-AAB3-A9DF-66E5-81BE8078529B}"/>
          </ac:picMkLst>
        </pc:picChg>
        <pc:picChg chg="add mod">
          <ac:chgData name="Wong, Nikolas" userId="92a86444-8974-4387-a463-ad2d4d2169e0" providerId="ADAL" clId="{4D3A7115-D996-47E4-BEFC-0C9CF49B96C1}" dt="2024-06-05T13:29:55.830" v="745" actId="1076"/>
          <ac:picMkLst>
            <pc:docMk/>
            <pc:sldMk cId="958769971" sldId="2147309231"/>
            <ac:picMk id="13" creationId="{24DDE5A4-6F37-7917-E629-92A3E403BAE1}"/>
          </ac:picMkLst>
        </pc:picChg>
        <pc:picChg chg="add mod">
          <ac:chgData name="Wong, Nikolas" userId="92a86444-8974-4387-a463-ad2d4d2169e0" providerId="ADAL" clId="{4D3A7115-D996-47E4-BEFC-0C9CF49B96C1}" dt="2024-05-31T03:56:19.276" v="606"/>
          <ac:picMkLst>
            <pc:docMk/>
            <pc:sldMk cId="958769971" sldId="2147309231"/>
            <ac:picMk id="14" creationId="{FBDEE15E-39B5-DE40-88BC-209E76B65862}"/>
          </ac:picMkLst>
        </pc:picChg>
        <pc:picChg chg="del">
          <ac:chgData name="Wong, Nikolas" userId="92a86444-8974-4387-a463-ad2d4d2169e0" providerId="ADAL" clId="{4D3A7115-D996-47E4-BEFC-0C9CF49B96C1}" dt="2024-05-31T03:28:12.207" v="323" actId="478"/>
          <ac:picMkLst>
            <pc:docMk/>
            <pc:sldMk cId="958769971" sldId="2147309231"/>
            <ac:picMk id="15" creationId="{A985EDE6-923B-B660-0F04-789E05902EFF}"/>
          </ac:picMkLst>
        </pc:picChg>
        <pc:picChg chg="del">
          <ac:chgData name="Wong, Nikolas" userId="92a86444-8974-4387-a463-ad2d4d2169e0" providerId="ADAL" clId="{4D3A7115-D996-47E4-BEFC-0C9CF49B96C1}" dt="2024-05-31T03:28:15.508" v="325" actId="478"/>
          <ac:picMkLst>
            <pc:docMk/>
            <pc:sldMk cId="958769971" sldId="2147309231"/>
            <ac:picMk id="16" creationId="{BCCD325D-1F8D-5B0E-7C94-9D7E941A7022}"/>
          </ac:picMkLst>
        </pc:picChg>
        <pc:picChg chg="add mod">
          <ac:chgData name="Wong, Nikolas" userId="92a86444-8974-4387-a463-ad2d4d2169e0" providerId="ADAL" clId="{4D3A7115-D996-47E4-BEFC-0C9CF49B96C1}" dt="2024-05-31T03:56:17.981" v="603"/>
          <ac:picMkLst>
            <pc:docMk/>
            <pc:sldMk cId="958769971" sldId="2147309231"/>
            <ac:picMk id="20" creationId="{11A4D0E7-AA25-32A1-C855-BC800B4DE26C}"/>
          </ac:picMkLst>
        </pc:picChg>
      </pc:sldChg>
      <pc:sldChg chg="modSp mod">
        <pc:chgData name="Wong, Nikolas" userId="92a86444-8974-4387-a463-ad2d4d2169e0" providerId="ADAL" clId="{4D3A7115-D996-47E4-BEFC-0C9CF49B96C1}" dt="2024-06-05T13:30:43.270" v="750" actId="1076"/>
        <pc:sldMkLst>
          <pc:docMk/>
          <pc:sldMk cId="4191483244" sldId="2147309243"/>
        </pc:sldMkLst>
        <pc:spChg chg="mod">
          <ac:chgData name="Wong, Nikolas" userId="92a86444-8974-4387-a463-ad2d4d2169e0" providerId="ADAL" clId="{4D3A7115-D996-47E4-BEFC-0C9CF49B96C1}" dt="2024-06-05T13:30:33.118" v="749" actId="1076"/>
          <ac:spMkLst>
            <pc:docMk/>
            <pc:sldMk cId="4191483244" sldId="2147309243"/>
            <ac:spMk id="4" creationId="{0AC6E3D2-9F93-CEB3-D8FF-1722A1D8E329}"/>
          </ac:spMkLst>
        </pc:spChg>
        <pc:spChg chg="mod">
          <ac:chgData name="Wong, Nikolas" userId="92a86444-8974-4387-a463-ad2d4d2169e0" providerId="ADAL" clId="{4D3A7115-D996-47E4-BEFC-0C9CF49B96C1}" dt="2024-05-31T04:37:54.773" v="688" actId="20577"/>
          <ac:spMkLst>
            <pc:docMk/>
            <pc:sldMk cId="4191483244" sldId="2147309243"/>
            <ac:spMk id="7" creationId="{18BC4E06-83F3-5976-ED9A-716B3BE19BA0}"/>
          </ac:spMkLst>
        </pc:spChg>
        <pc:picChg chg="mod">
          <ac:chgData name="Wong, Nikolas" userId="92a86444-8974-4387-a463-ad2d4d2169e0" providerId="ADAL" clId="{4D3A7115-D996-47E4-BEFC-0C9CF49B96C1}" dt="2024-06-05T13:30:43.270" v="750" actId="1076"/>
          <ac:picMkLst>
            <pc:docMk/>
            <pc:sldMk cId="4191483244" sldId="2147309243"/>
            <ac:picMk id="3" creationId="{1E112E89-D5D8-9F83-FCB2-8BB35D8D3921}"/>
          </ac:picMkLst>
        </pc:picChg>
      </pc:sldChg>
      <pc:sldChg chg="modSp mod">
        <pc:chgData name="Wong, Nikolas" userId="92a86444-8974-4387-a463-ad2d4d2169e0" providerId="ADAL" clId="{4D3A7115-D996-47E4-BEFC-0C9CF49B96C1}" dt="2024-06-05T15:52:27.418" v="854" actId="20577"/>
        <pc:sldMkLst>
          <pc:docMk/>
          <pc:sldMk cId="3471753679" sldId="2147309245"/>
        </pc:sldMkLst>
        <pc:spChg chg="mod">
          <ac:chgData name="Wong, Nikolas" userId="92a86444-8974-4387-a463-ad2d4d2169e0" providerId="ADAL" clId="{4D3A7115-D996-47E4-BEFC-0C9CF49B96C1}" dt="2024-06-05T15:52:27.418" v="854" actId="20577"/>
          <ac:spMkLst>
            <pc:docMk/>
            <pc:sldMk cId="3471753679" sldId="2147309245"/>
            <ac:spMk id="2" creationId="{997681CF-3C66-B0AE-95DA-CBC001C7194C}"/>
          </ac:spMkLst>
        </pc:spChg>
        <pc:spChg chg="mod">
          <ac:chgData name="Wong, Nikolas" userId="92a86444-8974-4387-a463-ad2d4d2169e0" providerId="ADAL" clId="{4D3A7115-D996-47E4-BEFC-0C9CF49B96C1}" dt="2024-05-31T03:46:50.718" v="401" actId="1076"/>
          <ac:spMkLst>
            <pc:docMk/>
            <pc:sldMk cId="3471753679" sldId="2147309245"/>
            <ac:spMk id="4" creationId="{219F124D-ED4B-C38F-6741-E706EC23CA1D}"/>
          </ac:spMkLst>
        </pc:spChg>
        <pc:spChg chg="mod">
          <ac:chgData name="Wong, Nikolas" userId="92a86444-8974-4387-a463-ad2d4d2169e0" providerId="ADAL" clId="{4D3A7115-D996-47E4-BEFC-0C9CF49B96C1}" dt="2024-05-31T03:48:45.615" v="443" actId="20577"/>
          <ac:spMkLst>
            <pc:docMk/>
            <pc:sldMk cId="3471753679" sldId="2147309245"/>
            <ac:spMk id="5" creationId="{02063CB5-9572-3361-E070-A43D38EA3A36}"/>
          </ac:spMkLst>
        </pc:spChg>
        <pc:spChg chg="mod">
          <ac:chgData name="Wong, Nikolas" userId="92a86444-8974-4387-a463-ad2d4d2169e0" providerId="ADAL" clId="{4D3A7115-D996-47E4-BEFC-0C9CF49B96C1}" dt="2024-05-31T03:51:14.891" v="501" actId="20577"/>
          <ac:spMkLst>
            <pc:docMk/>
            <pc:sldMk cId="3471753679" sldId="2147309245"/>
            <ac:spMk id="11" creationId="{570A45E5-50A0-1E4E-F9A1-9DB2869DEA71}"/>
          </ac:spMkLst>
        </pc:spChg>
        <pc:spChg chg="mod">
          <ac:chgData name="Wong, Nikolas" userId="92a86444-8974-4387-a463-ad2d4d2169e0" providerId="ADAL" clId="{4D3A7115-D996-47E4-BEFC-0C9CF49B96C1}" dt="2024-05-31T03:46:50.718" v="401" actId="1076"/>
          <ac:spMkLst>
            <pc:docMk/>
            <pc:sldMk cId="3471753679" sldId="2147309245"/>
            <ac:spMk id="30" creationId="{6B5527FB-69A5-01C8-12FE-DA06ED7C1256}"/>
          </ac:spMkLst>
        </pc:spChg>
        <pc:spChg chg="mod">
          <ac:chgData name="Wong, Nikolas" userId="92a86444-8974-4387-a463-ad2d4d2169e0" providerId="ADAL" clId="{4D3A7115-D996-47E4-BEFC-0C9CF49B96C1}" dt="2024-05-31T03:53:20.994" v="564" actId="20577"/>
          <ac:spMkLst>
            <pc:docMk/>
            <pc:sldMk cId="3471753679" sldId="2147309245"/>
            <ac:spMk id="31" creationId="{7C2436AD-3025-35F5-E3A7-8758CA6D3E1A}"/>
          </ac:spMkLst>
        </pc:spChg>
        <pc:grpChg chg="mod">
          <ac:chgData name="Wong, Nikolas" userId="92a86444-8974-4387-a463-ad2d4d2169e0" providerId="ADAL" clId="{4D3A7115-D996-47E4-BEFC-0C9CF49B96C1}" dt="2024-05-31T03:46:50.718" v="401" actId="1076"/>
          <ac:grpSpMkLst>
            <pc:docMk/>
            <pc:sldMk cId="3471753679" sldId="2147309245"/>
            <ac:grpSpMk id="14" creationId="{4EF0B46D-438A-5F4C-98E3-832745E7B8DB}"/>
          </ac:grpSpMkLst>
        </pc:grpChg>
        <pc:grpChg chg="mod">
          <ac:chgData name="Wong, Nikolas" userId="92a86444-8974-4387-a463-ad2d4d2169e0" providerId="ADAL" clId="{4D3A7115-D996-47E4-BEFC-0C9CF49B96C1}" dt="2024-05-31T03:46:50.718" v="401" actId="1076"/>
          <ac:grpSpMkLst>
            <pc:docMk/>
            <pc:sldMk cId="3471753679" sldId="2147309245"/>
            <ac:grpSpMk id="24" creationId="{F3870E0F-71CF-4D83-992C-0D407E848ECB}"/>
          </ac:grpSpMkLst>
        </pc:grpChg>
      </pc:sldChg>
      <pc:sldChg chg="addSp delSp modSp mod">
        <pc:chgData name="Wong, Nikolas" userId="92a86444-8974-4387-a463-ad2d4d2169e0" providerId="ADAL" clId="{4D3A7115-D996-47E4-BEFC-0C9CF49B96C1}" dt="2024-06-05T13:28:28.998" v="726" actId="1076"/>
        <pc:sldMkLst>
          <pc:docMk/>
          <pc:sldMk cId="58323086" sldId="2147309248"/>
        </pc:sldMkLst>
        <pc:picChg chg="del">
          <ac:chgData name="Wong, Nikolas" userId="92a86444-8974-4387-a463-ad2d4d2169e0" providerId="ADAL" clId="{4D3A7115-D996-47E4-BEFC-0C9CF49B96C1}" dt="2024-06-05T13:28:26.368" v="725" actId="478"/>
          <ac:picMkLst>
            <pc:docMk/>
            <pc:sldMk cId="58323086" sldId="2147309248"/>
            <ac:picMk id="2" creationId="{C314CD99-7E0A-9A50-3359-3B361A745BC0}"/>
          </ac:picMkLst>
        </pc:picChg>
        <pc:picChg chg="add mod">
          <ac:chgData name="Wong, Nikolas" userId="92a86444-8974-4387-a463-ad2d4d2169e0" providerId="ADAL" clId="{4D3A7115-D996-47E4-BEFC-0C9CF49B96C1}" dt="2024-06-05T13:28:28.998" v="726" actId="1076"/>
          <ac:picMkLst>
            <pc:docMk/>
            <pc:sldMk cId="58323086" sldId="2147309248"/>
            <ac:picMk id="4" creationId="{A5CD7972-05F1-3C11-9291-CABC8055D142}"/>
          </ac:picMkLst>
        </pc:picChg>
      </pc:sldChg>
      <pc:sldChg chg="modSp mod">
        <pc:chgData name="Wong, Nikolas" userId="92a86444-8974-4387-a463-ad2d4d2169e0" providerId="ADAL" clId="{4D3A7115-D996-47E4-BEFC-0C9CF49B96C1}" dt="2024-05-31T03:22:14.294" v="284" actId="20577"/>
        <pc:sldMkLst>
          <pc:docMk/>
          <pc:sldMk cId="3430360128" sldId="2147309249"/>
        </pc:sldMkLst>
        <pc:spChg chg="mod">
          <ac:chgData name="Wong, Nikolas" userId="92a86444-8974-4387-a463-ad2d4d2169e0" providerId="ADAL" clId="{4D3A7115-D996-47E4-BEFC-0C9CF49B96C1}" dt="2024-05-31T03:22:14.294" v="284" actId="20577"/>
          <ac:spMkLst>
            <pc:docMk/>
            <pc:sldMk cId="3430360128" sldId="2147309249"/>
            <ac:spMk id="2" creationId="{9B5618AA-E044-4D55-2E31-AA1F29CFC8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721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>
              <a:cs typeface="Calibri"/>
            </a:endParaRPr>
          </a:p>
          <a:p>
            <a:endParaRPr lang="en-IN">
              <a:cs typeface="Calibri"/>
            </a:endParaRPr>
          </a:p>
          <a:p>
            <a:endParaRPr lang="en-IN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129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>
              <a:cs typeface="Calibri"/>
            </a:endParaRPr>
          </a:p>
          <a:p>
            <a:endParaRPr lang="en-IN">
              <a:cs typeface="Calibri"/>
            </a:endParaRPr>
          </a:p>
          <a:p>
            <a:endParaRPr lang="en-IN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223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>
              <a:cs typeface="Calibri"/>
            </a:endParaRPr>
          </a:p>
          <a:p>
            <a:endParaRPr lang="en-IN">
              <a:cs typeface="Calibri"/>
            </a:endParaRPr>
          </a:p>
          <a:p>
            <a:r>
              <a:rPr lang="en-IN" dirty="0">
                <a:ea typeface="Calibri"/>
                <a:cs typeface="Calibri"/>
              </a:rPr>
              <a:t>Healthfirst market share 35%</a:t>
            </a:r>
          </a:p>
          <a:p>
            <a:pPr marL="171450" indent="-171450">
              <a:buFont typeface="Arial"/>
              <a:buChar char="•"/>
            </a:pPr>
            <a:endParaRPr lang="en-IN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IN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IN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IN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IN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90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>
              <a:cs typeface="Calibri"/>
            </a:endParaRPr>
          </a:p>
          <a:p>
            <a:r>
              <a:rPr lang="en-IN" dirty="0">
                <a:ea typeface="Calibri"/>
                <a:cs typeface="Calibri"/>
              </a:rPr>
              <a:t>Teens and pre-teens </a:t>
            </a:r>
            <a:endParaRPr lang="en-IN" dirty="0">
              <a:cs typeface="Calibri"/>
            </a:endParaRPr>
          </a:p>
          <a:p>
            <a:endParaRPr lang="en-IN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IN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IN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IN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IN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IN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6192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>
              <a:cs typeface="Calibri"/>
            </a:endParaRPr>
          </a:p>
          <a:p>
            <a:endParaRPr lang="en-IN">
              <a:cs typeface="Calibri"/>
            </a:endParaRPr>
          </a:p>
          <a:p>
            <a:endParaRPr lang="en-IN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3205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>
              <a:cs typeface="Calibri"/>
            </a:endParaRPr>
          </a:p>
          <a:p>
            <a:endParaRPr lang="en-IN">
              <a:cs typeface="Calibri"/>
            </a:endParaRPr>
          </a:p>
          <a:p>
            <a:endParaRPr lang="en-IN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3682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893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>
              <a:cs typeface="Calibri"/>
            </a:endParaRPr>
          </a:p>
          <a:p>
            <a:endParaRPr lang="en-IN">
              <a:cs typeface="Calibri"/>
            </a:endParaRPr>
          </a:p>
          <a:p>
            <a:endParaRPr lang="en-IN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IN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IN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IN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IN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IN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474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health.data.ny.gov/Health/Child-Health-Plus-Program-Enrollment-Beginning-200/izdx-gtc9/about_data" TargetMode="External"/><Relationship Id="rId4" Type="http://schemas.openxmlformats.org/officeDocument/2006/relationships/hyperlink" Target="https://info.nystateofhealth.ny.gov/ChildHealthPlus#:~:text=You%20can%20enroll%20your%20child,to%20enroll%20are%20available%20here.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green circle with a white background&#10;&#10;Description automatically generated">
            <a:extLst>
              <a:ext uri="{FF2B5EF4-FFF2-40B4-BE49-F238E27FC236}">
                <a16:creationId xmlns:a16="http://schemas.microsoft.com/office/drawing/2014/main" id="{40A26FE0-8C7C-41DB-110D-6ED7D3DD69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1776" b="25787"/>
          <a:stretch/>
        </p:blipFill>
        <p:spPr>
          <a:xfrm>
            <a:off x="8839200" y="0"/>
            <a:ext cx="9448800" cy="10278095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5339645" y="1861160"/>
            <a:ext cx="457857" cy="45785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C24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018431" y="1385846"/>
            <a:ext cx="652319" cy="65231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C24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-806857" y="8885071"/>
            <a:ext cx="2913239" cy="30664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22" name="TextBox 22"/>
          <p:cNvSpPr txBox="1"/>
          <p:nvPr/>
        </p:nvSpPr>
        <p:spPr>
          <a:xfrm>
            <a:off x="3074570" y="3511175"/>
            <a:ext cx="10804387" cy="226683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9233"/>
              </a:lnSpc>
            </a:pPr>
            <a:r>
              <a:rPr lang="en-US" sz="6000" b="1" dirty="0">
                <a:solidFill>
                  <a:srgbClr val="000000"/>
                </a:solidFill>
                <a:latin typeface="Calibri"/>
                <a:ea typeface="Open Sans Bold"/>
                <a:cs typeface="Open Sans Bold"/>
              </a:rPr>
              <a:t>Opportunities to Grow </a:t>
            </a:r>
            <a:r>
              <a:rPr lang="en-US" sz="6000" b="1" dirty="0">
                <a:solidFill>
                  <a:srgbClr val="000000"/>
                </a:solidFill>
                <a:ea typeface="+mn-lt"/>
                <a:cs typeface="+mn-lt"/>
              </a:rPr>
              <a:t>Child Health Plus</a:t>
            </a:r>
            <a:r>
              <a:rPr lang="en-US" sz="6000" b="1" dirty="0">
                <a:solidFill>
                  <a:srgbClr val="000000"/>
                </a:solidFill>
                <a:latin typeface="Calibri"/>
                <a:ea typeface="Open Sans Bold"/>
                <a:cs typeface="Open Sans Bold"/>
              </a:rPr>
              <a:t> on Long Island</a:t>
            </a:r>
          </a:p>
        </p:txBody>
      </p:sp>
      <p:sp>
        <p:nvSpPr>
          <p:cNvPr id="24" name="Freeform 24"/>
          <p:cNvSpPr/>
          <p:nvPr/>
        </p:nvSpPr>
        <p:spPr>
          <a:xfrm>
            <a:off x="193997" y="28933"/>
            <a:ext cx="4699818" cy="2026462"/>
          </a:xfrm>
          <a:custGeom>
            <a:avLst/>
            <a:gdLst/>
            <a:ahLst/>
            <a:cxnLst/>
            <a:rect l="l" t="t" r="r" b="b"/>
            <a:pathLst>
              <a:path w="4699818" h="2026462">
                <a:moveTo>
                  <a:pt x="0" y="0"/>
                </a:moveTo>
                <a:lnTo>
                  <a:pt x="4699818" y="0"/>
                </a:lnTo>
                <a:lnTo>
                  <a:pt x="4699818" y="2026462"/>
                </a:lnTo>
                <a:lnTo>
                  <a:pt x="0" y="2026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D08067E1-4347-9986-57C7-B0EB106DCBA7}"/>
              </a:ext>
            </a:extLst>
          </p:cNvPr>
          <p:cNvSpPr txBox="1"/>
          <p:nvPr/>
        </p:nvSpPr>
        <p:spPr>
          <a:xfrm>
            <a:off x="2106382" y="6897534"/>
            <a:ext cx="12740764" cy="100675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9233"/>
              </a:lnSpc>
            </a:pPr>
            <a:r>
              <a:rPr lang="en-US" sz="3600" dirty="0"/>
              <a:t>A Healthfirst &amp; LaGuardia Community College Data Analytics Project </a:t>
            </a:r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053809" y="1319198"/>
            <a:ext cx="9053441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>
                <a:solidFill>
                  <a:srgbClr val="000000"/>
                </a:solidFill>
                <a:highlight>
                  <a:srgbClr val="FFFFFF"/>
                </a:highlight>
              </a:rPr>
              <a:t>Takeaways &amp; Suggestions</a:t>
            </a:r>
            <a:endParaRPr lang="en-US" sz="4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A45E5-50A0-1E4E-F9A1-9DB2869DEA71}"/>
              </a:ext>
            </a:extLst>
          </p:cNvPr>
          <p:cNvSpPr txBox="1"/>
          <p:nvPr/>
        </p:nvSpPr>
        <p:spPr>
          <a:xfrm>
            <a:off x="9937360" y="3129991"/>
            <a:ext cx="7098309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1500" indent="-571500" fontAlgn="base">
              <a:buFont typeface="Arial"/>
              <a:buChar char="•"/>
            </a:pPr>
            <a:r>
              <a:rPr lang="en-US" sz="3200" dirty="0"/>
              <a:t>Healthfirst should run its campaign in Q1 and/or Q2.</a:t>
            </a:r>
            <a:endParaRPr lang="en-US" sz="3200" dirty="0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/>
              <a:t>This helps influence</a:t>
            </a:r>
            <a:r>
              <a:rPr lang="en-US" sz="3200" dirty="0">
                <a:ea typeface="Calibri"/>
                <a:cs typeface="Calibri"/>
              </a:rPr>
              <a:t> the market before potential peaks in enrollment among competitors.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F598BE32-23FF-DD63-612C-B2002CC0E6F4}"/>
              </a:ext>
            </a:extLst>
          </p:cNvPr>
          <p:cNvSpPr/>
          <p:nvPr/>
        </p:nvSpPr>
        <p:spPr>
          <a:xfrm>
            <a:off x="14628606" y="13447"/>
            <a:ext cx="3654367" cy="1625000"/>
          </a:xfrm>
          <a:custGeom>
            <a:avLst/>
            <a:gdLst/>
            <a:ahLst/>
            <a:cxnLst/>
            <a:rect l="l" t="t" r="r" b="b"/>
            <a:pathLst>
              <a:path w="2792105" h="1203896">
                <a:moveTo>
                  <a:pt x="0" y="0"/>
                </a:moveTo>
                <a:lnTo>
                  <a:pt x="2792105" y="0"/>
                </a:lnTo>
                <a:lnTo>
                  <a:pt x="2792105" y="1203896"/>
                </a:lnTo>
                <a:lnTo>
                  <a:pt x="0" y="1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7681CF-3C66-B0AE-95DA-CBC001C7194C}"/>
              </a:ext>
            </a:extLst>
          </p:cNvPr>
          <p:cNvSpPr txBox="1"/>
          <p:nvPr/>
        </p:nvSpPr>
        <p:spPr>
          <a:xfrm>
            <a:off x="1890806" y="3111376"/>
            <a:ext cx="679433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 dirty="0">
                <a:cs typeface="Arial"/>
              </a:rPr>
              <a:t>Prioritize targeting </a:t>
            </a:r>
            <a:r>
              <a:rPr lang="en-US" sz="3200" dirty="0">
                <a:cs typeface="Calibri"/>
              </a:rPr>
              <a:t>parents of teenagers (13-19)</a:t>
            </a:r>
            <a:r>
              <a:rPr lang="en-US" sz="3200" dirty="0">
                <a:cs typeface="Arial"/>
              </a:rPr>
              <a:t> for a greater opportunity to increase market share.​</a:t>
            </a:r>
            <a:endParaRPr lang="en-US" sz="3200" dirty="0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200" dirty="0">
                <a:cs typeface="Arial"/>
              </a:rPr>
              <a:t>Parents of children/pre-teens (6-12) can be a viable secondary audience.</a:t>
            </a:r>
            <a:endParaRPr lang="en-US" sz="3200" dirty="0">
              <a:ea typeface="Calibri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F124D-ED4B-C38F-6741-E706EC23CA1D}"/>
              </a:ext>
            </a:extLst>
          </p:cNvPr>
          <p:cNvSpPr txBox="1"/>
          <p:nvPr/>
        </p:nvSpPr>
        <p:spPr>
          <a:xfrm>
            <a:off x="9937491" y="2413106"/>
            <a:ext cx="7261411" cy="584775"/>
          </a:xfrm>
          <a:prstGeom prst="rect">
            <a:avLst/>
          </a:prstGeom>
          <a:solidFill>
            <a:srgbClr val="80C34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</a:rPr>
              <a:t>Launch During the First-Half of the Year. 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63CB5-9572-3361-E070-A43D38EA3A36}"/>
              </a:ext>
            </a:extLst>
          </p:cNvPr>
          <p:cNvSpPr txBox="1"/>
          <p:nvPr/>
        </p:nvSpPr>
        <p:spPr>
          <a:xfrm>
            <a:off x="1904253" y="2385235"/>
            <a:ext cx="6794337" cy="584775"/>
          </a:xfrm>
          <a:prstGeom prst="rect">
            <a:avLst/>
          </a:prstGeom>
          <a:solidFill>
            <a:srgbClr val="80C34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Persuade Parents of Teens</a:t>
            </a:r>
            <a:endParaRPr lang="en-US" sz="32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68F477-88BF-8549-2474-BEF759C411A7}"/>
              </a:ext>
            </a:extLst>
          </p:cNvPr>
          <p:cNvGrpSpPr/>
          <p:nvPr/>
        </p:nvGrpSpPr>
        <p:grpSpPr>
          <a:xfrm>
            <a:off x="911240" y="2228475"/>
            <a:ext cx="987179" cy="987179"/>
            <a:chOff x="602829" y="2254996"/>
            <a:chExt cx="1316239" cy="131623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8AEA951-BC10-26D9-AEC5-64478AB3B2AF}"/>
                </a:ext>
              </a:extLst>
            </p:cNvPr>
            <p:cNvGrpSpPr/>
            <p:nvPr/>
          </p:nvGrpSpPr>
          <p:grpSpPr>
            <a:xfrm>
              <a:off x="602829" y="2254996"/>
              <a:ext cx="1316239" cy="1316239"/>
              <a:chOff x="602829" y="2254996"/>
              <a:chExt cx="6350000" cy="6350000"/>
            </a:xfrm>
          </p:grpSpPr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51EFB777-4115-1CEA-FC53-3C47847C081D}"/>
                  </a:ext>
                </a:extLst>
              </p:cNvPr>
              <p:cNvSpPr/>
              <p:nvPr/>
            </p:nvSpPr>
            <p:spPr>
              <a:xfrm>
                <a:off x="602829" y="2254996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FC242"/>
              </a:solidFill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4418A7DF-DAA2-FDAF-7837-2B9B097DF54D}"/>
                </a:ext>
              </a:extLst>
            </p:cNvPr>
            <p:cNvSpPr txBox="1"/>
            <p:nvPr/>
          </p:nvSpPr>
          <p:spPr>
            <a:xfrm>
              <a:off x="766640" y="2679786"/>
              <a:ext cx="795382" cy="405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33"/>
                </a:lnSpc>
              </a:pPr>
              <a:r>
                <a:rPr lang="en-US" sz="2028">
                  <a:solidFill>
                    <a:srgbClr val="000000"/>
                  </a:solidFill>
                  <a:latin typeface="Nunito Sans Heavy"/>
                </a:rPr>
                <a:t>1</a:t>
              </a:r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657A3D89-9C6E-AC15-1069-4C52D13CA6AA}"/>
                </a:ext>
              </a:extLst>
            </p:cNvPr>
            <p:cNvSpPr/>
            <p:nvPr/>
          </p:nvSpPr>
          <p:spPr>
            <a:xfrm>
              <a:off x="754441" y="2406607"/>
              <a:ext cx="1013016" cy="1013016"/>
            </a:xfrm>
            <a:custGeom>
              <a:avLst/>
              <a:gdLst/>
              <a:ahLst/>
              <a:cxnLst/>
              <a:rect l="l" t="t" r="r" b="b"/>
              <a:pathLst>
                <a:path w="1013016" h="1013016">
                  <a:moveTo>
                    <a:pt x="0" y="0"/>
                  </a:moveTo>
                  <a:lnTo>
                    <a:pt x="1013016" y="0"/>
                  </a:lnTo>
                  <a:lnTo>
                    <a:pt x="1013016" y="1013016"/>
                  </a:lnTo>
                  <a:lnTo>
                    <a:pt x="0" y="10130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2" name="TextBox 23">
              <a:extLst>
                <a:ext uri="{FF2B5EF4-FFF2-40B4-BE49-F238E27FC236}">
                  <a16:creationId xmlns:a16="http://schemas.microsoft.com/office/drawing/2014/main" id="{37E70936-5753-A542-101B-FD2EE1F861ED}"/>
                </a:ext>
              </a:extLst>
            </p:cNvPr>
            <p:cNvSpPr txBox="1"/>
            <p:nvPr/>
          </p:nvSpPr>
          <p:spPr>
            <a:xfrm>
              <a:off x="863258" y="2678593"/>
              <a:ext cx="795382" cy="4077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33"/>
                </a:lnSpc>
              </a:pPr>
              <a:r>
                <a:rPr lang="en-US" sz="2028">
                  <a:solidFill>
                    <a:srgbClr val="000000"/>
                  </a:solidFill>
                  <a:latin typeface="Nunito Sans Heavy"/>
                </a:rPr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F0B46D-438A-5F4C-98E3-832745E7B8DB}"/>
              </a:ext>
            </a:extLst>
          </p:cNvPr>
          <p:cNvGrpSpPr/>
          <p:nvPr/>
        </p:nvGrpSpPr>
        <p:grpSpPr>
          <a:xfrm>
            <a:off x="8966375" y="2213410"/>
            <a:ext cx="974337" cy="987179"/>
            <a:chOff x="9145432" y="2260119"/>
            <a:chExt cx="1316239" cy="131623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385C4B9-D5E5-E947-D1B3-038587D7B626}"/>
                </a:ext>
              </a:extLst>
            </p:cNvPr>
            <p:cNvGrpSpPr/>
            <p:nvPr/>
          </p:nvGrpSpPr>
          <p:grpSpPr>
            <a:xfrm>
              <a:off x="9145432" y="2260119"/>
              <a:ext cx="1316239" cy="1316239"/>
              <a:chOff x="9145432" y="2260119"/>
              <a:chExt cx="6350000" cy="6350000"/>
            </a:xfrm>
          </p:grpSpPr>
          <p:sp>
            <p:nvSpPr>
              <p:cNvPr id="19" name="Freeform 27">
                <a:extLst>
                  <a:ext uri="{FF2B5EF4-FFF2-40B4-BE49-F238E27FC236}">
                    <a16:creationId xmlns:a16="http://schemas.microsoft.com/office/drawing/2014/main" id="{FD1B6289-8C68-AA28-ECC5-BB39CDB2B967}"/>
                  </a:ext>
                </a:extLst>
              </p:cNvPr>
              <p:cNvSpPr/>
              <p:nvPr/>
            </p:nvSpPr>
            <p:spPr>
              <a:xfrm>
                <a:off x="9145432" y="2260119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FC242"/>
              </a:solidFill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sp>
          <p:nvSpPr>
            <p:cNvPr id="16" name="TextBox 28">
              <a:extLst>
                <a:ext uri="{FF2B5EF4-FFF2-40B4-BE49-F238E27FC236}">
                  <a16:creationId xmlns:a16="http://schemas.microsoft.com/office/drawing/2014/main" id="{0B724479-76CE-D845-B772-555B5605C9C7}"/>
                </a:ext>
              </a:extLst>
            </p:cNvPr>
            <p:cNvSpPr txBox="1"/>
            <p:nvPr/>
          </p:nvSpPr>
          <p:spPr>
            <a:xfrm>
              <a:off x="9309243" y="2684909"/>
              <a:ext cx="795382" cy="405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33"/>
                </a:lnSpc>
              </a:pPr>
              <a:r>
                <a:rPr lang="en-US" sz="2028">
                  <a:solidFill>
                    <a:srgbClr val="000000"/>
                  </a:solidFill>
                  <a:latin typeface="Nunito Sans Heavy"/>
                </a:rPr>
                <a:t>1</a:t>
              </a:r>
            </a:p>
          </p:txBody>
        </p:sp>
        <p:sp>
          <p:nvSpPr>
            <p:cNvPr id="17" name="Freeform 31">
              <a:extLst>
                <a:ext uri="{FF2B5EF4-FFF2-40B4-BE49-F238E27FC236}">
                  <a16:creationId xmlns:a16="http://schemas.microsoft.com/office/drawing/2014/main" id="{2C60759C-35A3-EFC5-02D7-8934F2C98346}"/>
                </a:ext>
              </a:extLst>
            </p:cNvPr>
            <p:cNvSpPr/>
            <p:nvPr/>
          </p:nvSpPr>
          <p:spPr>
            <a:xfrm rot="16380000">
              <a:off x="9286284" y="2405054"/>
              <a:ext cx="999838" cy="1026368"/>
            </a:xfrm>
            <a:custGeom>
              <a:avLst/>
              <a:gdLst/>
              <a:ahLst/>
              <a:cxnLst/>
              <a:rect l="l" t="t" r="r" b="b"/>
              <a:pathLst>
                <a:path w="1013016" h="1013016">
                  <a:moveTo>
                    <a:pt x="0" y="0"/>
                  </a:moveTo>
                  <a:lnTo>
                    <a:pt x="1013016" y="0"/>
                  </a:lnTo>
                  <a:lnTo>
                    <a:pt x="1013016" y="1013016"/>
                  </a:lnTo>
                  <a:lnTo>
                    <a:pt x="0" y="10130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0CB23F9C-B0F5-CB14-D9E3-7FEEE51AC8CC}"/>
                </a:ext>
              </a:extLst>
            </p:cNvPr>
            <p:cNvSpPr txBox="1"/>
            <p:nvPr/>
          </p:nvSpPr>
          <p:spPr>
            <a:xfrm>
              <a:off x="9400620" y="2686368"/>
              <a:ext cx="805865" cy="402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33"/>
                </a:lnSpc>
              </a:pPr>
              <a:r>
                <a:rPr lang="en-US" sz="2028">
                  <a:solidFill>
                    <a:srgbClr val="000000"/>
                  </a:solidFill>
                  <a:latin typeface="Nunito Sans Heavy"/>
                </a:rPr>
                <a:t>2</a:t>
              </a:r>
            </a:p>
          </p:txBody>
        </p:sp>
      </p:grpSp>
      <p:pic>
        <p:nvPicPr>
          <p:cNvPr id="23" name="Picture 22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7EE8CB7C-833F-8598-063C-8F51A31ED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21" y="8556812"/>
            <a:ext cx="1575548" cy="1725706"/>
          </a:xfrm>
          <a:prstGeom prst="rect">
            <a:avLst/>
          </a:prstGeom>
        </p:spPr>
      </p:pic>
      <p:sp>
        <p:nvSpPr>
          <p:cNvPr id="22" name="Freeform 15">
            <a:extLst>
              <a:ext uri="{FF2B5EF4-FFF2-40B4-BE49-F238E27FC236}">
                <a16:creationId xmlns:a16="http://schemas.microsoft.com/office/drawing/2014/main" id="{95579229-20F2-4A41-2A50-137E92BCD8E8}"/>
              </a:ext>
            </a:extLst>
          </p:cNvPr>
          <p:cNvSpPr/>
          <p:nvPr/>
        </p:nvSpPr>
        <p:spPr>
          <a:xfrm>
            <a:off x="16047370" y="9064921"/>
            <a:ext cx="1893230" cy="1143030"/>
          </a:xfrm>
          <a:custGeom>
            <a:avLst/>
            <a:gdLst/>
            <a:ahLst/>
            <a:cxnLst/>
            <a:rect l="l" t="t" r="r" b="b"/>
            <a:pathLst>
              <a:path w="1893230" h="1143030">
                <a:moveTo>
                  <a:pt x="0" y="0"/>
                </a:moveTo>
                <a:lnTo>
                  <a:pt x="1893230" y="0"/>
                </a:lnTo>
                <a:lnTo>
                  <a:pt x="1893230" y="1143029"/>
                </a:lnTo>
                <a:lnTo>
                  <a:pt x="0" y="11430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870E0F-71CF-4D83-992C-0D407E848ECB}"/>
              </a:ext>
            </a:extLst>
          </p:cNvPr>
          <p:cNvGrpSpPr/>
          <p:nvPr/>
        </p:nvGrpSpPr>
        <p:grpSpPr>
          <a:xfrm>
            <a:off x="9051041" y="5695326"/>
            <a:ext cx="974337" cy="987179"/>
            <a:chOff x="9145432" y="2260119"/>
            <a:chExt cx="1316239" cy="13162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CE91D6-50A2-0FB0-240A-B7B73374F1A9}"/>
                </a:ext>
              </a:extLst>
            </p:cNvPr>
            <p:cNvGrpSpPr/>
            <p:nvPr/>
          </p:nvGrpSpPr>
          <p:grpSpPr>
            <a:xfrm>
              <a:off x="9145432" y="2260119"/>
              <a:ext cx="1316239" cy="1316239"/>
              <a:chOff x="9145432" y="2260119"/>
              <a:chExt cx="6350000" cy="6350000"/>
            </a:xfrm>
          </p:grpSpPr>
          <p:sp>
            <p:nvSpPr>
              <p:cNvPr id="29" name="Freeform 27">
                <a:extLst>
                  <a:ext uri="{FF2B5EF4-FFF2-40B4-BE49-F238E27FC236}">
                    <a16:creationId xmlns:a16="http://schemas.microsoft.com/office/drawing/2014/main" id="{BF8593E5-157A-BA6A-5E5E-3CB7DB6804CB}"/>
                  </a:ext>
                </a:extLst>
              </p:cNvPr>
              <p:cNvSpPr/>
              <p:nvPr/>
            </p:nvSpPr>
            <p:spPr>
              <a:xfrm>
                <a:off x="9145432" y="2260119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FC242"/>
              </a:solidFill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/>
              </a:p>
            </p:txBody>
          </p:sp>
        </p:grpSp>
        <p:sp>
          <p:nvSpPr>
            <p:cNvPr id="26" name="TextBox 28">
              <a:extLst>
                <a:ext uri="{FF2B5EF4-FFF2-40B4-BE49-F238E27FC236}">
                  <a16:creationId xmlns:a16="http://schemas.microsoft.com/office/drawing/2014/main" id="{DFBF5D4C-3D0D-C489-5662-04599AAF4187}"/>
                </a:ext>
              </a:extLst>
            </p:cNvPr>
            <p:cNvSpPr txBox="1"/>
            <p:nvPr/>
          </p:nvSpPr>
          <p:spPr>
            <a:xfrm>
              <a:off x="9309243" y="2684909"/>
              <a:ext cx="795382" cy="405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33"/>
                </a:lnSpc>
              </a:pPr>
              <a:r>
                <a:rPr lang="en-US" sz="2028">
                  <a:solidFill>
                    <a:srgbClr val="000000"/>
                  </a:solidFill>
                  <a:latin typeface="Nunito Sans Heavy"/>
                </a:rPr>
                <a:t>1</a:t>
              </a: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F7BBF1EB-54B4-C609-085C-2A0A6B4C3B49}"/>
                </a:ext>
              </a:extLst>
            </p:cNvPr>
            <p:cNvSpPr/>
            <p:nvPr/>
          </p:nvSpPr>
          <p:spPr>
            <a:xfrm rot="16380000">
              <a:off x="9286284" y="2405054"/>
              <a:ext cx="999838" cy="1026368"/>
            </a:xfrm>
            <a:custGeom>
              <a:avLst/>
              <a:gdLst/>
              <a:ahLst/>
              <a:cxnLst/>
              <a:rect l="l" t="t" r="r" b="b"/>
              <a:pathLst>
                <a:path w="1013016" h="1013016">
                  <a:moveTo>
                    <a:pt x="0" y="0"/>
                  </a:moveTo>
                  <a:lnTo>
                    <a:pt x="1013016" y="0"/>
                  </a:lnTo>
                  <a:lnTo>
                    <a:pt x="1013016" y="1013016"/>
                  </a:lnTo>
                  <a:lnTo>
                    <a:pt x="0" y="10130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5D459577-56D8-7701-D05E-F460305FD4F5}"/>
                </a:ext>
              </a:extLst>
            </p:cNvPr>
            <p:cNvSpPr txBox="1"/>
            <p:nvPr/>
          </p:nvSpPr>
          <p:spPr>
            <a:xfrm>
              <a:off x="9400620" y="2686368"/>
              <a:ext cx="805865" cy="4103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433"/>
                </a:lnSpc>
              </a:pPr>
              <a:r>
                <a:rPr lang="en-US" sz="2000" dirty="0">
                  <a:solidFill>
                    <a:srgbClr val="000000"/>
                  </a:solidFill>
                  <a:latin typeface="Nunito Sans Heavy"/>
                </a:rPr>
                <a:t>3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B5527FB-69A5-01C8-12FE-DA06ED7C1256}"/>
              </a:ext>
            </a:extLst>
          </p:cNvPr>
          <p:cNvSpPr txBox="1"/>
          <p:nvPr/>
        </p:nvSpPr>
        <p:spPr>
          <a:xfrm>
            <a:off x="10022157" y="5895022"/>
            <a:ext cx="4499161" cy="584775"/>
          </a:xfrm>
          <a:prstGeom prst="rect">
            <a:avLst/>
          </a:prstGeom>
          <a:solidFill>
            <a:srgbClr val="80C34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Call to Action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2436AD-3025-35F5-E3A7-8758CA6D3E1A}"/>
              </a:ext>
            </a:extLst>
          </p:cNvPr>
          <p:cNvSpPr txBox="1"/>
          <p:nvPr/>
        </p:nvSpPr>
        <p:spPr>
          <a:xfrm>
            <a:off x="10022026" y="6474324"/>
            <a:ext cx="7098309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base"/>
            <a:endParaRPr lang="en-IN" sz="1200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IN" sz="3200" dirty="0">
                <a:ea typeface="Calibri"/>
                <a:cs typeface="Calibri"/>
              </a:rPr>
              <a:t>Keep your teenagers and pre-teenagers happy and healthy before summer break.</a:t>
            </a:r>
            <a:endParaRPr lang="en-US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175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97A376B8-15F1-0D8C-2443-F2CDE4ED560F}"/>
              </a:ext>
            </a:extLst>
          </p:cNvPr>
          <p:cNvSpPr/>
          <p:nvPr/>
        </p:nvSpPr>
        <p:spPr>
          <a:xfrm>
            <a:off x="14628606" y="13447"/>
            <a:ext cx="3654367" cy="1625000"/>
          </a:xfrm>
          <a:custGeom>
            <a:avLst/>
            <a:gdLst/>
            <a:ahLst/>
            <a:cxnLst/>
            <a:rect l="l" t="t" r="r" b="b"/>
            <a:pathLst>
              <a:path w="2792105" h="1203896">
                <a:moveTo>
                  <a:pt x="0" y="0"/>
                </a:moveTo>
                <a:lnTo>
                  <a:pt x="2792105" y="0"/>
                </a:lnTo>
                <a:lnTo>
                  <a:pt x="2792105" y="1203896"/>
                </a:lnTo>
                <a:lnTo>
                  <a:pt x="0" y="1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D2543F9-804B-24E0-DB44-F837DB0EA7C6}"/>
              </a:ext>
            </a:extLst>
          </p:cNvPr>
          <p:cNvSpPr txBox="1"/>
          <p:nvPr/>
        </p:nvSpPr>
        <p:spPr>
          <a:xfrm>
            <a:off x="1053809" y="1319198"/>
            <a:ext cx="9053441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>
                <a:solidFill>
                  <a:srgbClr val="000000"/>
                </a:solidFill>
                <a:highlight>
                  <a:srgbClr val="FFFFFF"/>
                </a:highlight>
              </a:rPr>
              <a:t>Next Steps...</a:t>
            </a:r>
            <a:endParaRPr lang="en-US" sz="4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F47AA6-5F58-E250-FA59-3484CF1969E4}"/>
              </a:ext>
            </a:extLst>
          </p:cNvPr>
          <p:cNvSpPr txBox="1"/>
          <p:nvPr/>
        </p:nvSpPr>
        <p:spPr>
          <a:xfrm>
            <a:off x="1049407" y="2135549"/>
            <a:ext cx="8721087" cy="50783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742950" indent="-742950" fontAlgn="base">
              <a:buAutoNum type="arabicPeriod"/>
            </a:pPr>
            <a:r>
              <a:rPr lang="en-US" sz="3600">
                <a:ea typeface="Calibri"/>
                <a:cs typeface="Calibri"/>
              </a:rPr>
              <a:t>Conduct additional research around target audiences in Long Island to identify:</a:t>
            </a:r>
          </a:p>
          <a:p>
            <a:pPr marL="1657350" lvl="2" indent="-742950">
              <a:buFont typeface="Courier New"/>
              <a:buChar char="o"/>
            </a:pPr>
            <a:r>
              <a:rPr lang="en-US" sz="3600">
                <a:ea typeface="Calibri"/>
                <a:cs typeface="Calibri"/>
              </a:rPr>
              <a:t>Insurance needs and desires.</a:t>
            </a:r>
          </a:p>
          <a:p>
            <a:pPr marL="1657350" lvl="2" indent="-742950">
              <a:buFont typeface="Courier New"/>
              <a:buChar char="o"/>
            </a:pPr>
            <a:r>
              <a:rPr lang="en-US" sz="3600">
                <a:ea typeface="Calibri"/>
                <a:cs typeface="Calibri"/>
              </a:rPr>
              <a:t>Strongest communication/marketing channels.</a:t>
            </a:r>
          </a:p>
          <a:p>
            <a:pPr marL="742950" indent="-742950">
              <a:buFontTx/>
              <a:buAutoNum type="arabicPeriod"/>
            </a:pPr>
            <a:r>
              <a:rPr lang="en-US" sz="3600">
                <a:ea typeface="Calibri"/>
                <a:cs typeface="Calibri"/>
              </a:rPr>
              <a:t>Develop</a:t>
            </a:r>
            <a:r>
              <a:rPr lang="en-US" sz="3600">
                <a:cs typeface="Calibri"/>
              </a:rPr>
              <a:t> messaging and creative content.</a:t>
            </a:r>
            <a:endParaRPr lang="en-US">
              <a:ea typeface="Calibri"/>
              <a:cs typeface="Calibri"/>
            </a:endParaRPr>
          </a:p>
          <a:p>
            <a:pPr marL="742950" indent="-742950">
              <a:buFontTx/>
              <a:buAutoNum type="arabicPeriod"/>
            </a:pPr>
            <a:r>
              <a:rPr lang="en-US" sz="3600">
                <a:cs typeface="Calibri"/>
              </a:rPr>
              <a:t>Establish a campaign timeline during Q1 and/or Q2 of 2025.</a:t>
            </a:r>
            <a:endParaRPr lang="en-US" sz="3600">
              <a:ea typeface="Calibri"/>
              <a:cs typeface="Calibri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92F2D311-9884-EA55-8315-A8F2A05192B5}"/>
              </a:ext>
            </a:extLst>
          </p:cNvPr>
          <p:cNvSpPr/>
          <p:nvPr/>
        </p:nvSpPr>
        <p:spPr>
          <a:xfrm>
            <a:off x="16047370" y="9064921"/>
            <a:ext cx="1893230" cy="1143030"/>
          </a:xfrm>
          <a:custGeom>
            <a:avLst/>
            <a:gdLst/>
            <a:ahLst/>
            <a:cxnLst/>
            <a:rect l="l" t="t" r="r" b="b"/>
            <a:pathLst>
              <a:path w="1893230" h="1143030">
                <a:moveTo>
                  <a:pt x="0" y="0"/>
                </a:moveTo>
                <a:lnTo>
                  <a:pt x="1893230" y="0"/>
                </a:lnTo>
                <a:lnTo>
                  <a:pt x="1893230" y="1143029"/>
                </a:lnTo>
                <a:lnTo>
                  <a:pt x="0" y="1143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7" name="Picture 6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F6BEECEA-DD07-CE5B-548A-07968F093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21" y="8704978"/>
            <a:ext cx="1374465" cy="1577540"/>
          </a:xfrm>
          <a:prstGeom prst="rect">
            <a:avLst/>
          </a:prstGeom>
        </p:spPr>
      </p:pic>
      <p:pic>
        <p:nvPicPr>
          <p:cNvPr id="4" name="Picture 3" descr="A group of women standing at a table&#10;&#10;Description automatically generated">
            <a:extLst>
              <a:ext uri="{FF2B5EF4-FFF2-40B4-BE49-F238E27FC236}">
                <a16:creationId xmlns:a16="http://schemas.microsoft.com/office/drawing/2014/main" id="{A5CD7972-05F1-3C11-9291-CABC8055D1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81"/>
          <a:stretch/>
        </p:blipFill>
        <p:spPr>
          <a:xfrm>
            <a:off x="10272098" y="2798280"/>
            <a:ext cx="6183691" cy="375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CEFE51-6F45-6DA4-2597-CCE3967D499B}"/>
              </a:ext>
            </a:extLst>
          </p:cNvPr>
          <p:cNvSpPr txBox="1"/>
          <p:nvPr/>
        </p:nvSpPr>
        <p:spPr>
          <a:xfrm>
            <a:off x="5378678" y="3576961"/>
            <a:ext cx="7535711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9600" b="1" dirty="0"/>
              <a:t>Questions?</a:t>
            </a:r>
            <a:endParaRPr lang="en-US" sz="9600" dirty="0">
              <a:cs typeface="Calibri"/>
            </a:endParaRP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5ABAC7A8-E8F2-5FEA-9164-19EDD274ADF4}"/>
              </a:ext>
            </a:extLst>
          </p:cNvPr>
          <p:cNvSpPr/>
          <p:nvPr/>
        </p:nvSpPr>
        <p:spPr>
          <a:xfrm>
            <a:off x="14628606" y="13447"/>
            <a:ext cx="3654367" cy="1625000"/>
          </a:xfrm>
          <a:custGeom>
            <a:avLst/>
            <a:gdLst/>
            <a:ahLst/>
            <a:cxnLst/>
            <a:rect l="l" t="t" r="r" b="b"/>
            <a:pathLst>
              <a:path w="2792105" h="1203896">
                <a:moveTo>
                  <a:pt x="0" y="0"/>
                </a:moveTo>
                <a:lnTo>
                  <a:pt x="2792105" y="0"/>
                </a:lnTo>
                <a:lnTo>
                  <a:pt x="2792105" y="1203896"/>
                </a:lnTo>
                <a:lnTo>
                  <a:pt x="0" y="1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Freeform 15">
            <a:extLst>
              <a:ext uri="{FF2B5EF4-FFF2-40B4-BE49-F238E27FC236}">
                <a16:creationId xmlns:a16="http://schemas.microsoft.com/office/drawing/2014/main" id="{0C38F446-3DC0-DEED-533F-02A9A622AFBD}"/>
              </a:ext>
            </a:extLst>
          </p:cNvPr>
          <p:cNvSpPr/>
          <p:nvPr/>
        </p:nvSpPr>
        <p:spPr>
          <a:xfrm>
            <a:off x="16047370" y="9064921"/>
            <a:ext cx="1893230" cy="1143030"/>
          </a:xfrm>
          <a:custGeom>
            <a:avLst/>
            <a:gdLst/>
            <a:ahLst/>
            <a:cxnLst/>
            <a:rect l="l" t="t" r="r" b="b"/>
            <a:pathLst>
              <a:path w="1893230" h="1143030">
                <a:moveTo>
                  <a:pt x="0" y="0"/>
                </a:moveTo>
                <a:lnTo>
                  <a:pt x="1893230" y="0"/>
                </a:lnTo>
                <a:lnTo>
                  <a:pt x="1893230" y="1143029"/>
                </a:lnTo>
                <a:lnTo>
                  <a:pt x="0" y="1143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5" name="Picture 4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9D2DE10F-C081-FC33-05BB-6FB524851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21" y="8704978"/>
            <a:ext cx="1374465" cy="15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8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14628606" y="13447"/>
            <a:ext cx="3654367" cy="1625000"/>
          </a:xfrm>
          <a:custGeom>
            <a:avLst/>
            <a:gdLst/>
            <a:ahLst/>
            <a:cxnLst/>
            <a:rect l="l" t="t" r="r" b="b"/>
            <a:pathLst>
              <a:path w="2792105" h="1203896">
                <a:moveTo>
                  <a:pt x="0" y="0"/>
                </a:moveTo>
                <a:lnTo>
                  <a:pt x="2792105" y="0"/>
                </a:lnTo>
                <a:lnTo>
                  <a:pt x="2792105" y="1203896"/>
                </a:lnTo>
                <a:lnTo>
                  <a:pt x="0" y="1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383138" y="1331749"/>
            <a:ext cx="1331615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/>
              <a:t>Introduction</a:t>
            </a:r>
            <a:endParaRPr lang="en-US" sz="4000" u="none" strike="noStrike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CD566-EC9C-F1D3-B710-76603C793062}"/>
              </a:ext>
            </a:extLst>
          </p:cNvPr>
          <p:cNvSpPr txBox="1"/>
          <p:nvPr/>
        </p:nvSpPr>
        <p:spPr>
          <a:xfrm>
            <a:off x="1379794" y="2264710"/>
            <a:ext cx="13165422" cy="31085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The following data analyses were conducted to help the enterprise grow, which is a strategic imperative for Healthfirst. This project investigates how Healthfirst can grow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hlinkClick r:id="rId4"/>
              </a:rPr>
              <a:t>Child Health Plus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 (CHP) </a:t>
            </a:r>
            <a:r>
              <a:rPr lang="en-US" sz="2800" b="1" dirty="0">
                <a:highlight>
                  <a:srgbClr val="FFFFFF"/>
                </a:highlight>
              </a:rPr>
              <a:t>enrollment  </a:t>
            </a:r>
            <a:r>
              <a:rPr lang="en-US" sz="2800" dirty="0">
                <a:highlight>
                  <a:srgbClr val="FFFFFF"/>
                </a:highlight>
              </a:rPr>
              <a:t>and </a:t>
            </a:r>
            <a:r>
              <a:rPr lang="en-US" sz="2800" b="1" dirty="0">
                <a:highlight>
                  <a:srgbClr val="FFFFFF"/>
                </a:highlight>
              </a:rPr>
              <a:t>market share</a:t>
            </a:r>
            <a:r>
              <a:rPr lang="en-US" sz="2800" dirty="0"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in Long Island.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</a:rPr>
              <a:t>Research Questions: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If</a:t>
            </a:r>
            <a:r>
              <a:rPr lang="en-US" sz="28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Healthfirst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launched</a:t>
            </a:r>
            <a:r>
              <a:rPr lang="en-US" sz="28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a campaign to grow its CHP market share in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Calibri"/>
              </a:rPr>
              <a:t>Long Island among competitors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en-US" sz="28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800" b="1" dirty="0">
                <a:highlight>
                  <a:srgbClr val="FFFFFF"/>
                </a:highlight>
              </a:rPr>
              <a:t>who</a:t>
            </a:r>
            <a:r>
              <a:rPr lang="en-US" sz="2800" dirty="0">
                <a:highlight>
                  <a:srgbClr val="FFFFFF"/>
                </a:highlight>
              </a:rPr>
              <a:t> should Healthfirst target? </a:t>
            </a:r>
            <a:r>
              <a:rPr lang="en-US" sz="2800" dirty="0"/>
              <a:t>Additionally, </a:t>
            </a:r>
            <a:r>
              <a:rPr lang="en-US" sz="2800" b="1" dirty="0">
                <a:highlight>
                  <a:srgbClr val="FFFFFF"/>
                </a:highlight>
              </a:rPr>
              <a:t>when </a:t>
            </a:r>
            <a:r>
              <a:rPr lang="en-US" sz="2800" dirty="0">
                <a:highlight>
                  <a:srgbClr val="FFFFFF"/>
                </a:highlight>
              </a:rPr>
              <a:t>should the campaign launch? </a:t>
            </a:r>
            <a:endParaRPr lang="en-US" sz="2800" i="0" dirty="0">
              <a:highlight>
                <a:srgbClr val="FFFFFF"/>
              </a:highlight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24E8D-7342-FF18-7AD2-35AF6BE3EEEA}"/>
              </a:ext>
            </a:extLst>
          </p:cNvPr>
          <p:cNvSpPr txBox="1"/>
          <p:nvPr/>
        </p:nvSpPr>
        <p:spPr>
          <a:xfrm>
            <a:off x="1381930" y="6027560"/>
            <a:ext cx="13165422" cy="646331"/>
          </a:xfrm>
          <a:prstGeom prst="rect">
            <a:avLst/>
          </a:prstGeom>
          <a:solidFill>
            <a:srgbClr val="80C343"/>
          </a:solidFill>
          <a:ln>
            <a:solidFill>
              <a:schemeClr val="accent3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fontAlgn="base"/>
            <a:r>
              <a:rPr lang="en-US" sz="3600" b="1">
                <a:solidFill>
                  <a:schemeClr val="bg1"/>
                </a:solidFill>
              </a:rPr>
              <a:t>Data Source (</a:t>
            </a:r>
            <a:r>
              <a:rPr lang="en-US" sz="3600" b="1">
                <a:solidFill>
                  <a:schemeClr val="bg1"/>
                </a:solidFill>
                <a:hlinkClick r:id="rId5"/>
              </a:rPr>
              <a:t>Child Health Plus Program Enrollment: Beginning 2009</a:t>
            </a:r>
            <a:r>
              <a:rPr lang="en-US" sz="3600" b="1">
                <a:solidFill>
                  <a:schemeClr val="bg1"/>
                </a:solidFill>
              </a:rPr>
              <a:t>)</a:t>
            </a:r>
            <a:endParaRPr lang="en-US" b="1" i="0">
              <a:solidFill>
                <a:schemeClr val="bg1"/>
              </a:solidFill>
              <a:effectLst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67DC8-DAE1-9E68-D967-DC4E70A36E02}"/>
              </a:ext>
            </a:extLst>
          </p:cNvPr>
          <p:cNvSpPr txBox="1"/>
          <p:nvPr/>
        </p:nvSpPr>
        <p:spPr>
          <a:xfrm>
            <a:off x="4606738" y="6880311"/>
            <a:ext cx="62059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cs typeface="Calibri"/>
              </a:rPr>
              <a:t>Data Provider: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NYSDOH</a:t>
            </a:r>
            <a:endParaRPr lang="en-US" sz="2800" i="0" dirty="0">
              <a:effectLst/>
              <a:cs typeface="Calibri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cs typeface="Calibri"/>
              </a:rPr>
              <a:t>Rows:</a:t>
            </a:r>
            <a:r>
              <a:rPr lang="en-US" sz="2800" b="1" dirty="0">
                <a:cs typeface="Calibri"/>
              </a:rPr>
              <a:t> </a:t>
            </a:r>
            <a:r>
              <a:rPr lang="en-US" sz="2800" dirty="0">
                <a:cs typeface="Calibri"/>
              </a:rPr>
              <a:t>289K</a:t>
            </a:r>
            <a:endParaRPr lang="en-US" sz="2800" i="0" dirty="0">
              <a:effectLst/>
              <a:cs typeface="Calibri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cs typeface="Calibri"/>
              </a:rPr>
              <a:t>Columns: </a:t>
            </a:r>
            <a:r>
              <a:rPr lang="en-US" sz="2800" i="0" dirty="0">
                <a:effectLst/>
                <a:cs typeface="Calibri"/>
              </a:rPr>
              <a:t>8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b="1" dirty="0">
                <a:cs typeface="Calibri"/>
              </a:rPr>
              <a:t>Updated: </a:t>
            </a:r>
            <a:r>
              <a:rPr lang="en-US" sz="2800" dirty="0">
                <a:cs typeface="Calibri"/>
              </a:rPr>
              <a:t>Last updated </a:t>
            </a:r>
            <a:r>
              <a:rPr lang="en-US" sz="2800" i="0" dirty="0">
                <a:effectLst/>
                <a:highlight>
                  <a:srgbClr val="FFFFFF"/>
                </a:highlight>
              </a:rPr>
              <a:t>May 15, 2024</a:t>
            </a:r>
            <a:endParaRPr lang="en-US" sz="2800" i="0" dirty="0">
              <a:effectLst/>
              <a:cs typeface="Calibri"/>
            </a:endParaRPr>
          </a:p>
        </p:txBody>
      </p:sp>
      <p:sp>
        <p:nvSpPr>
          <p:cNvPr id="2" name="Freeform 15">
            <a:extLst>
              <a:ext uri="{FF2B5EF4-FFF2-40B4-BE49-F238E27FC236}">
                <a16:creationId xmlns:a16="http://schemas.microsoft.com/office/drawing/2014/main" id="{F2C4A223-2D1E-A85C-6924-C472A31DDEA3}"/>
              </a:ext>
            </a:extLst>
          </p:cNvPr>
          <p:cNvSpPr/>
          <p:nvPr/>
        </p:nvSpPr>
        <p:spPr>
          <a:xfrm>
            <a:off x="16047370" y="9064921"/>
            <a:ext cx="1893230" cy="1143030"/>
          </a:xfrm>
          <a:custGeom>
            <a:avLst/>
            <a:gdLst/>
            <a:ahLst/>
            <a:cxnLst/>
            <a:rect l="l" t="t" r="r" b="b"/>
            <a:pathLst>
              <a:path w="1893230" h="1143030">
                <a:moveTo>
                  <a:pt x="0" y="0"/>
                </a:moveTo>
                <a:lnTo>
                  <a:pt x="1893230" y="0"/>
                </a:lnTo>
                <a:lnTo>
                  <a:pt x="1893230" y="1143029"/>
                </a:lnTo>
                <a:lnTo>
                  <a:pt x="0" y="11430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5" name="Picture 4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DA4E81A6-E4A3-1605-52AB-29F429CD13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121" y="8704978"/>
            <a:ext cx="1374465" cy="1577540"/>
          </a:xfrm>
          <a:prstGeom prst="rect">
            <a:avLst/>
          </a:prstGeom>
        </p:spPr>
      </p:pic>
      <p:pic>
        <p:nvPicPr>
          <p:cNvPr id="6" name="Picture 5" descr="A blue outline of a state with yellow text&#10;&#10;Description automatically generated">
            <a:extLst>
              <a:ext uri="{FF2B5EF4-FFF2-40B4-BE49-F238E27FC236}">
                <a16:creationId xmlns:a16="http://schemas.microsoft.com/office/drawing/2014/main" id="{80C51A0C-40ED-8D6E-25C4-0F4F93B7D0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30" y="6750782"/>
            <a:ext cx="3112408" cy="20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393467" y="1324060"/>
            <a:ext cx="1185451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 dirty="0"/>
              <a:t>Methodology</a:t>
            </a:r>
            <a:endParaRPr lang="en-US" sz="4000" u="none" strike="noStrike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55F92-CB4C-41B4-3450-74D31D9C92B8}"/>
              </a:ext>
            </a:extLst>
          </p:cNvPr>
          <p:cNvSpPr txBox="1"/>
          <p:nvPr/>
        </p:nvSpPr>
        <p:spPr>
          <a:xfrm>
            <a:off x="1510208" y="1996571"/>
            <a:ext cx="8552647" cy="708177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</a:rPr>
              <a:t>Three data analyses were leveraged to answer research questions.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</a:rPr>
              <a:t>Jupiter Notebooks, Python, and Matplotlib were used.</a:t>
            </a:r>
            <a:endParaRPr lang="en-US" dirty="0"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</a:rPr>
              <a:t>Data was cleaned by renaming values to ensure consistency and accuracy.</a:t>
            </a:r>
            <a:endParaRPr lang="en-US" dirty="0"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80C343"/>
                </a:solidFill>
                <a:latin typeface="Calibri"/>
                <a:ea typeface="Calibri"/>
                <a:cs typeface="Calibri"/>
              </a:rPr>
              <a:t>To mitigate bias and ensure the integrity of the comparisons, data was: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>
                <a:ea typeface="Calibri"/>
                <a:cs typeface="Calibri"/>
              </a:rPr>
              <a:t>Filtered by geographic location (Long Island). 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>
                <a:ea typeface="Calibri"/>
                <a:cs typeface="Calibri"/>
              </a:rPr>
              <a:t>Filtered by date (2017-April 2024).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80C343"/>
                </a:solidFill>
                <a:latin typeface="Calibri"/>
                <a:ea typeface="Calibri"/>
                <a:cs typeface="Calibri"/>
              </a:rPr>
              <a:t>The following visualizations were used: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Calibri"/>
                <a:ea typeface="Calibri"/>
                <a:cs typeface="Calibri"/>
              </a:rPr>
              <a:t>Bar graphs to compare enrollment.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Calibri"/>
                <a:ea typeface="Calibri"/>
                <a:cs typeface="Calibri"/>
              </a:rPr>
              <a:t>Line graphs to identify trends over time.</a:t>
            </a: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DE2BBD0E-BE8C-D077-6216-15F5D2399B87}"/>
              </a:ext>
            </a:extLst>
          </p:cNvPr>
          <p:cNvSpPr/>
          <p:nvPr/>
        </p:nvSpPr>
        <p:spPr>
          <a:xfrm>
            <a:off x="14628606" y="13447"/>
            <a:ext cx="3654367" cy="1625000"/>
          </a:xfrm>
          <a:custGeom>
            <a:avLst/>
            <a:gdLst/>
            <a:ahLst/>
            <a:cxnLst/>
            <a:rect l="l" t="t" r="r" b="b"/>
            <a:pathLst>
              <a:path w="2792105" h="1203896">
                <a:moveTo>
                  <a:pt x="0" y="0"/>
                </a:moveTo>
                <a:lnTo>
                  <a:pt x="2792105" y="0"/>
                </a:lnTo>
                <a:lnTo>
                  <a:pt x="2792105" y="1203896"/>
                </a:lnTo>
                <a:lnTo>
                  <a:pt x="0" y="1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7" name="Picture 6" descr="A group of people standing outside a building&#10;&#10;Description automatically generated">
            <a:extLst>
              <a:ext uri="{FF2B5EF4-FFF2-40B4-BE49-F238E27FC236}">
                <a16:creationId xmlns:a16="http://schemas.microsoft.com/office/drawing/2014/main" id="{9FF073AC-AF78-AEAA-D256-5B76611645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42" t="19048" r="9061" b="3030"/>
          <a:stretch/>
        </p:blipFill>
        <p:spPr>
          <a:xfrm>
            <a:off x="10959188" y="1632025"/>
            <a:ext cx="5512142" cy="3604170"/>
          </a:xfrm>
          <a:prstGeom prst="rect">
            <a:avLst/>
          </a:prstGeom>
        </p:spPr>
      </p:pic>
      <p:pic>
        <p:nvPicPr>
          <p:cNvPr id="8" name="Picture 7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51FF74B5-1AC8-6720-69F0-3C8FBDC6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98" y="5468925"/>
            <a:ext cx="5514474" cy="3628039"/>
          </a:xfrm>
          <a:prstGeom prst="rect">
            <a:avLst/>
          </a:prstGeom>
        </p:spPr>
      </p:pic>
      <p:sp>
        <p:nvSpPr>
          <p:cNvPr id="2" name="Freeform 15">
            <a:extLst>
              <a:ext uri="{FF2B5EF4-FFF2-40B4-BE49-F238E27FC236}">
                <a16:creationId xmlns:a16="http://schemas.microsoft.com/office/drawing/2014/main" id="{59D50F39-8011-415D-DAE3-E5CC399A3C3A}"/>
              </a:ext>
            </a:extLst>
          </p:cNvPr>
          <p:cNvSpPr/>
          <p:nvPr/>
        </p:nvSpPr>
        <p:spPr>
          <a:xfrm>
            <a:off x="16047370" y="9064921"/>
            <a:ext cx="1893230" cy="1143030"/>
          </a:xfrm>
          <a:custGeom>
            <a:avLst/>
            <a:gdLst/>
            <a:ahLst/>
            <a:cxnLst/>
            <a:rect l="l" t="t" r="r" b="b"/>
            <a:pathLst>
              <a:path w="1893230" h="1143030">
                <a:moveTo>
                  <a:pt x="0" y="0"/>
                </a:moveTo>
                <a:lnTo>
                  <a:pt x="1893230" y="0"/>
                </a:lnTo>
                <a:lnTo>
                  <a:pt x="1893230" y="1143029"/>
                </a:lnTo>
                <a:lnTo>
                  <a:pt x="0" y="11430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4" name="Picture 3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C59DCFA5-7636-F63F-D40F-399472B86D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121" y="8704978"/>
            <a:ext cx="1374465" cy="15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4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D55F92-CB4C-41B4-3450-74D31D9C92B8}"/>
              </a:ext>
            </a:extLst>
          </p:cNvPr>
          <p:cNvSpPr txBox="1"/>
          <p:nvPr/>
        </p:nvSpPr>
        <p:spPr>
          <a:xfrm>
            <a:off x="1293695" y="1293768"/>
            <a:ext cx="13270668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000" b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Healthfirst’s</a:t>
            </a:r>
            <a:r>
              <a:rPr lang="en-US" sz="4000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</a:t>
            </a:r>
            <a:r>
              <a:rPr lang="en-US" sz="4000" b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Sees Most Enrollment in Thus Far</a:t>
            </a:r>
            <a:endParaRPr lang="en-US" sz="4000">
              <a:ea typeface="Calibri"/>
              <a:cs typeface="Calibri"/>
            </a:endParaRPr>
          </a:p>
        </p:txBody>
      </p:sp>
      <p:pic>
        <p:nvPicPr>
          <p:cNvPr id="3" name="Picture 2" descr="A graph of a number of employees&#10;&#10;Description automatically generated">
            <a:extLst>
              <a:ext uri="{FF2B5EF4-FFF2-40B4-BE49-F238E27FC236}">
                <a16:creationId xmlns:a16="http://schemas.microsoft.com/office/drawing/2014/main" id="{1E112E89-D5D8-9F83-FCB2-8BB35D8D3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46303"/>
            <a:ext cx="7482888" cy="7714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BC4E06-83F3-5976-ED9A-716B3BE19BA0}"/>
              </a:ext>
            </a:extLst>
          </p:cNvPr>
          <p:cNvSpPr txBox="1"/>
          <p:nvPr/>
        </p:nvSpPr>
        <p:spPr>
          <a:xfrm>
            <a:off x="1296697" y="5387783"/>
            <a:ext cx="7017135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1500" indent="-571500" fontAlgn="base">
              <a:buFont typeface="Arial"/>
              <a:buChar char="•"/>
            </a:pPr>
            <a:r>
              <a:rPr lang="en-US" sz="3600" i="0" dirty="0">
                <a:effectLst/>
                <a:cs typeface="Calibri"/>
              </a:rPr>
              <a:t>Healthfirst currently leads in Child Health Plus enrollments </a:t>
            </a:r>
            <a:r>
              <a:rPr lang="en-US" sz="3600" dirty="0">
                <a:cs typeface="Calibri"/>
              </a:rPr>
              <a:t>in</a:t>
            </a:r>
            <a:r>
              <a:rPr lang="en-US" sz="3600" i="0" dirty="0">
                <a:effectLst/>
                <a:cs typeface="Calibri"/>
              </a:rPr>
              <a:t> Long Island</a:t>
            </a:r>
            <a:r>
              <a:rPr lang="en-US" sz="3600" dirty="0">
                <a:cs typeface="Calibri"/>
              </a:rPr>
              <a:t> in 2024.</a:t>
            </a:r>
          </a:p>
          <a:p>
            <a:pPr marL="571500" indent="-571500" fontAlgn="base">
              <a:buFont typeface="Arial"/>
              <a:buChar char="•"/>
            </a:pPr>
            <a:r>
              <a:rPr lang="en-US" sz="3600" dirty="0">
                <a:ea typeface="Calibri"/>
                <a:cs typeface="Calibri"/>
              </a:rPr>
              <a:t>Fidelis closely follows.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>
                <a:solidFill>
                  <a:srgbClr val="80C343"/>
                </a:solidFill>
                <a:ea typeface="Calibri"/>
                <a:cs typeface="Calibri"/>
              </a:rPr>
              <a:t>Objective:</a:t>
            </a:r>
            <a:r>
              <a:rPr lang="en-US" sz="3600" b="1" dirty="0">
                <a:ea typeface="Calibri"/>
                <a:cs typeface="Calibri"/>
              </a:rPr>
              <a:t> 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</a:rPr>
              <a:t>Grow CHP market share 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Calibri"/>
              </a:rPr>
              <a:t>among competitors.</a:t>
            </a:r>
            <a:endParaRPr lang="en-US" sz="3600" i="0" dirty="0">
              <a:solidFill>
                <a:srgbClr val="000000"/>
              </a:solidFill>
              <a:effectLst/>
              <a:highlight>
                <a:srgbClr val="FFFFFF"/>
              </a:highlight>
              <a:ea typeface="Calibri"/>
              <a:cs typeface="Calibri"/>
            </a:endParaRP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CB03E8CA-C94F-FB39-88FE-285B2670E382}"/>
              </a:ext>
            </a:extLst>
          </p:cNvPr>
          <p:cNvSpPr/>
          <p:nvPr/>
        </p:nvSpPr>
        <p:spPr>
          <a:xfrm>
            <a:off x="14628606" y="13447"/>
            <a:ext cx="3654367" cy="1625000"/>
          </a:xfrm>
          <a:custGeom>
            <a:avLst/>
            <a:gdLst/>
            <a:ahLst/>
            <a:cxnLst/>
            <a:rect l="l" t="t" r="r" b="b"/>
            <a:pathLst>
              <a:path w="2792105" h="1203896">
                <a:moveTo>
                  <a:pt x="0" y="0"/>
                </a:moveTo>
                <a:lnTo>
                  <a:pt x="2792105" y="0"/>
                </a:lnTo>
                <a:lnTo>
                  <a:pt x="2792105" y="1203896"/>
                </a:lnTo>
                <a:lnTo>
                  <a:pt x="0" y="1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0" name="Picture 9" descr="A person shaking hands with a child&#10;&#10;Description automatically generated">
            <a:extLst>
              <a:ext uri="{FF2B5EF4-FFF2-40B4-BE49-F238E27FC236}">
                <a16:creationId xmlns:a16="http://schemas.microsoft.com/office/drawing/2014/main" id="{9217F677-D750-B0B3-45BC-5B70347F1C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612" b="510"/>
          <a:stretch/>
        </p:blipFill>
        <p:spPr>
          <a:xfrm>
            <a:off x="1301711" y="2187282"/>
            <a:ext cx="7002031" cy="3130276"/>
          </a:xfrm>
          <a:prstGeom prst="rect">
            <a:avLst/>
          </a:prstGeom>
        </p:spPr>
      </p:pic>
      <p:sp>
        <p:nvSpPr>
          <p:cNvPr id="2" name="Freeform 15">
            <a:extLst>
              <a:ext uri="{FF2B5EF4-FFF2-40B4-BE49-F238E27FC236}">
                <a16:creationId xmlns:a16="http://schemas.microsoft.com/office/drawing/2014/main" id="{DBDD417D-BA4B-A93E-BB5D-E0B9F009C53B}"/>
              </a:ext>
            </a:extLst>
          </p:cNvPr>
          <p:cNvSpPr/>
          <p:nvPr/>
        </p:nvSpPr>
        <p:spPr>
          <a:xfrm>
            <a:off x="16047370" y="9064921"/>
            <a:ext cx="1893230" cy="1143030"/>
          </a:xfrm>
          <a:custGeom>
            <a:avLst/>
            <a:gdLst/>
            <a:ahLst/>
            <a:cxnLst/>
            <a:rect l="l" t="t" r="r" b="b"/>
            <a:pathLst>
              <a:path w="1893230" h="1143030">
                <a:moveTo>
                  <a:pt x="0" y="0"/>
                </a:moveTo>
                <a:lnTo>
                  <a:pt x="1893230" y="0"/>
                </a:lnTo>
                <a:lnTo>
                  <a:pt x="1893230" y="1143029"/>
                </a:lnTo>
                <a:lnTo>
                  <a:pt x="0" y="11430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C6E3D2-9F93-CEB3-D8FF-1722A1D8E329}"/>
              </a:ext>
            </a:extLst>
          </p:cNvPr>
          <p:cNvSpPr/>
          <p:nvPr/>
        </p:nvSpPr>
        <p:spPr>
          <a:xfrm>
            <a:off x="12235191" y="2555477"/>
            <a:ext cx="1079500" cy="38311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F963A-7850-D733-2D50-8BFEF4633540}"/>
              </a:ext>
            </a:extLst>
          </p:cNvPr>
          <p:cNvSpPr txBox="1"/>
          <p:nvPr/>
        </p:nvSpPr>
        <p:spPr>
          <a:xfrm>
            <a:off x="14128751" y="2894541"/>
            <a:ext cx="2645832" cy="1200329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rgbClr val="008001"/>
                </a:solidFill>
                <a:ea typeface="Calibri"/>
                <a:cs typeface="Calibri"/>
              </a:rPr>
              <a:t>36% Market Share</a:t>
            </a:r>
          </a:p>
        </p:txBody>
      </p:sp>
      <p:pic>
        <p:nvPicPr>
          <p:cNvPr id="12" name="Picture 11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48DA5CEF-F389-AF2C-D012-9F87946B12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121" y="8704978"/>
            <a:ext cx="1374465" cy="15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8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618AA-E044-4D55-2E31-AA1F29CFC8FB}"/>
              </a:ext>
            </a:extLst>
          </p:cNvPr>
          <p:cNvSpPr txBox="1"/>
          <p:nvPr/>
        </p:nvSpPr>
        <p:spPr>
          <a:xfrm>
            <a:off x="3297545" y="2881342"/>
            <a:ext cx="1169291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b="1" dirty="0">
                <a:solidFill>
                  <a:srgbClr val="80C343"/>
                </a:solidFill>
              </a:rPr>
              <a:t>Who</a:t>
            </a:r>
            <a:r>
              <a:rPr lang="en-US" sz="9600" b="1" dirty="0"/>
              <a:t> should Healthfirst target?</a:t>
            </a:r>
            <a:r>
              <a:rPr lang="en-US" sz="9600" b="1" dirty="0">
                <a:solidFill>
                  <a:srgbClr val="80C343"/>
                </a:solidFill>
                <a:ea typeface="Calibri"/>
                <a:cs typeface="Calibri"/>
              </a:rPr>
              <a:t>​</a:t>
            </a: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134E3D31-CFA7-AAF2-28FB-E73A2530C85A}"/>
              </a:ext>
            </a:extLst>
          </p:cNvPr>
          <p:cNvSpPr/>
          <p:nvPr/>
        </p:nvSpPr>
        <p:spPr>
          <a:xfrm>
            <a:off x="14628606" y="13447"/>
            <a:ext cx="3654367" cy="1625000"/>
          </a:xfrm>
          <a:custGeom>
            <a:avLst/>
            <a:gdLst/>
            <a:ahLst/>
            <a:cxnLst/>
            <a:rect l="l" t="t" r="r" b="b"/>
            <a:pathLst>
              <a:path w="2792105" h="1203896">
                <a:moveTo>
                  <a:pt x="0" y="0"/>
                </a:moveTo>
                <a:lnTo>
                  <a:pt x="2792105" y="0"/>
                </a:lnTo>
                <a:lnTo>
                  <a:pt x="2792105" y="1203896"/>
                </a:lnTo>
                <a:lnTo>
                  <a:pt x="0" y="1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DB80AF3C-AA4B-DFAF-E7F9-DEBFFA6226DA}"/>
              </a:ext>
            </a:extLst>
          </p:cNvPr>
          <p:cNvSpPr/>
          <p:nvPr/>
        </p:nvSpPr>
        <p:spPr>
          <a:xfrm>
            <a:off x="16047370" y="9064921"/>
            <a:ext cx="1893230" cy="1143030"/>
          </a:xfrm>
          <a:custGeom>
            <a:avLst/>
            <a:gdLst/>
            <a:ahLst/>
            <a:cxnLst/>
            <a:rect l="l" t="t" r="r" b="b"/>
            <a:pathLst>
              <a:path w="1893230" h="1143030">
                <a:moveTo>
                  <a:pt x="0" y="0"/>
                </a:moveTo>
                <a:lnTo>
                  <a:pt x="1893230" y="0"/>
                </a:lnTo>
                <a:lnTo>
                  <a:pt x="1893230" y="1143029"/>
                </a:lnTo>
                <a:lnTo>
                  <a:pt x="0" y="1143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5" name="Picture 4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B3E80647-7734-AF66-88F9-D4F7485EC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21" y="8704978"/>
            <a:ext cx="1374465" cy="15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6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D55F92-CB4C-41B4-3450-74D31D9C92B8}"/>
              </a:ext>
            </a:extLst>
          </p:cNvPr>
          <p:cNvSpPr txBox="1"/>
          <p:nvPr/>
        </p:nvSpPr>
        <p:spPr>
          <a:xfrm>
            <a:off x="1527811" y="7548513"/>
            <a:ext cx="14370228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>
                <a:ea typeface="+mn-lt"/>
                <a:cs typeface="+mn-lt"/>
              </a:rPr>
              <a:t>Teens between 13-19 years old make up </a:t>
            </a:r>
            <a:r>
              <a:rPr lang="en-US" sz="3600" b="1" dirty="0">
                <a:solidFill>
                  <a:srgbClr val="80C343"/>
                </a:solidFill>
                <a:ea typeface="+mn-lt"/>
                <a:cs typeface="+mn-lt"/>
              </a:rPr>
              <a:t>majority of enrollments in the market and among competitors.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ea typeface="Calibri"/>
                <a:cs typeface="Calibri"/>
              </a:rPr>
              <a:t>Healthfirst currently sees majority of enrollments from children/pre-teens 6-12 years old (second largest enrollment age group in the market).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4DDAF-1B46-EF97-6F17-573E8D5F53A2}"/>
              </a:ext>
            </a:extLst>
          </p:cNvPr>
          <p:cNvSpPr txBox="1"/>
          <p:nvPr/>
        </p:nvSpPr>
        <p:spPr>
          <a:xfrm>
            <a:off x="687034" y="1284504"/>
            <a:ext cx="15211005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 sz="4000" b="1" dirty="0">
                <a:highlight>
                  <a:srgbClr val="FFFFFF"/>
                </a:highlight>
              </a:rPr>
              <a:t> Most Growth Opportunity Comes From Parents of Teens</a:t>
            </a:r>
            <a:endParaRPr lang="en-US" sz="2400" b="1" dirty="0">
              <a:highlight>
                <a:srgbClr val="FFFFFF"/>
              </a:highlight>
              <a:ea typeface="Calibri"/>
              <a:cs typeface="Calibri"/>
            </a:endParaRP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8486D41F-2CAA-DECD-3226-D99E74AC92F9}"/>
              </a:ext>
            </a:extLst>
          </p:cNvPr>
          <p:cNvSpPr/>
          <p:nvPr/>
        </p:nvSpPr>
        <p:spPr>
          <a:xfrm>
            <a:off x="14628606" y="13447"/>
            <a:ext cx="3654367" cy="1625000"/>
          </a:xfrm>
          <a:custGeom>
            <a:avLst/>
            <a:gdLst/>
            <a:ahLst/>
            <a:cxnLst/>
            <a:rect l="l" t="t" r="r" b="b"/>
            <a:pathLst>
              <a:path w="2792105" h="1203896">
                <a:moveTo>
                  <a:pt x="0" y="0"/>
                </a:moveTo>
                <a:lnTo>
                  <a:pt x="2792105" y="0"/>
                </a:lnTo>
                <a:lnTo>
                  <a:pt x="2792105" y="1203896"/>
                </a:lnTo>
                <a:lnTo>
                  <a:pt x="0" y="1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Freeform 15">
            <a:extLst>
              <a:ext uri="{FF2B5EF4-FFF2-40B4-BE49-F238E27FC236}">
                <a16:creationId xmlns:a16="http://schemas.microsoft.com/office/drawing/2014/main" id="{E2CAE17D-A753-B0BE-AE3E-EF32A45759AA}"/>
              </a:ext>
            </a:extLst>
          </p:cNvPr>
          <p:cNvSpPr/>
          <p:nvPr/>
        </p:nvSpPr>
        <p:spPr>
          <a:xfrm>
            <a:off x="16047370" y="9064921"/>
            <a:ext cx="1893230" cy="1143030"/>
          </a:xfrm>
          <a:custGeom>
            <a:avLst/>
            <a:gdLst/>
            <a:ahLst/>
            <a:cxnLst/>
            <a:rect l="l" t="t" r="r" b="b"/>
            <a:pathLst>
              <a:path w="1893230" h="1143030">
                <a:moveTo>
                  <a:pt x="0" y="0"/>
                </a:moveTo>
                <a:lnTo>
                  <a:pt x="1893230" y="0"/>
                </a:lnTo>
                <a:lnTo>
                  <a:pt x="1893230" y="1143029"/>
                </a:lnTo>
                <a:lnTo>
                  <a:pt x="0" y="1143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10" name="Picture 9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0FB7EA2A-74E8-2296-F9A3-8B83D1BB5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45" y="8702675"/>
            <a:ext cx="1381125" cy="1581150"/>
          </a:xfrm>
          <a:prstGeom prst="rect">
            <a:avLst/>
          </a:prstGeom>
        </p:spPr>
      </p:pic>
      <p:pic>
        <p:nvPicPr>
          <p:cNvPr id="9" name="Picture 8" descr="A graph of a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F3DA7E6D-2F9D-B9AB-AD3E-9D35D54E78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11" y="2344291"/>
            <a:ext cx="6344535" cy="5068007"/>
          </a:xfrm>
          <a:prstGeom prst="rect">
            <a:avLst/>
          </a:prstGeom>
        </p:spPr>
      </p:pic>
      <p:pic>
        <p:nvPicPr>
          <p:cNvPr id="13" name="Picture 1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24DDE5A4-6F37-7917-E629-92A3E403BA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391922"/>
            <a:ext cx="6430272" cy="502037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CE358BA-FF14-A26D-6534-AA210ED86E36}"/>
              </a:ext>
            </a:extLst>
          </p:cNvPr>
          <p:cNvSpPr/>
          <p:nvPr/>
        </p:nvSpPr>
        <p:spPr>
          <a:xfrm>
            <a:off x="12237856" y="2736642"/>
            <a:ext cx="1079500" cy="38311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A57FF9-E5DE-0A35-2991-171D5678E81E}"/>
              </a:ext>
            </a:extLst>
          </p:cNvPr>
          <p:cNvSpPr/>
          <p:nvPr/>
        </p:nvSpPr>
        <p:spPr>
          <a:xfrm>
            <a:off x="6281029" y="2680908"/>
            <a:ext cx="1212109" cy="3825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5876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C9F6B-A066-3E0C-98F0-7FC7501F4645}"/>
              </a:ext>
            </a:extLst>
          </p:cNvPr>
          <p:cNvSpPr txBox="1"/>
          <p:nvPr/>
        </p:nvSpPr>
        <p:spPr>
          <a:xfrm>
            <a:off x="3417421" y="3303334"/>
            <a:ext cx="1145594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b="1" dirty="0">
                <a:solidFill>
                  <a:srgbClr val="80C343"/>
                </a:solidFill>
                <a:highlight>
                  <a:srgbClr val="FFFFFF"/>
                </a:highlight>
              </a:rPr>
              <a:t>When </a:t>
            </a:r>
            <a:r>
              <a:rPr lang="en-US" sz="9600" b="1" dirty="0">
                <a:highlight>
                  <a:srgbClr val="FFFFFF"/>
                </a:highlight>
              </a:rPr>
              <a:t>should the campaign launch?</a:t>
            </a:r>
            <a:endParaRPr lang="en-US" sz="9600" b="1" dirty="0">
              <a:ea typeface="Calibri"/>
              <a:cs typeface="Calibri"/>
            </a:endParaRPr>
          </a:p>
        </p:txBody>
      </p:sp>
      <p:sp>
        <p:nvSpPr>
          <p:cNvPr id="4" name="Freeform 15">
            <a:extLst>
              <a:ext uri="{FF2B5EF4-FFF2-40B4-BE49-F238E27FC236}">
                <a16:creationId xmlns:a16="http://schemas.microsoft.com/office/drawing/2014/main" id="{950CDA61-8E56-FFBE-7E39-52CDD23029B2}"/>
              </a:ext>
            </a:extLst>
          </p:cNvPr>
          <p:cNvSpPr/>
          <p:nvPr/>
        </p:nvSpPr>
        <p:spPr>
          <a:xfrm>
            <a:off x="16047370" y="9064921"/>
            <a:ext cx="1893230" cy="1143030"/>
          </a:xfrm>
          <a:custGeom>
            <a:avLst/>
            <a:gdLst/>
            <a:ahLst/>
            <a:cxnLst/>
            <a:rect l="l" t="t" r="r" b="b"/>
            <a:pathLst>
              <a:path w="1893230" h="1143030">
                <a:moveTo>
                  <a:pt x="0" y="0"/>
                </a:moveTo>
                <a:lnTo>
                  <a:pt x="1893230" y="0"/>
                </a:lnTo>
                <a:lnTo>
                  <a:pt x="1893230" y="1143029"/>
                </a:lnTo>
                <a:lnTo>
                  <a:pt x="0" y="1143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81FCB186-E1F5-7583-74F3-ABE42654B7DA}"/>
              </a:ext>
            </a:extLst>
          </p:cNvPr>
          <p:cNvSpPr/>
          <p:nvPr/>
        </p:nvSpPr>
        <p:spPr>
          <a:xfrm>
            <a:off x="14628606" y="13447"/>
            <a:ext cx="3654367" cy="1625000"/>
          </a:xfrm>
          <a:custGeom>
            <a:avLst/>
            <a:gdLst/>
            <a:ahLst/>
            <a:cxnLst/>
            <a:rect l="l" t="t" r="r" b="b"/>
            <a:pathLst>
              <a:path w="2792105" h="1203896">
                <a:moveTo>
                  <a:pt x="0" y="0"/>
                </a:moveTo>
                <a:lnTo>
                  <a:pt x="2792105" y="0"/>
                </a:lnTo>
                <a:lnTo>
                  <a:pt x="2792105" y="1203896"/>
                </a:lnTo>
                <a:lnTo>
                  <a:pt x="0" y="1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3" name="Picture 2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B3A8ED4C-B56B-D9EA-EE34-3989065B6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45" y="8702675"/>
            <a:ext cx="13811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2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528633" y="874502"/>
            <a:ext cx="14036063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Enrollment Trends Shift Amidst a Global Pandemic </a:t>
            </a:r>
            <a:endParaRPr lang="en-US" sz="4000">
              <a:ea typeface="Calibri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AF6E72-6800-9AAB-8D0B-25B6C061A675}"/>
              </a:ext>
            </a:extLst>
          </p:cNvPr>
          <p:cNvSpPr txBox="1"/>
          <p:nvPr/>
        </p:nvSpPr>
        <p:spPr>
          <a:xfrm>
            <a:off x="526699" y="1637046"/>
            <a:ext cx="17316801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Competitors saw their most enrollment toward the second-half of the year before the COVID-19 pandemic (2017-2019). In contrast, competitors saw their most enrollment toward the first-half of the year during the pandemic (2020-2022). </a:t>
            </a:r>
            <a:endParaRPr lang="en-US"/>
          </a:p>
        </p:txBody>
      </p:sp>
      <p:pic>
        <p:nvPicPr>
          <p:cNvPr id="4" name="Picture 3" descr="A grap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4DB1D32A-2EC2-D374-9424-1FA455014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" t="5110" r="192" b="808"/>
          <a:stretch/>
        </p:blipFill>
        <p:spPr>
          <a:xfrm>
            <a:off x="1386164" y="4745570"/>
            <a:ext cx="7142329" cy="4700854"/>
          </a:xfrm>
          <a:prstGeom prst="rect">
            <a:avLst/>
          </a:prstGeom>
        </p:spPr>
      </p:pic>
      <p:pic>
        <p:nvPicPr>
          <p:cNvPr id="6" name="Picture 5" descr="A graph of a number of people with different colored lines&#10;&#10;Description automatically generated">
            <a:extLst>
              <a:ext uri="{FF2B5EF4-FFF2-40B4-BE49-F238E27FC236}">
                <a16:creationId xmlns:a16="http://schemas.microsoft.com/office/drawing/2014/main" id="{2EAD6DE6-D586-9D41-5AC9-59FE6BB099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t="4750" r="-572" b="-821"/>
          <a:stretch/>
        </p:blipFill>
        <p:spPr>
          <a:xfrm>
            <a:off x="9226106" y="4743673"/>
            <a:ext cx="8025153" cy="46126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F456C3-6B97-657A-CAEB-80C822B9E909}"/>
              </a:ext>
            </a:extLst>
          </p:cNvPr>
          <p:cNvSpPr txBox="1"/>
          <p:nvPr/>
        </p:nvSpPr>
        <p:spPr>
          <a:xfrm>
            <a:off x="1342966" y="3492815"/>
            <a:ext cx="7144890" cy="1077218"/>
          </a:xfrm>
          <a:prstGeom prst="rect">
            <a:avLst/>
          </a:prstGeom>
          <a:solidFill>
            <a:srgbClr val="80C343"/>
          </a:solidFill>
          <a:ln>
            <a:solidFill>
              <a:schemeClr val="accent3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 fontAlgn="base"/>
            <a:r>
              <a:rPr lang="en-US" sz="3200" b="1">
                <a:solidFill>
                  <a:srgbClr val="FFFFFF"/>
                </a:solidFill>
                <a:cs typeface="Calibri"/>
              </a:rPr>
              <a:t>2017-2019</a:t>
            </a:r>
            <a:r>
              <a:rPr lang="en-US" sz="3200" b="1" i="0">
                <a:solidFill>
                  <a:schemeClr val="bg1"/>
                </a:solidFill>
                <a:effectLst/>
                <a:cs typeface="Calibri"/>
              </a:rPr>
              <a:t>: </a:t>
            </a:r>
            <a:r>
              <a:rPr lang="en-US" sz="3200" b="1">
                <a:solidFill>
                  <a:schemeClr val="bg1"/>
                </a:solidFill>
                <a:cs typeface="Calibri"/>
              </a:rPr>
              <a:t>Competitors</a:t>
            </a:r>
            <a:r>
              <a:rPr lang="en-US" sz="3200" b="1" i="0">
                <a:solidFill>
                  <a:schemeClr val="bg1"/>
                </a:solidFill>
                <a:effectLst/>
                <a:cs typeface="Calibri"/>
              </a:rPr>
              <a:t> </a:t>
            </a:r>
            <a:r>
              <a:rPr lang="en-US" sz="3200" b="1">
                <a:solidFill>
                  <a:schemeClr val="bg1"/>
                </a:solidFill>
                <a:cs typeface="Calibri"/>
              </a:rPr>
              <a:t>saw </a:t>
            </a:r>
            <a:r>
              <a:rPr lang="en-US" sz="3200" b="1" i="0">
                <a:solidFill>
                  <a:schemeClr val="bg1"/>
                </a:solidFill>
                <a:effectLst/>
                <a:cs typeface="Calibri"/>
              </a:rPr>
              <a:t>higher enrollment as year progresses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FF439-AFCC-863B-10B2-E6171BADEF91}"/>
              </a:ext>
            </a:extLst>
          </p:cNvPr>
          <p:cNvSpPr txBox="1"/>
          <p:nvPr/>
        </p:nvSpPr>
        <p:spPr>
          <a:xfrm>
            <a:off x="9488653" y="3492815"/>
            <a:ext cx="7498992" cy="1077218"/>
          </a:xfrm>
          <a:prstGeom prst="rect">
            <a:avLst/>
          </a:prstGeom>
          <a:solidFill>
            <a:srgbClr val="80C343"/>
          </a:solidFill>
          <a:ln>
            <a:solidFill>
              <a:schemeClr val="accent3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 fontAlgn="base"/>
            <a:r>
              <a:rPr lang="en-US" sz="3200" b="1">
                <a:solidFill>
                  <a:srgbClr val="FFFFFF"/>
                </a:solidFill>
                <a:cs typeface="Calibri"/>
              </a:rPr>
              <a:t>2020-2022</a:t>
            </a:r>
            <a:r>
              <a:rPr lang="en-US" sz="3200" b="1" i="0">
                <a:solidFill>
                  <a:schemeClr val="bg1"/>
                </a:solidFill>
                <a:effectLst/>
                <a:cs typeface="Calibri"/>
              </a:rPr>
              <a:t>: Competitors </a:t>
            </a:r>
            <a:r>
              <a:rPr lang="en-US" sz="3200" b="1">
                <a:solidFill>
                  <a:schemeClr val="bg1"/>
                </a:solidFill>
                <a:cs typeface="Calibri"/>
              </a:rPr>
              <a:t>saw</a:t>
            </a:r>
            <a:r>
              <a:rPr lang="en-US" sz="3200" b="1" i="0">
                <a:solidFill>
                  <a:schemeClr val="bg1"/>
                </a:solidFill>
                <a:effectLst/>
                <a:cs typeface="Calibri"/>
              </a:rPr>
              <a:t> less enrollment as year progresses</a:t>
            </a: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AB697DFD-6BD9-570D-2BDB-80CF32F86F50}"/>
              </a:ext>
            </a:extLst>
          </p:cNvPr>
          <p:cNvSpPr/>
          <p:nvPr/>
        </p:nvSpPr>
        <p:spPr>
          <a:xfrm>
            <a:off x="14628606" y="13447"/>
            <a:ext cx="3654367" cy="1625000"/>
          </a:xfrm>
          <a:custGeom>
            <a:avLst/>
            <a:gdLst/>
            <a:ahLst/>
            <a:cxnLst/>
            <a:rect l="l" t="t" r="r" b="b"/>
            <a:pathLst>
              <a:path w="2792105" h="1203896">
                <a:moveTo>
                  <a:pt x="0" y="0"/>
                </a:moveTo>
                <a:lnTo>
                  <a:pt x="2792105" y="0"/>
                </a:lnTo>
                <a:lnTo>
                  <a:pt x="2792105" y="1203896"/>
                </a:lnTo>
                <a:lnTo>
                  <a:pt x="0" y="1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3B2A920D-D934-C622-1E01-3C3DED2F3D45}"/>
              </a:ext>
            </a:extLst>
          </p:cNvPr>
          <p:cNvSpPr/>
          <p:nvPr/>
        </p:nvSpPr>
        <p:spPr>
          <a:xfrm>
            <a:off x="16047370" y="9064921"/>
            <a:ext cx="1893230" cy="1143030"/>
          </a:xfrm>
          <a:custGeom>
            <a:avLst/>
            <a:gdLst/>
            <a:ahLst/>
            <a:cxnLst/>
            <a:rect l="l" t="t" r="r" b="b"/>
            <a:pathLst>
              <a:path w="1893230" h="1143030">
                <a:moveTo>
                  <a:pt x="0" y="0"/>
                </a:moveTo>
                <a:lnTo>
                  <a:pt x="1893230" y="0"/>
                </a:lnTo>
                <a:lnTo>
                  <a:pt x="1893230" y="1143029"/>
                </a:lnTo>
                <a:lnTo>
                  <a:pt x="0" y="11430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8" name="Picture 7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6A557885-BBB6-7408-6020-4532219629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121" y="8704978"/>
            <a:ext cx="1374465" cy="15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7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258996" y="1329378"/>
            <a:ext cx="1360537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Enrollment Shifts Back to Pre-Pandemic Trends</a:t>
            </a:r>
            <a:endParaRPr lang="en-US" sz="4000" b="1" i="0">
              <a:solidFill>
                <a:srgbClr val="000000"/>
              </a:solidFill>
              <a:effectLst/>
              <a:highlight>
                <a:srgbClr val="FFFFFF"/>
              </a:highlight>
              <a:latin typeface="+mj-lt"/>
              <a:ea typeface="Calibri"/>
              <a:cs typeface="Calibri"/>
            </a:endParaRPr>
          </a:p>
        </p:txBody>
      </p:sp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5EFA39E5-6707-9009-B43E-3FD820C93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" t="69" r="8679" b="-150"/>
          <a:stretch/>
        </p:blipFill>
        <p:spPr>
          <a:xfrm>
            <a:off x="9437403" y="3543501"/>
            <a:ext cx="7556316" cy="5538319"/>
          </a:xfrm>
          <a:prstGeom prst="rect">
            <a:avLst/>
          </a:prstGeom>
        </p:spPr>
      </p:pic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B04A1FE6-6F48-AE0C-F378-0EDE2AD4F1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" r="1613" b="-886"/>
          <a:stretch/>
        </p:blipFill>
        <p:spPr>
          <a:xfrm>
            <a:off x="785169" y="3545410"/>
            <a:ext cx="7396227" cy="5577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1ED2FF-51BC-CB41-327A-D55894CD3C70}"/>
              </a:ext>
            </a:extLst>
          </p:cNvPr>
          <p:cNvSpPr txBox="1"/>
          <p:nvPr/>
        </p:nvSpPr>
        <p:spPr>
          <a:xfrm>
            <a:off x="1263650" y="2029015"/>
            <a:ext cx="15760700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i="0">
                <a:solidFill>
                  <a:srgbClr val="000000"/>
                </a:solidFill>
                <a:effectLst/>
                <a:ea typeface="+mn-lt"/>
                <a:cs typeface="+mn-lt"/>
              </a:rPr>
              <a:t>As we emerge 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from</a:t>
            </a:r>
            <a:r>
              <a:rPr lang="en-US" sz="3200" i="0">
                <a:solidFill>
                  <a:srgbClr val="000000"/>
                </a:solidFill>
                <a:effectLst/>
                <a:ea typeface="+mn-lt"/>
                <a:cs typeface="+mn-lt"/>
              </a:rPr>
              <a:t> the pandemic (2023 and 2024) we </a:t>
            </a:r>
            <a:r>
              <a:rPr lang="en-US" sz="3200">
                <a:solidFill>
                  <a:srgbClr val="000000"/>
                </a:solidFill>
                <a:ea typeface="+mn-lt"/>
                <a:cs typeface="+mn-lt"/>
              </a:rPr>
              <a:t>see </a:t>
            </a:r>
            <a:r>
              <a:rPr lang="en-US" sz="3200" b="1" i="0">
                <a:solidFill>
                  <a:srgbClr val="80C343"/>
                </a:solidFill>
                <a:effectLst/>
                <a:ea typeface="+mn-lt"/>
                <a:cs typeface="+mn-lt"/>
              </a:rPr>
              <a:t>competitors </a:t>
            </a:r>
            <a:r>
              <a:rPr lang="en-US" sz="3200" b="1">
                <a:solidFill>
                  <a:srgbClr val="80C343"/>
                </a:solidFill>
                <a:ea typeface="+mn-lt"/>
                <a:cs typeface="+mn-lt"/>
              </a:rPr>
              <a:t>attain </a:t>
            </a:r>
            <a:r>
              <a:rPr lang="en-US" sz="3200" b="1" i="0">
                <a:solidFill>
                  <a:srgbClr val="80C343"/>
                </a:solidFill>
                <a:effectLst/>
                <a:ea typeface="+mn-lt"/>
                <a:cs typeface="+mn-lt"/>
              </a:rPr>
              <a:t>greater enrollment </a:t>
            </a:r>
            <a:r>
              <a:rPr lang="en-US" sz="3200" b="1">
                <a:solidFill>
                  <a:srgbClr val="80C343"/>
                </a:solidFill>
                <a:ea typeface="+mn-lt"/>
                <a:cs typeface="+mn-lt"/>
              </a:rPr>
              <a:t>numbers </a:t>
            </a:r>
            <a:r>
              <a:rPr lang="en-US" sz="3200" b="1" i="0">
                <a:solidFill>
                  <a:srgbClr val="80C343"/>
                </a:solidFill>
                <a:effectLst/>
                <a:ea typeface="+mn-lt"/>
                <a:cs typeface="+mn-lt"/>
              </a:rPr>
              <a:t>toward the </a:t>
            </a:r>
            <a:r>
              <a:rPr lang="en-US" sz="3200" b="1">
                <a:solidFill>
                  <a:srgbClr val="80C343"/>
                </a:solidFill>
                <a:ea typeface="+mn-lt"/>
                <a:cs typeface="+mn-lt"/>
              </a:rPr>
              <a:t>second-half</a:t>
            </a:r>
            <a:r>
              <a:rPr lang="en-US" sz="3200" b="1" i="0">
                <a:solidFill>
                  <a:srgbClr val="80C343"/>
                </a:solidFill>
                <a:effectLst/>
                <a:ea typeface="+mn-lt"/>
                <a:cs typeface="+mn-lt"/>
              </a:rPr>
              <a:t> of the year</a:t>
            </a:r>
            <a:r>
              <a:rPr lang="en-US" sz="3200" b="1">
                <a:solidFill>
                  <a:srgbClr val="80C343"/>
                </a:solidFill>
                <a:ea typeface="+mn-lt"/>
                <a:cs typeface="+mn-lt"/>
              </a:rPr>
              <a:t> again</a:t>
            </a:r>
            <a:r>
              <a:rPr lang="en-US" sz="3200" b="1" i="0">
                <a:solidFill>
                  <a:srgbClr val="80C343"/>
                </a:solidFill>
                <a:effectLst/>
                <a:ea typeface="+mn-lt"/>
                <a:cs typeface="+mn-lt"/>
              </a:rPr>
              <a:t>.</a:t>
            </a:r>
            <a:endParaRPr lang="en-US" b="1">
              <a:solidFill>
                <a:srgbClr val="80C343"/>
              </a:solidFill>
              <a:ea typeface="+mn-lt"/>
              <a:cs typeface="+mn-lt"/>
            </a:endParaRP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4DFF344E-077A-02C0-41E4-2C381EFF077E}"/>
              </a:ext>
            </a:extLst>
          </p:cNvPr>
          <p:cNvSpPr/>
          <p:nvPr/>
        </p:nvSpPr>
        <p:spPr>
          <a:xfrm>
            <a:off x="14628606" y="13447"/>
            <a:ext cx="3654367" cy="1625000"/>
          </a:xfrm>
          <a:custGeom>
            <a:avLst/>
            <a:gdLst/>
            <a:ahLst/>
            <a:cxnLst/>
            <a:rect l="l" t="t" r="r" b="b"/>
            <a:pathLst>
              <a:path w="2792105" h="1203896">
                <a:moveTo>
                  <a:pt x="0" y="0"/>
                </a:moveTo>
                <a:lnTo>
                  <a:pt x="2792105" y="0"/>
                </a:lnTo>
                <a:lnTo>
                  <a:pt x="2792105" y="1203896"/>
                </a:lnTo>
                <a:lnTo>
                  <a:pt x="0" y="12038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Freeform 15">
            <a:extLst>
              <a:ext uri="{FF2B5EF4-FFF2-40B4-BE49-F238E27FC236}">
                <a16:creationId xmlns:a16="http://schemas.microsoft.com/office/drawing/2014/main" id="{71C4B910-97D5-32FC-CFED-90F37CE95312}"/>
              </a:ext>
            </a:extLst>
          </p:cNvPr>
          <p:cNvSpPr/>
          <p:nvPr/>
        </p:nvSpPr>
        <p:spPr>
          <a:xfrm>
            <a:off x="16047370" y="9064921"/>
            <a:ext cx="1893230" cy="1143030"/>
          </a:xfrm>
          <a:custGeom>
            <a:avLst/>
            <a:gdLst/>
            <a:ahLst/>
            <a:cxnLst/>
            <a:rect l="l" t="t" r="r" b="b"/>
            <a:pathLst>
              <a:path w="1893230" h="1143030">
                <a:moveTo>
                  <a:pt x="0" y="0"/>
                </a:moveTo>
                <a:lnTo>
                  <a:pt x="1893230" y="0"/>
                </a:lnTo>
                <a:lnTo>
                  <a:pt x="1893230" y="1143029"/>
                </a:lnTo>
                <a:lnTo>
                  <a:pt x="0" y="11430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6" name="Picture 5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74EA6DA8-84A7-B042-8381-6B97581988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121" y="8704978"/>
            <a:ext cx="1374465" cy="15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f8b48f8-78b6-4815-8038-cb829f9b3a5d">
      <UserInfo>
        <DisplayName>Ronson, Mike</DisplayName>
        <AccountId>69</AccountId>
        <AccountType/>
      </UserInfo>
      <UserInfo>
        <DisplayName>Wong, Nikolas</DisplayName>
        <AccountId>44</AccountId>
        <AccountType/>
      </UserInfo>
      <UserInfo>
        <DisplayName>Zhi, Mengwen</DisplayName>
        <AccountId>43</AccountId>
        <AccountType/>
      </UserInfo>
      <UserInfo>
        <DisplayName>Ramirez, Maria</DisplayName>
        <AccountId>90</AccountId>
        <AccountType/>
      </UserInfo>
    </SharedWithUsers>
    <TaxCatchAll xmlns="af8b48f8-78b6-4815-8038-cb829f9b3a5d" xsi:nil="true"/>
    <lcf76f155ced4ddcb4097134ff3c332f xmlns="03e4536f-e191-4a0c-aebb-dcbfbed2e0b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1EF6E2D32A043A89D2DC64AA574BF" ma:contentTypeVersion="18" ma:contentTypeDescription="Create a new document." ma:contentTypeScope="" ma:versionID="043b86c8d404009d89a3d36df2a060cb">
  <xsd:schema xmlns:xsd="http://www.w3.org/2001/XMLSchema" xmlns:xs="http://www.w3.org/2001/XMLSchema" xmlns:p="http://schemas.microsoft.com/office/2006/metadata/properties" xmlns:ns2="03e4536f-e191-4a0c-aebb-dcbfbed2e0bf" xmlns:ns3="af8b48f8-78b6-4815-8038-cb829f9b3a5d" targetNamespace="http://schemas.microsoft.com/office/2006/metadata/properties" ma:root="true" ma:fieldsID="28a6754057075fccf010cd44187d048c" ns2:_="" ns3:_="">
    <xsd:import namespace="03e4536f-e191-4a0c-aebb-dcbfbed2e0bf"/>
    <xsd:import namespace="af8b48f8-78b6-4815-8038-cb829f9b3a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e4536f-e191-4a0c-aebb-dcbfbed2e0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2499f95-27c8-4f56-bd05-52e95940d8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8b48f8-78b6-4815-8038-cb829f9b3a5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cd35ea6-5888-4980-9377-383378e6d2bb}" ma:internalName="TaxCatchAll" ma:showField="CatchAllData" ma:web="af8b48f8-78b6-4815-8038-cb829f9b3a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132F89-7B93-44E8-BF27-381D7AFF512F}">
  <ds:schemaRefs>
    <ds:schemaRef ds:uri="03e4536f-e191-4a0c-aebb-dcbfbed2e0bf"/>
    <ds:schemaRef ds:uri="af8b48f8-78b6-4815-8038-cb829f9b3a5d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FC1D08F-3EBA-4F36-A29F-6B84B44AAF76}">
  <ds:schemaRefs>
    <ds:schemaRef ds:uri="03e4536f-e191-4a0c-aebb-dcbfbed2e0bf"/>
    <ds:schemaRef ds:uri="af8b48f8-78b6-4815-8038-cb829f9b3a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7B78375-8C2B-4339-AF70-68B4DA74BD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557</Words>
  <Application>Microsoft Office PowerPoint</Application>
  <PresentationFormat>Custom</PresentationFormat>
  <Paragraphs>91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Nunito Sans Heavy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Comms 2023 and 2024 Outlook</dc:title>
  <dc:creator>Ramirez, Maria</dc:creator>
  <cp:lastModifiedBy>Wong, Nikolas</cp:lastModifiedBy>
  <cp:revision>259</cp:revision>
  <dcterms:created xsi:type="dcterms:W3CDTF">2006-08-16T00:00:00Z</dcterms:created>
  <dcterms:modified xsi:type="dcterms:W3CDTF">2024-06-05T15:52:34Z</dcterms:modified>
  <dc:identifier>DAFvZzUDuQU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0x0101007181EF6E2D32A043A89D2DC64AA574BF</vt:lpwstr>
  </property>
  <property fmtid="{D5CDD505-2E9C-101B-9397-08002B2CF9AE}" pid="3" name="MediaServiceImageTags">
    <vt:lpwstr/>
  </property>
</Properties>
</file>