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2" r:id="rId6"/>
    <p:sldId id="260" r:id="rId7"/>
    <p:sldId id="261" r:id="rId8"/>
    <p:sldId id="263" r:id="rId9"/>
    <p:sldId id="264" r:id="rId10"/>
    <p:sldId id="26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3" d="100"/>
          <a:sy n="83" d="100"/>
        </p:scale>
        <p:origin x="394"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0683698-5BF4-4EAD-A2DD-F9BB11445FA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96781-B18D-4276-92F9-485FF5C30B28}"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0683698-5BF4-4EAD-A2DD-F9BB11445FA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96781-B18D-4276-92F9-485FF5C30B2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0683698-5BF4-4EAD-A2DD-F9BB11445FA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96781-B18D-4276-92F9-485FF5C30B28}"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0683698-5BF4-4EAD-A2DD-F9BB11445FA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96781-B18D-4276-92F9-485FF5C30B2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50683698-5BF4-4EAD-A2DD-F9BB11445FA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96781-B18D-4276-92F9-485FF5C30B28}"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50683698-5BF4-4EAD-A2DD-F9BB11445FA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96781-B18D-4276-92F9-485FF5C30B2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50683698-5BF4-4EAD-A2DD-F9BB11445FA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296781-B18D-4276-92F9-485FF5C30B28}"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0683698-5BF4-4EAD-A2DD-F9BB11445FA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296781-B18D-4276-92F9-485FF5C30B28}"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683698-5BF4-4EAD-A2DD-F9BB11445FA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296781-B18D-4276-92F9-485FF5C30B28}"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50683698-5BF4-4EAD-A2DD-F9BB11445FA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96781-B18D-4276-92F9-485FF5C30B28}"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50683698-5BF4-4EAD-A2DD-F9BB11445FA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96781-B18D-4276-92F9-485FF5C30B28}"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683698-5BF4-4EAD-A2DD-F9BB11445FA5}"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96781-B18D-4276-92F9-485FF5C30B28}"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tinyurl.com/MoodAnalys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twitter.com/profi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6688"/>
            <a:ext cx="9144000" cy="2387600"/>
          </a:xfrm>
        </p:spPr>
        <p:txBody>
          <a:bodyPr>
            <a:normAutofit/>
          </a:bodyPr>
          <a:lstStyle/>
          <a:p>
            <a:r>
              <a:rPr lang="en-IN" sz="5400" b="1" u="sng" dirty="0">
                <a:latin typeface="Times New Roman" panose="02020603050405020304" pitchFamily="18" charset="0"/>
                <a:cs typeface="Times New Roman" panose="02020603050405020304" pitchFamily="18" charset="0"/>
              </a:rPr>
              <a:t>Team HelpYa</a:t>
            </a:r>
            <a:endParaRPr lang="en-IN" sz="54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pPr lvl="1"/>
            <a:r>
              <a:rPr lang="en-IN" sz="2800" u="sng" dirty="0">
                <a:latin typeface="Times New Roman" panose="02020603050405020304" pitchFamily="18" charset="0"/>
                <a:cs typeface="Times New Roman" panose="02020603050405020304" pitchFamily="18" charset="0"/>
              </a:rPr>
              <a:t>Problem Statement : Help me with my mood</a:t>
            </a:r>
            <a:endParaRPr lang="en-IN" sz="2800" b="0" u="sng" dirty="0">
              <a:effectLst/>
              <a:latin typeface="Times New Roman" panose="02020603050405020304" pitchFamily="18" charset="0"/>
              <a:cs typeface="Times New Roman" panose="02020603050405020304" pitchFamily="18" charset="0"/>
            </a:endParaRPr>
          </a:p>
          <a:p>
            <a:pPr lvl="1"/>
            <a:br>
              <a:rPr lang="en-IN" sz="2800" u="sng" dirty="0">
                <a:latin typeface="Times New Roman" panose="02020603050405020304" pitchFamily="18" charset="0"/>
                <a:cs typeface="Times New Roman" panose="02020603050405020304" pitchFamily="18" charset="0"/>
              </a:rPr>
            </a:br>
            <a:endParaRPr lang="en-IN" sz="2800"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Application Video Link</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marL="0" indent="0">
              <a:buNone/>
            </a:pPr>
            <a:r>
              <a:rPr lang="en-US" u="sng">
                <a:hlinkClick r:id="rId1" action="ppaction://hlinkfile"/>
              </a:rPr>
              <a:t>https://tinyurl.com/MoodAnalyser</a:t>
            </a:r>
            <a:endParaRPr lang="en-US" u="sng">
              <a:hlinkClick r:id="rId1" action="ppaction://hlinkfile"/>
            </a:endParaRPr>
          </a:p>
          <a:p>
            <a:pPr marL="0" indent="0">
              <a:buNone/>
            </a:pPr>
            <a:endParaRPr lang="en-US"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800" dirty="0">
                <a:latin typeface="Times New Roman" panose="02020603050405020304" pitchFamily="18" charset="0"/>
                <a:cs typeface="Times New Roman" panose="02020603050405020304" pitchFamily="18" charset="0"/>
              </a:rPr>
              <a:t>Team Members and Roles:</a:t>
            </a:r>
            <a:endParaRPr lang="en-IN" sz="3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marL="0" indent="0" algn="just">
              <a:lnSpc>
                <a:spcPct val="150000"/>
              </a:lnSpc>
              <a:buNone/>
            </a:pPr>
            <a:br>
              <a:rPr lang="en-IN" b="0" dirty="0">
                <a:effectLst/>
                <a:latin typeface="Times New Roman" panose="02020603050405020304" pitchFamily="18" charset="0"/>
                <a:cs typeface="Times New Roman" panose="02020603050405020304" pitchFamily="18" charset="0"/>
              </a:rPr>
            </a:br>
            <a:r>
              <a:rPr lang="en-IN" b="0" dirty="0">
                <a:effectLst/>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)Nikhil Kolte - Android </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r>
              <a:rPr lang="en-IN" b="0" dirty="0">
                <a:effectLst/>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Abhishek Kulkarni - Data Analysis Module</a:t>
            </a:r>
            <a:endParaRPr lang="en-IN" b="0" dirty="0">
              <a:effectLst/>
              <a:latin typeface="Times New Roman" panose="02020603050405020304" pitchFamily="18" charset="0"/>
              <a:cs typeface="Times New Roman" panose="02020603050405020304" pitchFamily="18" charset="0"/>
            </a:endParaRPr>
          </a:p>
          <a:p>
            <a:pPr marL="0" indent="0" algn="just">
              <a:lnSpc>
                <a:spcPct val="150000"/>
              </a:lnSpc>
              <a:buNone/>
            </a:pPr>
            <a:r>
              <a:rPr lang="en-IN" dirty="0">
                <a:latin typeface="Times New Roman" panose="02020603050405020304" pitchFamily="18" charset="0"/>
                <a:cs typeface="Times New Roman" panose="02020603050405020304" pitchFamily="18" charset="0"/>
              </a:rPr>
              <a:t>3)Pranav Kajgaonkar - Data Analysis Module</a:t>
            </a:r>
            <a:endParaRPr lang="en-IN" b="0" dirty="0">
              <a:effectLst/>
              <a:latin typeface="Times New Roman" panose="02020603050405020304" pitchFamily="18" charset="0"/>
              <a:cs typeface="Times New Roman" panose="02020603050405020304" pitchFamily="18" charset="0"/>
            </a:endParaRPr>
          </a:p>
          <a:p>
            <a:pPr marL="0" indent="0" algn="just">
              <a:lnSpc>
                <a:spcPct val="150000"/>
              </a:lnSpc>
              <a:buNone/>
            </a:pPr>
            <a:r>
              <a:rPr lang="en-IN" dirty="0">
                <a:latin typeface="Times New Roman" panose="02020603050405020304" pitchFamily="18" charset="0"/>
                <a:cs typeface="Times New Roman" panose="02020603050405020304" pitchFamily="18" charset="0"/>
              </a:rPr>
              <a:t>4)Pratul Trivedi - Database Module</a:t>
            </a:r>
            <a:endParaRPr lang="en-IN" b="0" dirty="0">
              <a:effectLst/>
              <a:latin typeface="Times New Roman" panose="02020603050405020304" pitchFamily="18" charset="0"/>
              <a:cs typeface="Times New Roman" panose="02020603050405020304" pitchFamily="18" charset="0"/>
            </a:endParaRPr>
          </a:p>
          <a:p>
            <a:pPr marL="0" indent="0" algn="just">
              <a:lnSpc>
                <a:spcPct val="150000"/>
              </a:lnSpc>
              <a:buNone/>
            </a:pPr>
            <a:br>
              <a:rPr lang="en-IN" b="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805931"/>
          </a:xfrm>
        </p:spPr>
        <p:txBody>
          <a:bodyPr>
            <a:noAutofit/>
          </a:bodyPr>
          <a:lstStyle/>
          <a:p>
            <a:r>
              <a:rPr lang="en-IN" sz="3800" dirty="0">
                <a:latin typeface="Times New Roman" panose="02020603050405020304" pitchFamily="18" charset="0"/>
                <a:cs typeface="Times New Roman" panose="02020603050405020304" pitchFamily="18" charset="0"/>
              </a:rPr>
              <a:t>Tools/Platform/APIs used in the solution:</a:t>
            </a:r>
            <a:br>
              <a:rPr lang="en-IN" sz="3800" b="0" dirty="0">
                <a:effectLst/>
                <a:latin typeface="Times New Roman" panose="02020603050405020304" pitchFamily="18" charset="0"/>
                <a:cs typeface="Times New Roman" panose="02020603050405020304" pitchFamily="18" charset="0"/>
              </a:rPr>
            </a:br>
            <a:br>
              <a:rPr lang="en-IN" sz="3800" dirty="0">
                <a:latin typeface="Times New Roman" panose="02020603050405020304" pitchFamily="18" charset="0"/>
                <a:cs typeface="Times New Roman" panose="02020603050405020304" pitchFamily="18" charset="0"/>
              </a:rPr>
            </a:br>
            <a:endParaRPr lang="en-IN" sz="3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86968"/>
            <a:ext cx="10515600" cy="5204389"/>
          </a:xfrm>
        </p:spPr>
        <p:txBody>
          <a:bodyPr>
            <a:noAutofit/>
          </a:bodyPr>
          <a:lstStyle/>
          <a:p>
            <a:pPr marL="0" indent="0" algn="just">
              <a:lnSpc>
                <a:spcPct val="150000"/>
              </a:lnSpc>
              <a:buNone/>
            </a:pPr>
            <a:r>
              <a:rPr lang="en-IN" sz="1800" b="1" dirty="0">
                <a:latin typeface="Times New Roman" panose="02020603050405020304" pitchFamily="18" charset="0"/>
                <a:cs typeface="Times New Roman" panose="02020603050405020304" pitchFamily="18" charset="0"/>
              </a:rPr>
              <a:t>APIs:</a:t>
            </a:r>
            <a:endParaRPr lang="en-IN" sz="1800" b="0" dirty="0">
              <a:effectLst/>
              <a:latin typeface="Times New Roman" panose="02020603050405020304" pitchFamily="18" charset="0"/>
              <a:cs typeface="Times New Roman" panose="02020603050405020304" pitchFamily="18" charset="0"/>
            </a:endParaRPr>
          </a:p>
          <a:p>
            <a:pPr algn="just" fontAlgn="base">
              <a:lnSpc>
                <a:spcPct val="150000"/>
              </a:lnSpc>
            </a:pPr>
            <a:r>
              <a:rPr lang="en-IN" sz="1800" dirty="0">
                <a:latin typeface="Times New Roman" panose="02020603050405020304" pitchFamily="18" charset="0"/>
                <a:cs typeface="Times New Roman" panose="02020603050405020304" pitchFamily="18" charset="0"/>
              </a:rPr>
              <a:t>IBM Watson Developer Cloud (Tone Analyzer)</a:t>
            </a:r>
            <a:endParaRPr lang="en-IN" sz="1800" dirty="0">
              <a:latin typeface="Times New Roman" panose="02020603050405020304" pitchFamily="18" charset="0"/>
              <a:cs typeface="Times New Roman" panose="02020603050405020304" pitchFamily="18" charset="0"/>
            </a:endParaRPr>
          </a:p>
          <a:p>
            <a:pPr algn="just" fontAlgn="base">
              <a:lnSpc>
                <a:spcPct val="150000"/>
              </a:lnSpc>
            </a:pPr>
            <a:r>
              <a:rPr lang="en-IN" sz="1800" dirty="0">
                <a:latin typeface="Times New Roman" panose="02020603050405020304" pitchFamily="18" charset="0"/>
                <a:cs typeface="Times New Roman" panose="02020603050405020304" pitchFamily="18" charset="0"/>
              </a:rPr>
              <a:t>IBM Cloudant (</a:t>
            </a:r>
            <a:r>
              <a:rPr lang="en-IN" sz="1800" dirty="0" err="1">
                <a:latin typeface="Times New Roman" panose="02020603050405020304" pitchFamily="18" charset="0"/>
                <a:cs typeface="Times New Roman" panose="02020603050405020304" pitchFamily="18" charset="0"/>
              </a:rPr>
              <a:t>NoSql</a:t>
            </a:r>
            <a:r>
              <a:rPr lang="en-IN" sz="1800" dirty="0">
                <a:latin typeface="Times New Roman" panose="02020603050405020304" pitchFamily="18" charset="0"/>
                <a:cs typeface="Times New Roman" panose="02020603050405020304" pitchFamily="18" charset="0"/>
              </a:rPr>
              <a:t> DB)</a:t>
            </a: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800" b="1" dirty="0">
              <a:latin typeface="Times New Roman" panose="02020603050405020304" pitchFamily="18" charset="0"/>
              <a:cs typeface="Times New Roman" panose="02020603050405020304" pitchFamily="18" charset="0"/>
            </a:endParaRPr>
          </a:p>
          <a:p>
            <a:pPr marL="0" indent="0" algn="just">
              <a:lnSpc>
                <a:spcPct val="150000"/>
              </a:lnSpc>
              <a:buNone/>
            </a:pPr>
            <a:r>
              <a:rPr lang="en-IN" sz="1800" b="1" dirty="0">
                <a:latin typeface="Times New Roman" panose="02020603050405020304" pitchFamily="18" charset="0"/>
                <a:cs typeface="Times New Roman" panose="02020603050405020304" pitchFamily="18" charset="0"/>
              </a:rPr>
              <a:t>Platforms Used:</a:t>
            </a:r>
            <a:endParaRPr lang="en-IN" sz="1800" b="0" dirty="0">
              <a:effectLst/>
              <a:latin typeface="Times New Roman" panose="02020603050405020304" pitchFamily="18" charset="0"/>
              <a:cs typeface="Times New Roman" panose="02020603050405020304" pitchFamily="18" charset="0"/>
            </a:endParaRPr>
          </a:p>
          <a:p>
            <a:pPr algn="just" fontAlgn="base">
              <a:lnSpc>
                <a:spcPct val="150000"/>
              </a:lnSpc>
            </a:pPr>
            <a:r>
              <a:rPr lang="en-IN" sz="1800" dirty="0">
                <a:latin typeface="Times New Roman" panose="02020603050405020304" pitchFamily="18" charset="0"/>
                <a:cs typeface="Times New Roman" panose="02020603050405020304" pitchFamily="18" charset="0"/>
              </a:rPr>
              <a:t>Android Studio</a:t>
            </a:r>
            <a:endParaRPr lang="en-IN" sz="1800" dirty="0">
              <a:latin typeface="Times New Roman" panose="02020603050405020304" pitchFamily="18" charset="0"/>
              <a:cs typeface="Times New Roman" panose="02020603050405020304" pitchFamily="18" charset="0"/>
            </a:endParaRPr>
          </a:p>
          <a:p>
            <a:pPr algn="just" fontAlgn="base">
              <a:lnSpc>
                <a:spcPct val="150000"/>
              </a:lnSpc>
            </a:pPr>
            <a:r>
              <a:rPr lang="en-IN" sz="1800" dirty="0">
                <a:latin typeface="Times New Roman" panose="02020603050405020304" pitchFamily="18" charset="0"/>
                <a:cs typeface="Times New Roman" panose="02020603050405020304" pitchFamily="18" charset="0"/>
              </a:rPr>
              <a:t>PyCharm</a:t>
            </a:r>
            <a:endParaRPr lang="en-IN" sz="1800" dirty="0">
              <a:latin typeface="Times New Roman" panose="02020603050405020304" pitchFamily="18" charset="0"/>
              <a:cs typeface="Times New Roman" panose="02020603050405020304" pitchFamily="18" charset="0"/>
            </a:endParaRPr>
          </a:p>
          <a:p>
            <a:pPr algn="just" fontAlgn="base">
              <a:lnSpc>
                <a:spcPct val="150000"/>
              </a:lnSpc>
            </a:pPr>
            <a:r>
              <a:rPr lang="en-IN" sz="1800" dirty="0">
                <a:latin typeface="Times New Roman" panose="02020603050405020304" pitchFamily="18" charset="0"/>
                <a:cs typeface="Times New Roman" panose="02020603050405020304" pitchFamily="18" charset="0"/>
              </a:rPr>
              <a:t>PythonAnywhere(PaaS)</a:t>
            </a: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br>
              <a:rPr lang="en-IN" sz="1800" b="0" dirty="0">
                <a:effectLst/>
                <a:latin typeface="Times New Roman" panose="02020603050405020304" pitchFamily="18" charset="0"/>
                <a:cs typeface="Times New Roman" panose="02020603050405020304" pitchFamily="18" charset="0"/>
              </a:rPr>
            </a:br>
            <a:br>
              <a:rPr lang="en-IN" sz="1800" b="0" dirty="0">
                <a:effectLst/>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5041"/>
            <a:ext cx="10515600" cy="1325563"/>
          </a:xfrm>
        </p:spPr>
        <p:txBody>
          <a:bodyPr>
            <a:normAutofit fontScale="90000"/>
          </a:bodyPr>
          <a:lstStyle/>
          <a:p>
            <a:r>
              <a:rPr lang="en-IN" dirty="0">
                <a:latin typeface="Times New Roman" panose="02020603050405020304" pitchFamily="18" charset="0"/>
                <a:cs typeface="Times New Roman" panose="02020603050405020304" pitchFamily="18" charset="0"/>
              </a:rPr>
              <a:t>Tools/Platform/APIs used in the solution:</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b="1" dirty="0"/>
          </a:p>
        </p:txBody>
      </p:sp>
      <p:sp>
        <p:nvSpPr>
          <p:cNvPr id="3" name="Content Placeholder 2"/>
          <p:cNvSpPr>
            <a:spLocks noGrp="1"/>
          </p:cNvSpPr>
          <p:nvPr>
            <p:ph idx="1"/>
          </p:nvPr>
        </p:nvSpPr>
        <p:spPr>
          <a:xfrm>
            <a:off x="838200" y="1902537"/>
            <a:ext cx="10515600" cy="4351338"/>
          </a:xfrm>
        </p:spPr>
        <p:txBody>
          <a:bodyPr>
            <a:normAutofit/>
          </a:bodyPr>
          <a:lstStyle/>
          <a:p>
            <a:pPr marL="0" indent="0" algn="just">
              <a:lnSpc>
                <a:spcPct val="150000"/>
              </a:lnSpc>
              <a:buNone/>
            </a:pPr>
            <a:r>
              <a:rPr lang="en-IN" sz="1800" b="1" dirty="0">
                <a:latin typeface="Times New Roman" panose="02020603050405020304" pitchFamily="18" charset="0"/>
                <a:cs typeface="Times New Roman" panose="02020603050405020304" pitchFamily="18" charset="0"/>
              </a:rPr>
              <a:t>Tools/Languages:</a:t>
            </a:r>
            <a:endParaRPr lang="en-IN" sz="1800" dirty="0">
              <a:latin typeface="Times New Roman" panose="02020603050405020304" pitchFamily="18" charset="0"/>
              <a:cs typeface="Times New Roman" panose="02020603050405020304" pitchFamily="18" charset="0"/>
            </a:endParaRPr>
          </a:p>
          <a:p>
            <a:pPr algn="just" fontAlgn="base">
              <a:lnSpc>
                <a:spcPct val="150000"/>
              </a:lnSpc>
            </a:pPr>
            <a:r>
              <a:rPr lang="en-IN" sz="1800" dirty="0">
                <a:latin typeface="Times New Roman" panose="02020603050405020304" pitchFamily="18" charset="0"/>
                <a:cs typeface="Times New Roman" panose="02020603050405020304" pitchFamily="18" charset="0"/>
              </a:rPr>
              <a:t>Java/ Android</a:t>
            </a:r>
            <a:endParaRPr lang="en-IN" sz="1800" dirty="0">
              <a:latin typeface="Times New Roman" panose="02020603050405020304" pitchFamily="18" charset="0"/>
              <a:cs typeface="Times New Roman" panose="02020603050405020304" pitchFamily="18" charset="0"/>
            </a:endParaRPr>
          </a:p>
          <a:p>
            <a:pPr algn="just" fontAlgn="base">
              <a:lnSpc>
                <a:spcPct val="150000"/>
              </a:lnSpc>
            </a:pPr>
            <a:r>
              <a:rPr lang="en-IN" sz="1800" dirty="0">
                <a:latin typeface="Times New Roman" panose="02020603050405020304" pitchFamily="18" charset="0"/>
                <a:cs typeface="Times New Roman" panose="02020603050405020304" pitchFamily="18" charset="0"/>
              </a:rPr>
              <a:t>Python 3.x</a:t>
            </a:r>
            <a:endParaRPr lang="en-IN" sz="1800" dirty="0">
              <a:latin typeface="Times New Roman" panose="02020603050405020304" pitchFamily="18" charset="0"/>
              <a:cs typeface="Times New Roman" panose="02020603050405020304" pitchFamily="18" charset="0"/>
            </a:endParaRPr>
          </a:p>
          <a:p>
            <a:pPr algn="just" fontAlgn="base">
              <a:lnSpc>
                <a:spcPct val="150000"/>
              </a:lnSpc>
            </a:pPr>
            <a:r>
              <a:rPr lang="en-IN" sz="1800" dirty="0">
                <a:latin typeface="Times New Roman" panose="02020603050405020304" pitchFamily="18" charset="0"/>
                <a:cs typeface="Times New Roman" panose="02020603050405020304" pitchFamily="18" charset="0"/>
              </a:rPr>
              <a:t>CouchDB</a:t>
            </a:r>
            <a:endParaRPr lang="en-IN" sz="1800" dirty="0">
              <a:latin typeface="Times New Roman" panose="02020603050405020304" pitchFamily="18" charset="0"/>
              <a:cs typeface="Times New Roman" panose="02020603050405020304" pitchFamily="18" charset="0"/>
            </a:endParaRPr>
          </a:p>
          <a:p>
            <a:pPr algn="just" fontAlgn="base">
              <a:lnSpc>
                <a:spcPct val="150000"/>
              </a:lnSpc>
            </a:pPr>
            <a:r>
              <a:rPr lang="en-IN" sz="1800" dirty="0">
                <a:latin typeface="Times New Roman" panose="02020603050405020304" pitchFamily="18" charset="0"/>
                <a:cs typeface="Times New Roman" panose="02020603050405020304" pitchFamily="18" charset="0"/>
              </a:rPr>
              <a:t>SQLite</a:t>
            </a:r>
            <a:endParaRPr lang="en-IN" sz="1800" dirty="0">
              <a:latin typeface="Times New Roman" panose="02020603050405020304" pitchFamily="18" charset="0"/>
              <a:cs typeface="Times New Roman" panose="02020603050405020304" pitchFamily="18" charset="0"/>
            </a:endParaRPr>
          </a:p>
          <a:p>
            <a:pPr algn="just"/>
            <a:endParaRPr lang="en-IN" sz="1800" dirty="0"/>
          </a:p>
          <a:p>
            <a:pPr algn="just"/>
            <a:endParaRPr lang="en-IN"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56232"/>
            <a:ext cx="10515600" cy="324741"/>
          </a:xfrm>
        </p:spPr>
        <p:txBody>
          <a:bodyPr>
            <a:noAutofit/>
          </a:bodyPr>
          <a:lstStyle/>
          <a:p>
            <a:r>
              <a:rPr lang="en-IN" sz="3800" dirty="0">
                <a:latin typeface="Times New Roman" panose="02020603050405020304" pitchFamily="18" charset="0"/>
                <a:cs typeface="Times New Roman" panose="02020603050405020304" pitchFamily="18" charset="0"/>
              </a:rPr>
              <a:t>Key functionalities of the developed solution:</a:t>
            </a:r>
            <a:br>
              <a:rPr lang="en-IN" sz="3800" b="0" dirty="0">
                <a:effectLst/>
                <a:latin typeface="Times New Roman" panose="02020603050405020304" pitchFamily="18" charset="0"/>
                <a:cs typeface="Times New Roman" panose="02020603050405020304" pitchFamily="18" charset="0"/>
              </a:rPr>
            </a:br>
            <a:br>
              <a:rPr lang="en-IN" sz="3800" dirty="0">
                <a:latin typeface="Times New Roman" panose="02020603050405020304" pitchFamily="18" charset="0"/>
                <a:cs typeface="Times New Roman" panose="02020603050405020304" pitchFamily="18" charset="0"/>
              </a:rPr>
            </a:br>
            <a:endParaRPr lang="en-IN" sz="3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49338"/>
            <a:ext cx="10515600" cy="4527625"/>
          </a:xfrm>
        </p:spPr>
        <p:txBody>
          <a:bodyPr>
            <a:normAutofit/>
          </a:bodyPr>
          <a:lstStyle/>
          <a:p>
            <a:pPr algn="just" fontAlgn="base">
              <a:lnSpc>
                <a:spcPct val="150000"/>
              </a:lnSpc>
            </a:pPr>
            <a:r>
              <a:rPr lang="en-IN" sz="2400" dirty="0">
                <a:latin typeface="Times New Roman" panose="02020603050405020304" pitchFamily="18" charset="0"/>
                <a:cs typeface="Times New Roman" panose="02020603050405020304" pitchFamily="18" charset="0"/>
              </a:rPr>
              <a:t>Monitors the social media day-to-day activities of the user and analyses the same to give suggestions.</a:t>
            </a:r>
            <a:endParaRPr lang="en-IN" sz="2400" dirty="0">
              <a:latin typeface="Times New Roman" panose="02020603050405020304" pitchFamily="18" charset="0"/>
              <a:cs typeface="Times New Roman" panose="02020603050405020304" pitchFamily="18" charset="0"/>
            </a:endParaRPr>
          </a:p>
          <a:p>
            <a:pPr algn="just" fontAlgn="base">
              <a:lnSpc>
                <a:spcPct val="150000"/>
              </a:lnSpc>
            </a:pPr>
            <a:r>
              <a:rPr lang="en-IN" sz="2400" dirty="0">
                <a:latin typeface="Times New Roman" panose="02020603050405020304" pitchFamily="18" charset="0"/>
                <a:cs typeface="Times New Roman" panose="02020603050405020304" pitchFamily="18" charset="0"/>
              </a:rPr>
              <a:t>Uses past history analysis to understand the behavioural pattern of the user (</a:t>
            </a:r>
            <a:r>
              <a:rPr lang="en-IN" sz="2400" dirty="0" err="1">
                <a:latin typeface="Times New Roman" panose="02020603050405020304" pitchFamily="18" charset="0"/>
                <a:cs typeface="Times New Roman" panose="02020603050405020304" pitchFamily="18" charset="0"/>
              </a:rPr>
              <a:t>eg.</a:t>
            </a:r>
            <a:r>
              <a:rPr lang="en-IN" sz="2400" dirty="0">
                <a:latin typeface="Times New Roman" panose="02020603050405020304" pitchFamily="18" charset="0"/>
                <a:cs typeface="Times New Roman" panose="02020603050405020304" pitchFamily="18" charset="0"/>
              </a:rPr>
              <a:t> His weekday behaviour or weekends behaviour). </a:t>
            </a:r>
            <a:endParaRPr lang="en-IN" sz="2400" dirty="0">
              <a:latin typeface="Times New Roman" panose="02020603050405020304" pitchFamily="18" charset="0"/>
              <a:cs typeface="Times New Roman" panose="02020603050405020304" pitchFamily="18" charset="0"/>
            </a:endParaRPr>
          </a:p>
          <a:p>
            <a:pPr algn="just" fontAlgn="base">
              <a:lnSpc>
                <a:spcPct val="150000"/>
              </a:lnSpc>
            </a:pPr>
            <a:r>
              <a:rPr lang="en-IN" sz="2400" dirty="0">
                <a:latin typeface="Times New Roman" panose="02020603050405020304" pitchFamily="18" charset="0"/>
                <a:cs typeface="Times New Roman" panose="02020603050405020304" pitchFamily="18" charset="0"/>
              </a:rPr>
              <a:t>Show user’s mood throughout the day and provides the graphical representation of the same.</a:t>
            </a:r>
            <a:endParaRPr lang="en-IN" sz="2400" dirty="0">
              <a:latin typeface="Times New Roman" panose="02020603050405020304" pitchFamily="18" charset="0"/>
              <a:cs typeface="Times New Roman" panose="02020603050405020304" pitchFamily="18" charset="0"/>
            </a:endParaRPr>
          </a:p>
          <a:p>
            <a:pPr algn="just" fontAlgn="base">
              <a:lnSpc>
                <a:spcPct val="150000"/>
              </a:lnSpc>
            </a:pPr>
            <a:r>
              <a:rPr lang="en-IN" sz="2400" dirty="0">
                <a:latin typeface="Times New Roman" panose="02020603050405020304" pitchFamily="18" charset="0"/>
                <a:cs typeface="Times New Roman" panose="02020603050405020304" pitchFamily="18" charset="0"/>
              </a:rPr>
              <a:t>User-friendly UI, to get a swift run throughout the application.</a:t>
            </a: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1850"/>
            <a:ext cx="10515600" cy="878838"/>
          </a:xfrm>
        </p:spPr>
        <p:txBody>
          <a:bodyPr>
            <a:noAutofit/>
          </a:bodyPr>
          <a:lstStyle/>
          <a:p>
            <a:r>
              <a:rPr lang="en-IN" sz="3800" dirty="0">
                <a:latin typeface="Times New Roman" panose="02020603050405020304" pitchFamily="18" charset="0"/>
                <a:cs typeface="Times New Roman" panose="02020603050405020304" pitchFamily="18" charset="0"/>
              </a:rPr>
              <a:t>Usage of IBM Cloud/ IBM Services</a:t>
            </a:r>
            <a:br>
              <a:rPr lang="en-IN" sz="3800" b="0" dirty="0">
                <a:effectLst/>
                <a:latin typeface="Times New Roman" panose="02020603050405020304" pitchFamily="18" charset="0"/>
                <a:cs typeface="Times New Roman" panose="02020603050405020304" pitchFamily="18" charset="0"/>
              </a:rPr>
            </a:br>
            <a:br>
              <a:rPr lang="en-IN" sz="3800" dirty="0">
                <a:latin typeface="Times New Roman" panose="02020603050405020304" pitchFamily="18" charset="0"/>
                <a:cs typeface="Times New Roman" panose="02020603050405020304" pitchFamily="18" charset="0"/>
              </a:rPr>
            </a:br>
            <a:endParaRPr lang="en-IN" sz="3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pPr>
            <a:r>
              <a:rPr lang="en-IN" dirty="0">
                <a:latin typeface="Times New Roman" panose="02020603050405020304" pitchFamily="18" charset="0"/>
                <a:cs typeface="Times New Roman" panose="02020603050405020304" pitchFamily="18" charset="0"/>
              </a:rPr>
              <a:t>IBM Watson:</a:t>
            </a:r>
            <a:endParaRPr lang="en-IN" b="0" dirty="0">
              <a:effectLst/>
              <a:latin typeface="Times New Roman" panose="02020603050405020304" pitchFamily="18" charset="0"/>
              <a:cs typeface="Times New Roman" panose="02020603050405020304" pitchFamily="18" charset="0"/>
            </a:endParaRPr>
          </a:p>
          <a:p>
            <a:pPr marL="0" indent="0" fontAlgn="base">
              <a:lnSpc>
                <a:spcPct val="150000"/>
              </a:lnSpc>
              <a:buNone/>
            </a:pPr>
            <a:r>
              <a:rPr lang="en-IN" dirty="0">
                <a:latin typeface="Times New Roman" panose="02020603050405020304" pitchFamily="18" charset="0"/>
                <a:cs typeface="Times New Roman" panose="02020603050405020304" pitchFamily="18" charset="0"/>
              </a:rPr>
              <a:t>Used Tone Analyzer for evaluating the user’s mood by analysing user’s social media activities. </a:t>
            </a:r>
            <a:endParaRPr lang="en-IN"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IBM Cloudant:</a:t>
            </a:r>
            <a:endParaRPr lang="en-IN" b="0" dirty="0">
              <a:effectLst/>
              <a:latin typeface="Times New Roman" panose="02020603050405020304" pitchFamily="18" charset="0"/>
              <a:cs typeface="Times New Roman" panose="02020603050405020304" pitchFamily="18" charset="0"/>
            </a:endParaRPr>
          </a:p>
          <a:p>
            <a:pPr marL="0" indent="0" fontAlgn="base">
              <a:lnSpc>
                <a:spcPct val="150000"/>
              </a:lnSpc>
              <a:buNone/>
            </a:pPr>
            <a:r>
              <a:rPr lang="en-IN" dirty="0">
                <a:latin typeface="Times New Roman" panose="02020603050405020304" pitchFamily="18" charset="0"/>
                <a:cs typeface="Times New Roman" panose="02020603050405020304" pitchFamily="18" charset="0"/>
              </a:rPr>
              <a:t>Used Cloudant Service as a database for the application. </a:t>
            </a: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2920"/>
          </a:xfrm>
        </p:spPr>
        <p:txBody>
          <a:bodyPr>
            <a:normAutofit/>
          </a:bodyPr>
          <a:lstStyle/>
          <a:p>
            <a:r>
              <a:rPr lang="en-IN" sz="3800" dirty="0">
                <a:latin typeface="Times New Roman" panose="02020603050405020304" pitchFamily="18" charset="0"/>
                <a:cs typeface="Times New Roman" panose="02020603050405020304" pitchFamily="18" charset="0"/>
              </a:rPr>
              <a:t>Process Flow:</a:t>
            </a:r>
            <a:endParaRPr lang="en-IN" sz="3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1"/>
          <a:stretch>
            <a:fillRect/>
          </a:stretch>
        </p:blipFill>
        <p:spPr>
          <a:xfrm>
            <a:off x="1905712" y="1307507"/>
            <a:ext cx="8015020" cy="494801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2561"/>
          </a:xfrm>
        </p:spPr>
        <p:txBody>
          <a:bodyPr>
            <a:normAutofit/>
          </a:bodyPr>
          <a:lstStyle/>
          <a:p>
            <a:pPr>
              <a:lnSpc>
                <a:spcPct val="100000"/>
              </a:lnSpc>
            </a:pPr>
            <a:r>
              <a:rPr lang="en-IN" sz="3800" dirty="0">
                <a:latin typeface="Times New Roman" panose="02020603050405020304" pitchFamily="18" charset="0"/>
                <a:cs typeface="Times New Roman" panose="02020603050405020304" pitchFamily="18" charset="0"/>
              </a:rPr>
              <a:t>Process Flow Description:</a:t>
            </a:r>
            <a:endParaRPr lang="en-IN" sz="3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00613"/>
            <a:ext cx="10515600" cy="4648912"/>
          </a:xfrm>
        </p:spPr>
        <p:txBody>
          <a:bodyPr>
            <a:normAutofit lnSpcReduction="10000"/>
          </a:bodyPr>
          <a:lstStyle/>
          <a:p>
            <a:pPr algn="just">
              <a:lnSpc>
                <a:spcPct val="150000"/>
              </a:lnSpc>
            </a:pPr>
            <a:r>
              <a:rPr lang="en-IN" sz="1800" dirty="0">
                <a:latin typeface="Times New Roman" panose="02020603050405020304" pitchFamily="18" charset="0"/>
                <a:cs typeface="Times New Roman" panose="02020603050405020304" pitchFamily="18" charset="0"/>
              </a:rPr>
              <a:t>Social Media Modules are specifically for data extraction purpose. (e.g. YouTube Module is for extracting Video Name, Description given and Hashtags, if any),</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Extracted Entities of Social Media Modules are passed on as a whole verbatim to get tone scores for every statement of text document using the Tone Analyzer API.</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Scores of different Social Media sites are sent on to the Mood Analysis Module, which has an algorithm to determine which social media site should have highest weightage to decide user's emotion, based on the content.</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Final result, which is in form of Dictionary, is stored in IBM CLOUDANT. Which can used for further analysis.</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This process continues daily, generating more and more data while the algorithm getting better every day.</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41484"/>
          </a:xfrm>
        </p:spPr>
        <p:txBody>
          <a:bodyPr>
            <a:normAutofit/>
          </a:bodyPr>
          <a:lstStyle/>
          <a:p>
            <a:r>
              <a:rPr lang="en-IN" sz="3800" dirty="0">
                <a:latin typeface="Times New Roman" panose="02020603050405020304" pitchFamily="18" charset="0"/>
                <a:cs typeface="Times New Roman" panose="02020603050405020304" pitchFamily="18" charset="0"/>
              </a:rPr>
              <a:t>Working of Android Application:</a:t>
            </a:r>
            <a:endParaRPr lang="en-IN" sz="3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566629"/>
          </a:xfrm>
        </p:spPr>
        <p:txBody>
          <a:bodyPr>
            <a:normAutofit fontScale="85000" lnSpcReduction="10000"/>
          </a:bodyPr>
          <a:lstStyle/>
          <a:p>
            <a:pPr>
              <a:lnSpc>
                <a:spcPct val="150000"/>
              </a:lnSpc>
            </a:pPr>
            <a:r>
              <a:rPr lang="en-IN" sz="1800" dirty="0">
                <a:latin typeface="Times New Roman" panose="02020603050405020304" pitchFamily="18" charset="0"/>
                <a:cs typeface="Times New Roman" panose="02020603050405020304" pitchFamily="18" charset="0"/>
              </a:rPr>
              <a:t>Open the MoodAnalyser app. A welcome message will be displayed and the user will be prompted to Login or Register.</a:t>
            </a:r>
            <a:endParaRPr lang="en-IN" sz="1800" dirty="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Existing users should login with their user name and password. While new users should Register.</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&gt; For registration the user should enter his “Twitter Username” first. Username can be found on </a:t>
            </a:r>
            <a:r>
              <a:rPr lang="en-IN" sz="1800" dirty="0">
                <a:latin typeface="Times New Roman" panose="02020603050405020304" pitchFamily="18" charset="0"/>
                <a:cs typeface="Times New Roman" panose="02020603050405020304" pitchFamily="18" charset="0"/>
                <a:hlinkClick r:id="rId1"/>
              </a:rPr>
              <a:t>www.twitter.com/profile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&gt; Then on the next page user should enter his/her Facebook graph api key. Detailed instructions for getting the api key will be displayed on the screen.</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&gt; After that the user will be prompted for his/her YouTube api key and channel id. Instructions to get the same will be displayed on the screen.</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&gt; That’s it, the new user will now can access the MoodAnalyser application.</a:t>
            </a:r>
            <a:endParaRPr lang="en-IN" sz="1800" dirty="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After logging in, user can see his/her mood analysis for the previous day.</a:t>
            </a:r>
            <a:endParaRPr lang="en-IN" sz="1800" dirty="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User will see a prompt, an inspirational quote and a video according to the detected mood.</a:t>
            </a:r>
            <a:endParaRPr lang="en-IN" sz="1800" dirty="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User will also be able to see the detailed analysis of the recorded mood in the form of graphs.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2966</Words>
  <Application>WPS Presentation</Application>
  <PresentationFormat>Widescreen</PresentationFormat>
  <Paragraphs>74</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Times New Roman</vt:lpstr>
      <vt:lpstr>Microsoft YaHei</vt:lpstr>
      <vt:lpstr>Arial Unicode MS</vt:lpstr>
      <vt:lpstr>Calibri Light</vt:lpstr>
      <vt:lpstr>Calibri</vt:lpstr>
      <vt:lpstr>Office Theme</vt:lpstr>
      <vt:lpstr>Team HelpYa</vt:lpstr>
      <vt:lpstr>Team Members and Roles:</vt:lpstr>
      <vt:lpstr>Tools/Platform/APIs used in the solution:  </vt:lpstr>
      <vt:lpstr>Tools/Platform/APIs used in the solution:  </vt:lpstr>
      <vt:lpstr>Key functionalities of the developed solution:  </vt:lpstr>
      <vt:lpstr>Usage of IBM Cloud/ IBM Services  </vt:lpstr>
      <vt:lpstr>Process Flow:</vt:lpstr>
      <vt:lpstr>Process Flow Description:</vt:lpstr>
      <vt:lpstr>Working of Android Application:</vt:lpstr>
      <vt:lpstr>Presentation Video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HelpYa</dc:title>
  <dc:creator>USER</dc:creator>
  <cp:lastModifiedBy>ADMIN</cp:lastModifiedBy>
  <cp:revision>16</cp:revision>
  <dcterms:created xsi:type="dcterms:W3CDTF">2018-10-02T10:11:00Z</dcterms:created>
  <dcterms:modified xsi:type="dcterms:W3CDTF">2018-10-07T17:42:07Z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