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4"/>
  </p:notesMasterIdLst>
  <p:handoutMasterIdLst>
    <p:handoutMasterId r:id="rId35"/>
  </p:handoutMasterIdLst>
  <p:sldIdLst>
    <p:sldId id="261" r:id="rId2"/>
    <p:sldId id="262" r:id="rId3"/>
    <p:sldId id="256" r:id="rId4"/>
    <p:sldId id="258" r:id="rId5"/>
    <p:sldId id="259" r:id="rId6"/>
    <p:sldId id="274" r:id="rId7"/>
    <p:sldId id="263" r:id="rId8"/>
    <p:sldId id="264" r:id="rId9"/>
    <p:sldId id="265" r:id="rId10"/>
    <p:sldId id="266" r:id="rId11"/>
    <p:sldId id="267" r:id="rId12"/>
    <p:sldId id="275" r:id="rId13"/>
    <p:sldId id="268" r:id="rId14"/>
    <p:sldId id="269" r:id="rId15"/>
    <p:sldId id="277" r:id="rId16"/>
    <p:sldId id="276" r:id="rId17"/>
    <p:sldId id="270" r:id="rId18"/>
    <p:sldId id="271" r:id="rId19"/>
    <p:sldId id="272" r:id="rId20"/>
    <p:sldId id="273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9" r:id="rId29"/>
    <p:sldId id="288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029"/>
    <p:restoredTop sz="94718"/>
  </p:normalViewPr>
  <p:slideViewPr>
    <p:cSldViewPr snapToGrid="0" snapToObjects="1">
      <p:cViewPr varScale="1">
        <p:scale>
          <a:sx n="27" d="100"/>
          <a:sy n="27" d="100"/>
        </p:scale>
        <p:origin x="200" y="2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2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6259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7539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2828380"/>
            <a:ext cx="5459737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38500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482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0864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7163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6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5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6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6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0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4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7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nl/mole-de-natuur-dieren-geloofspunten-13299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odatki.gov.si/dataset/mnzpkazniva-dejanja-od-leta-2009-dalje" TargetMode="Externa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5F6C-5508-4FDB-96E5-8F5C30D11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Predstavitev</a:t>
            </a:r>
            <a:r>
              <a:rPr lang="en-US" dirty="0"/>
              <a:t> </a:t>
            </a:r>
            <a:r>
              <a:rPr lang="sl-SI" dirty="0"/>
              <a:t>projekta</a:t>
            </a:r>
            <a:r>
              <a:rPr lang="en-US" dirty="0"/>
              <a:t> in </a:t>
            </a:r>
            <a:r>
              <a:rPr lang="sl-SI" dirty="0"/>
              <a:t>našega napredka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93C28-C5C9-48BF-8AB4-69EEBE26B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Skupina podatkovni krti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9E2BF-496D-417A-A626-A740F3C1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90B7F-BD6C-40BA-955E-6941E70D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EA1D-1E69-4279-B49C-6C5CA570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6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01F8BAB-8005-4AC1-8018-F9751D70E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95" y="482600"/>
            <a:ext cx="8074008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A83C2-78C7-412E-A9BA-FBF0BE11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C1DFB-2E9B-4FCC-9DC3-EE0462B7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DCA7C-E43A-4C8A-9484-39140CA3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24216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E1E5A2D5-168D-465A-BCEF-75E2FA3C8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486156"/>
            <a:ext cx="8178799" cy="41711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909CF-81C9-4E98-994F-D7455F08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C397B-2A28-45EA-932C-D56C4D5A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7A50C-8762-45A9-8D90-24A68975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1924865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A52E5-6E88-43F1-8151-E182EADA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87" y="3406877"/>
            <a:ext cx="6888454" cy="8849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400"/>
              <a:t>Nekaj o kriminalnih združbah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2BCCF-52AF-405C-95B3-E8D0403C0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87" y="4291779"/>
            <a:ext cx="6888453" cy="3924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4572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cap="all">
                <a:solidFill>
                  <a:schemeClr val="accent1"/>
                </a:solidFill>
              </a:rPr>
              <a:t>Gašper Krevs</a:t>
            </a:r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DE240A63-5A11-4E11-90FC-5E0D1424E73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103" r="1" b="9743"/>
          <a:stretch/>
        </p:blipFill>
        <p:spPr>
          <a:xfrm>
            <a:off x="476593" y="480060"/>
            <a:ext cx="6889547" cy="27020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DF37B-9FBF-4E46-A40C-907016E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03BC8BC1-971C-5C4D-898D-87CE7EF1EB36}" type="slidenum">
              <a:rPr lang="en-US" sz="2800" smtClean="0"/>
              <a:pPr defTabSz="914400">
                <a:spcAft>
                  <a:spcPts val="600"/>
                </a:spcAft>
              </a:pPr>
              <a:t>12</a:t>
            </a:fld>
            <a:endParaRPr 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F119B-63E3-4926-A548-22F208C8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7616729" y="1343025"/>
            <a:ext cx="742949" cy="228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6. 4. 2020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6A3-5CE2-49D3-8D0A-25D2885B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6713679" y="2418972"/>
            <a:ext cx="2894847" cy="228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PR19-20, Vmesna predstavitev</a:t>
            </a:r>
          </a:p>
        </p:txBody>
      </p:sp>
    </p:spTree>
    <p:extLst>
      <p:ext uri="{BB962C8B-B14F-4D97-AF65-F5344CB8AC3E}">
        <p14:creationId xmlns:p14="http://schemas.microsoft.com/office/powerpoint/2010/main" val="13068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9A009A4C-E043-4ADB-923C-B6FB5C2BC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98" y="482600"/>
            <a:ext cx="8113203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968AD-6651-4DFC-B484-742568C5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BCB56-A001-44E0-A59D-26B4267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2C10A-83BE-41E0-B4CA-46A1FFD8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602803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9F7D2494-0A7D-4A9F-92F1-994DC2992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017778"/>
            <a:ext cx="8178799" cy="3107943"/>
          </a:xfrm>
          <a:prstGeom prst="rect">
            <a:avLst/>
          </a:prstGeom>
        </p:spPr>
      </p:pic>
      <p:sp>
        <p:nvSpPr>
          <p:cNvPr id="16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110D-FFCA-4E0A-9333-8C65E943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A65D0-AA61-4244-B709-B657E921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57143-267C-4600-B864-9E1A05A7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132250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2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24" name="Picture 14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26" name="Oval 16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18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95475-F72B-47A1-A1D8-1378A2D14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943" y="994410"/>
            <a:ext cx="2514282" cy="229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4100"/>
              <a:t>Nekaj o kraju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8C27E-0A8F-466B-B7E7-B493FB4BB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943" y="3441246"/>
            <a:ext cx="2514282" cy="1216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457200">
              <a:spcBef>
                <a:spcPts val="1000"/>
              </a:spcBef>
              <a:buNone/>
            </a:pPr>
            <a:r>
              <a:rPr lang="en-US" sz="1400" cap="all">
                <a:solidFill>
                  <a:schemeClr val="accent1"/>
                </a:solidFill>
              </a:rPr>
              <a:t>Nik Čadež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67843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F5DD3-E2A0-4CEA-874C-B00607AE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686" y="4766310"/>
            <a:ext cx="2894846" cy="228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PR19-20, Vmesna predstavitev</a:t>
            </a:r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781447" y="2067482"/>
            <a:ext cx="51435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B2AB2699-1BAD-47FE-9E30-16867D980A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890" y="1154797"/>
            <a:ext cx="4702997" cy="2833555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18E65-0634-4515-9CDA-6EB68A51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03BC8BC1-971C-5C4D-898D-87CE7EF1EB36}" type="slidenum">
              <a:rPr lang="en-US" sz="2800" smtClean="0"/>
              <a:pPr defTabSz="914400">
                <a:spcAft>
                  <a:spcPts val="600"/>
                </a:spcAft>
              </a:pPr>
              <a:t>15</a:t>
            </a:fld>
            <a:endParaRPr 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20A11-2532-448B-8E33-E0002CE4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0551" y="4766310"/>
            <a:ext cx="1717674" cy="228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1752345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Shape, rectangle&#10;&#10;Description automatically generated">
            <a:extLst>
              <a:ext uri="{FF2B5EF4-FFF2-40B4-BE49-F238E27FC236}">
                <a16:creationId xmlns:a16="http://schemas.microsoft.com/office/drawing/2014/main" id="{68347795-4C96-40D8-88A9-FD14CA0DD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09" y="482600"/>
            <a:ext cx="7051981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52FFD-C600-4A9F-8D03-B8379ED6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BBDD6-47C4-41F7-AFC7-271B388A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3E46E-D4BA-478E-AD84-D7A8962A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189332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Shape, rectangle&#10;&#10;Description automatically generated">
            <a:extLst>
              <a:ext uri="{FF2B5EF4-FFF2-40B4-BE49-F238E27FC236}">
                <a16:creationId xmlns:a16="http://schemas.microsoft.com/office/drawing/2014/main" id="{DB40444D-F9B2-4D9B-82EB-792BA05D2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09" y="482600"/>
            <a:ext cx="7051981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3E9F3-ECE7-423C-8BEC-5AC39991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E934F0-9A4B-4EA7-8C8C-F5C20097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0CDF7E-1C0F-4238-9652-F5DAF346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1892295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Shape, rectangle&#10;&#10;Description automatically generated">
            <a:extLst>
              <a:ext uri="{FF2B5EF4-FFF2-40B4-BE49-F238E27FC236}">
                <a16:creationId xmlns:a16="http://schemas.microsoft.com/office/drawing/2014/main" id="{78D7073B-568E-494D-A5F2-4D389770D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515" y="482600"/>
            <a:ext cx="6992968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98D1D-DC68-4D57-929A-4D6492BE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9AB19-0D1D-47C5-AF08-C5EF199B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316CC-1BEA-46FB-AD3E-DE759BF9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3491716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0F56CCE-43F3-4064-BDCA-AB54F1C9C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31" y="482600"/>
            <a:ext cx="6934937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EC3B8-A41D-4E72-88A6-4859833E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DA4FD-FB4A-48E9-ACE8-B9D3B447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519DC-42DB-4A69-B2B1-66FAC4A0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62954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FCD5-2FF4-4E24-8A01-7C6613B0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1" y="471949"/>
            <a:ext cx="2497746" cy="12314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2600"/>
              <a:t>Skupina podatkovni krti</a:t>
            </a:r>
          </a:p>
        </p:txBody>
      </p:sp>
      <p:pic>
        <p:nvPicPr>
          <p:cNvPr id="8" name="Content Placeholder 7" descr="A picture containing mole, outdoor, rock, shrew&#10;&#10;Description automatically generated">
            <a:extLst>
              <a:ext uri="{FF2B5EF4-FFF2-40B4-BE49-F238E27FC236}">
                <a16:creationId xmlns:a16="http://schemas.microsoft.com/office/drawing/2014/main" id="{0EF968DE-771C-484C-98A3-86BA1E0C2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061" r="12260"/>
          <a:stretch/>
        </p:blipFill>
        <p:spPr>
          <a:xfrm>
            <a:off x="3476010" y="10"/>
            <a:ext cx="5670097" cy="51434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86EAD8C-E6F5-45BA-86CF-3EED09D84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8778F-02FC-49A3-A361-CE78F844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03BC8BC1-971C-5C4D-898D-87CE7EF1EB36}" type="slidenum">
              <a:rPr lang="en-US" sz="2800" smtClean="0"/>
              <a:pPr defTabSz="914400">
                <a:spcAft>
                  <a:spcPts val="600"/>
                </a:spcAft>
              </a:pPr>
              <a:t>2</a:t>
            </a:fld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F9EE4-DCC3-412D-9808-5B36601677FC}"/>
              </a:ext>
            </a:extLst>
          </p:cNvPr>
          <p:cNvSpPr txBox="1"/>
          <p:nvPr/>
        </p:nvSpPr>
        <p:spPr>
          <a:xfrm>
            <a:off x="488001" y="1828800"/>
            <a:ext cx="2497746" cy="285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Nik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Matej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+mj-lt"/>
                <a:ea typeface="+mj-ea"/>
                <a:cs typeface="+mj-cs"/>
              </a:rPr>
              <a:t>Gašper</a:t>
            </a: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+mj-lt"/>
                <a:ea typeface="+mj-ea"/>
                <a:cs typeface="+mj-cs"/>
              </a:rPr>
              <a:t>Anže</a:t>
            </a:r>
            <a:endParaRPr lang="sl-SI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sl-SI" dirty="0">
                <a:latin typeface="+mj-lt"/>
                <a:ea typeface="+mj-ea"/>
                <a:cs typeface="+mj-cs"/>
              </a:rPr>
              <a:t>Zoran(</a:t>
            </a:r>
            <a:r>
              <a:rPr lang="sl-SI" dirty="0" err="1">
                <a:latin typeface="+mj-lt"/>
                <a:ea typeface="+mj-ea"/>
                <a:cs typeface="+mj-cs"/>
              </a:rPr>
              <a:t>zoki</a:t>
            </a:r>
            <a:r>
              <a:rPr lang="sl-SI" dirty="0">
                <a:latin typeface="+mj-lt"/>
                <a:ea typeface="+mj-ea"/>
                <a:cs typeface="+mj-cs"/>
              </a:rPr>
              <a:t>)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A90E9-CE9F-4635-A444-463FBDBC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686" y="4766310"/>
            <a:ext cx="2566525" cy="228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PR19-20, Vmesna predstavitev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2196B-05DF-41BB-82F4-5E767D74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7405" y="4766310"/>
            <a:ext cx="2560820" cy="2285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chemeClr val="tx1">
                    <a:tint val="75000"/>
                  </a:schemeClr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3980542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8B00BE9-8C15-4FEA-94FA-3D8360213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31" y="482600"/>
            <a:ext cx="6934937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4E763-C5F5-4699-834C-02749E1C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02302-7D07-4473-90C4-0D9F6D86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C1243-556A-44BC-8AC6-A3C3A71D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2199207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FA5DC2E-DDA6-40B1-AE76-CAD063CE8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59" y="482600"/>
            <a:ext cx="6906280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94FB1-436A-4A86-84F4-35CAAE8D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39461-976B-448C-B1E9-2C176299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F342E-8C27-494F-AD47-DF1FE31E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1177541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538C20C-926C-4E35-B4FB-9CDF46D01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31" y="482600"/>
            <a:ext cx="6934937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18F7-E149-4922-8C73-61A73D71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2DC2D-84C6-4712-8E00-57431CDC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ADAE1-CAF7-4E02-B7E9-892EC195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3493671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832DEDC6-198B-4CE1-98DD-854881F0E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492" y="482600"/>
            <a:ext cx="4989014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0CB60-1C9E-48D3-86B3-85D67607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1B3B8-A135-4566-ACCD-AEA05056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23062-2323-44CB-80D9-E6ADE17C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2499877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D657B03-400D-4225-B563-0B0350A4A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13" y="482600"/>
            <a:ext cx="7846572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A8D6E-F034-4458-BE34-E5D85390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80718-EB3F-4EB3-A485-09BBBB09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D6C0F-3D83-4F39-8CA6-8A8487FE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2719460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4DC5C78-1FFD-45EC-A183-14A5BC657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496380"/>
            <a:ext cx="8178799" cy="41507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1FD84-52EB-4400-A4AD-A1ADAA11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D1D03C-1518-4644-A28E-71F8FE0C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251CD-F245-4324-8266-1683035C7B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3653075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43BDC3D1-E771-48EE-A2C7-F779A246D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527050"/>
            <a:ext cx="8178799" cy="40893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078BD-9CFC-44F1-838A-C5C3765A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D6B4F-67EF-42B3-8F8F-FDA427E9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E95E6-7F55-4E20-95D9-0FABA454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3804147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352D84E-906E-4EE7-A286-41A592CA4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77" y="482600"/>
            <a:ext cx="6033644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1D019-9FE3-4022-9254-B996D9D0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6DCDA-6161-493D-AFBD-5048BBE0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AD710-AE77-41DE-808D-ACE85101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1034443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9E05CB8-ED94-FE44-A12C-F36574413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578168"/>
            <a:ext cx="8178799" cy="39871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968D3-C876-444D-93BE-87D5621E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F2AF0-7F68-A14D-A97C-83035035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709F4-CF84-3D40-B196-C93AC2D3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491859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6B3A-1D42-4216-AC32-92552E06A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8" y="471949"/>
            <a:ext cx="3124882" cy="1216741"/>
          </a:xfrm>
        </p:spPr>
        <p:txBody>
          <a:bodyPr>
            <a:normAutofit/>
          </a:bodyPr>
          <a:lstStyle/>
          <a:p>
            <a:r>
              <a:rPr lang="sl-SI" dirty="0"/>
              <a:t>Nekaj o vrsti kriminala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02C30-78CE-4314-B4E8-1B8BE91A1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8" y="1828800"/>
            <a:ext cx="3124882" cy="2839064"/>
          </a:xfrm>
        </p:spPr>
        <p:txBody>
          <a:bodyPr>
            <a:normAutofit/>
          </a:bodyPr>
          <a:lstStyle/>
          <a:p>
            <a:r>
              <a:rPr lang="sl-SI" dirty="0"/>
              <a:t>Anže Vidmar</a:t>
            </a:r>
            <a:endParaRPr lang="en-US" dirty="0"/>
          </a:p>
          <a:p>
            <a:endParaRPr lang="en-US" dirty="0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15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C94F5-A9B2-45A0-8E59-AC761BDD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686" y="4766310"/>
            <a:ext cx="2894846" cy="2286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PR19-20, Vmesna predstavitev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0494" y="0"/>
            <a:ext cx="457382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837933" y="2067482"/>
            <a:ext cx="51435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BBBF-D1AD-4396-8FFB-7A787151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0E5DE-17C7-4573-97CC-B9DDCC78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0551" y="4766310"/>
            <a:ext cx="1717674" cy="228599"/>
          </a:xfrm>
        </p:spPr>
        <p:txBody>
          <a:bodyPr anchor="t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accent1"/>
                </a:solidFill>
              </a:rPr>
              <a:t>6. 4. 2020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A919B7A-72EF-4DE7-A5EA-12890BD4B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94" y="604680"/>
            <a:ext cx="4087416" cy="3934137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424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sl-SI" dirty="0"/>
              <a:t>Kriminal v Sloveniji (Hudodelci, razbojniki in „pajdaši“)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100" dirty="0"/>
              <a:t>V</a:t>
            </a:r>
            <a:r>
              <a:rPr lang="en-US" sz="1100" dirty="0" err="1"/>
              <a:t>iri</a:t>
            </a:r>
            <a:r>
              <a:rPr lang="en-US" sz="1100" dirty="0"/>
              <a:t> </a:t>
            </a:r>
            <a:r>
              <a:rPr lang="en-US" sz="1100" dirty="0" err="1"/>
              <a:t>podatkov</a:t>
            </a:r>
            <a:r>
              <a:rPr lang="sl-SI" sz="1100" dirty="0"/>
              <a:t>: </a:t>
            </a:r>
            <a:r>
              <a:rPr lang="sl-SI" sz="1100" b="0" i="0" u="none" strike="noStrike" dirty="0">
                <a:effectLst/>
                <a:latin typeface="Whitney"/>
                <a:hlinkClick r:id="rId2" tooltip="https://podatki.gov.si/dataset/mnzpkazniva-dejanja-od-leta-2009-dalje"/>
              </a:rPr>
              <a:t>https://podatki.gov.si/dataset/mnzpkazniva-dejanja-od-leta-2009-dalje</a:t>
            </a:r>
            <a:endParaRPr lang="en-US" sz="1100" dirty="0"/>
          </a:p>
          <a:p>
            <a:pPr>
              <a:buFontTx/>
              <a:buChar char="-"/>
            </a:pPr>
            <a:r>
              <a:rPr lang="sl-SI" sz="1100" dirty="0"/>
              <a:t>Izbrali smo jih ker s nam bili zanimivi za obdelavo </a:t>
            </a:r>
          </a:p>
          <a:p>
            <a:pPr>
              <a:buFontTx/>
              <a:buChar char="-"/>
            </a:pPr>
            <a:r>
              <a:rPr lang="sl-SI" sz="1100" dirty="0" err="1"/>
              <a:t>Zbrirka</a:t>
            </a:r>
            <a:r>
              <a:rPr lang="sl-SI" sz="1100" dirty="0"/>
              <a:t> podatkov ima: 12 .</a:t>
            </a:r>
            <a:r>
              <a:rPr lang="sl-SI" sz="1100" dirty="0" err="1"/>
              <a:t>csv</a:t>
            </a:r>
            <a:r>
              <a:rPr lang="sl-SI" sz="1100" dirty="0"/>
              <a:t> datotek, vsaka datoteka ima 33 stolpcev, iz vseh datotek skupaj je 1658004 vrstic</a:t>
            </a:r>
            <a:endParaRPr lang="en-US" sz="1100" dirty="0"/>
          </a:p>
          <a:p>
            <a:pPr>
              <a:buFontTx/>
              <a:buChar char="-"/>
            </a:pPr>
            <a:r>
              <a:rPr lang="sl-SI" sz="1100" dirty="0"/>
              <a:t>Formatiranje datuma in meseca v pravilno obliko</a:t>
            </a:r>
            <a:endParaRPr lang="en-US" sz="1100" dirty="0"/>
          </a:p>
          <a:p>
            <a:pPr>
              <a:buFontTx/>
              <a:buChar char="-"/>
            </a:pPr>
            <a:r>
              <a:rPr lang="sl-SI" sz="1100" dirty="0"/>
              <a:t>Razdelitev tabele na naslednje teme:</a:t>
            </a:r>
          </a:p>
          <a:p>
            <a:pPr marL="0" indent="0">
              <a:buNone/>
            </a:pPr>
            <a:r>
              <a:rPr lang="sl-SI" sz="1100" dirty="0"/>
              <a:t>	- Obdelava podatkov glede na čas</a:t>
            </a:r>
          </a:p>
          <a:p>
            <a:pPr marL="0" indent="0">
              <a:buNone/>
            </a:pPr>
            <a:r>
              <a:rPr lang="sl-SI" sz="1100" dirty="0"/>
              <a:t>	- Obdelava podatkov glede na kraje</a:t>
            </a:r>
          </a:p>
          <a:p>
            <a:pPr marL="0" indent="0">
              <a:buNone/>
            </a:pPr>
            <a:r>
              <a:rPr lang="sl-SI" sz="1100" dirty="0"/>
              <a:t>	- Obdelava podatkov glede na osebe</a:t>
            </a:r>
          </a:p>
          <a:p>
            <a:pPr marL="0" indent="0">
              <a:buNone/>
            </a:pPr>
            <a:r>
              <a:rPr lang="sl-SI" sz="1100" dirty="0"/>
              <a:t>	- Obdelava podatkov glede na organizirane združbe</a:t>
            </a:r>
          </a:p>
          <a:p>
            <a:pPr marL="0" indent="0">
              <a:buNone/>
            </a:pPr>
            <a:r>
              <a:rPr lang="sl-SI" sz="1100" dirty="0"/>
              <a:t>	- Obdelava podatkov glede na vrsto kriminala </a:t>
            </a:r>
            <a:endParaRPr lang="en-US" sz="11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100" b="0" i="0" dirty="0">
                <a:solidFill>
                  <a:srgbClr val="24292F"/>
                </a:solidFill>
                <a:effectLst/>
                <a:latin typeface="-apple-system"/>
              </a:rPr>
              <a:t>Kdaj se kriminali najpogosteje odvajajo (podnevi-ponoči)? </a:t>
            </a:r>
          </a:p>
          <a:p>
            <a:pPr>
              <a:buFontTx/>
              <a:buChar char="-"/>
            </a:pPr>
            <a:r>
              <a:rPr lang="sl-SI" sz="1100" b="0" i="0" dirty="0">
                <a:solidFill>
                  <a:srgbClr val="24292F"/>
                </a:solidFill>
                <a:effectLst/>
                <a:latin typeface="-apple-system"/>
              </a:rPr>
              <a:t>Kako pogosto so v kriminal vpleteni mladostniki in v kakšen kriminal posegajo? </a:t>
            </a:r>
          </a:p>
          <a:p>
            <a:pPr>
              <a:buFontTx/>
              <a:buChar char="-"/>
            </a:pPr>
            <a:r>
              <a:rPr lang="fi-FI" sz="1100" b="0" i="0" dirty="0">
                <a:solidFill>
                  <a:srgbClr val="24292F"/>
                </a:solidFill>
                <a:effectLst/>
                <a:latin typeface="-apple-system"/>
              </a:rPr>
              <a:t>Kako se kriminal odvija tekom tedna</a:t>
            </a:r>
            <a:r>
              <a:rPr lang="sl-SI" sz="1100" b="0" i="0" dirty="0">
                <a:solidFill>
                  <a:srgbClr val="24292F"/>
                </a:solidFill>
                <a:effectLst/>
                <a:latin typeface="-apple-system"/>
              </a:rPr>
              <a:t>?</a:t>
            </a:r>
          </a:p>
          <a:p>
            <a:pPr>
              <a:buFontTx/>
              <a:buChar char="-"/>
            </a:pPr>
            <a:r>
              <a:rPr lang="pt-BR" sz="1000" b="0" i="0" dirty="0">
                <a:solidFill>
                  <a:srgbClr val="24292F"/>
                </a:solidFill>
                <a:effectLst/>
                <a:latin typeface="-apple-system"/>
              </a:rPr>
              <a:t>Ali lahko v kriminalu vidimo vzorce (vikend ob 10.00 v občini x)?</a:t>
            </a:r>
            <a:endParaRPr lang="sl-SI" sz="1100" dirty="0">
              <a:solidFill>
                <a:srgbClr val="24292F"/>
              </a:solidFill>
              <a:latin typeface="-apple-system"/>
            </a:endParaRPr>
          </a:p>
          <a:p>
            <a:pPr>
              <a:buFontTx/>
              <a:buChar char="-"/>
            </a:pPr>
            <a:r>
              <a:rPr lang="sl-SI" sz="1100" dirty="0">
                <a:solidFill>
                  <a:srgbClr val="24292F"/>
                </a:solidFill>
                <a:latin typeface="-apple-system"/>
              </a:rPr>
              <a:t>…</a:t>
            </a:r>
            <a:endParaRPr lang="en-US" sz="11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sl-SI" dirty="0"/>
              <a:t>Matej Oblak</a:t>
            </a:r>
            <a:endParaRPr lang="en-US" dirty="0"/>
          </a:p>
          <a:p>
            <a:r>
              <a:rPr lang="sl-SI" dirty="0"/>
              <a:t>Gašper Krevs</a:t>
            </a:r>
          </a:p>
          <a:p>
            <a:r>
              <a:rPr lang="sl-SI" dirty="0"/>
              <a:t>Nik Čadež</a:t>
            </a:r>
            <a:endParaRPr lang="en-US" dirty="0"/>
          </a:p>
          <a:p>
            <a:r>
              <a:rPr lang="sl-SI" dirty="0"/>
              <a:t>Zoran Veselinov</a:t>
            </a:r>
          </a:p>
          <a:p>
            <a:r>
              <a:rPr lang="sl-SI" dirty="0"/>
              <a:t>Anže Vidmar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14. 4. 2022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PR21-22,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403FB6FE-96DF-4D8D-A939-FD997F033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339" y="482600"/>
            <a:ext cx="4529321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F409E-CC5C-4A36-9334-62CE6CDB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72B1B-6E25-43B8-B94B-A221E57C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D89F2-2B13-4315-9AED-09EAB4BC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4089428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6D12EA2-03AA-4B59-BA03-5D4C50B49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547" y="482600"/>
            <a:ext cx="4504904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94214-D0E5-4228-A530-AF40F54A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7FA8F-11BF-459D-88EF-DC917488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A51A3-56D5-4F51-B783-A9ECBD7B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211826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5261E87-A1BF-4737-A95A-9ED49A63C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54" y="482600"/>
            <a:ext cx="4341090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C6F21-899A-4B32-B2E1-D0F2618B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DCE4E-7792-406A-BE30-78753055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0886D-956A-4583-8AF9-962E3B66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365832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sz="1600" dirty="0"/>
              <a:t>Na večina vprašanj smo oziroma bomo odgovorili z vizualizacijo.</a:t>
            </a:r>
          </a:p>
          <a:p>
            <a:pPr marL="0" indent="0">
              <a:buNone/>
            </a:pPr>
            <a:r>
              <a:rPr lang="sl-SI" sz="1600" dirty="0"/>
              <a:t>Na določena vprašanja bomo poizkusili odgovoriti s strojnim učenjem, z prikazom osamelcev ali z </a:t>
            </a:r>
            <a:r>
              <a:rPr lang="sl-SI" sz="1600" dirty="0" err="1"/>
              <a:t>gručenjem</a:t>
            </a:r>
            <a:r>
              <a:rPr lang="sl-SI" sz="1600" dirty="0"/>
              <a:t> podatkov.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sl-SI" sz="1600" dirty="0"/>
              <a:t>Na nekaj vprašanj smo z vizualizacijo že </a:t>
            </a:r>
            <a:r>
              <a:rPr lang="sl-SI" sz="1600" dirty="0" err="1"/>
              <a:t>odgvorili</a:t>
            </a:r>
            <a:r>
              <a:rPr lang="sl-SI" sz="1600" dirty="0"/>
              <a:t>, primer:</a:t>
            </a:r>
          </a:p>
          <a:p>
            <a:r>
              <a:rPr lang="sl-SI" sz="1000" b="0" i="0" dirty="0">
                <a:solidFill>
                  <a:srgbClr val="000000"/>
                </a:solidFill>
                <a:effectLst/>
                <a:latin typeface="inherit"/>
              </a:rPr>
              <a:t>Število storjenih kaznivih dejanj skozi leta</a:t>
            </a:r>
          </a:p>
          <a:p>
            <a:r>
              <a:rPr lang="sl-SI" sz="1000" b="0" i="0" dirty="0">
                <a:solidFill>
                  <a:srgbClr val="000000"/>
                </a:solidFill>
                <a:effectLst/>
                <a:latin typeface="inherit"/>
              </a:rPr>
              <a:t>Število kaznivih dejanj po urah storitve</a:t>
            </a:r>
          </a:p>
          <a:p>
            <a:r>
              <a:rPr lang="sl-SI" sz="1000" b="0" i="0" dirty="0">
                <a:solidFill>
                  <a:srgbClr val="000000"/>
                </a:solidFill>
                <a:effectLst/>
                <a:latin typeface="inherit"/>
              </a:rPr>
              <a:t>Prikaz kriminala po letih, glede na združbo (ločeno)</a:t>
            </a:r>
          </a:p>
          <a:p>
            <a:r>
              <a:rPr lang="sl-SI" sz="1000" b="0" i="0" dirty="0">
                <a:solidFill>
                  <a:srgbClr val="000000"/>
                </a:solidFill>
                <a:effectLst/>
                <a:latin typeface="inherit"/>
              </a:rPr>
              <a:t>Prikaz podatkov glede na mladoletnost in vpletenost v organizirane združbe</a:t>
            </a:r>
          </a:p>
          <a:p>
            <a:r>
              <a:rPr lang="sl-SI" sz="1000" b="0" i="0" dirty="0">
                <a:solidFill>
                  <a:srgbClr val="000000"/>
                </a:solidFill>
                <a:effectLst/>
                <a:latin typeface="inherit"/>
              </a:rPr>
              <a:t>Kriminal po posameznih občinah</a:t>
            </a:r>
          </a:p>
          <a:p>
            <a:r>
              <a:rPr lang="pl-PL" sz="1000" b="0" i="0" dirty="0">
                <a:solidFill>
                  <a:srgbClr val="000000"/>
                </a:solidFill>
                <a:effectLst/>
                <a:latin typeface="inherit"/>
              </a:rPr>
              <a:t>Kriminal_na_prebivalca po upravnih enotah</a:t>
            </a:r>
          </a:p>
          <a:p>
            <a:r>
              <a:rPr lang="sl-SI" sz="1000" b="0" i="0" dirty="0">
                <a:solidFill>
                  <a:srgbClr val="000000"/>
                </a:solidFill>
                <a:effectLst/>
                <a:latin typeface="inherit"/>
              </a:rPr>
              <a:t>Število zaključenih kaznivih dejanj glede na vrsto za leta 2009-2020</a:t>
            </a:r>
          </a:p>
          <a:p>
            <a:r>
              <a:rPr lang="sl-SI" sz="1000" b="0" i="0" dirty="0">
                <a:solidFill>
                  <a:srgbClr val="000000"/>
                </a:solidFill>
                <a:effectLst/>
                <a:latin typeface="inherit"/>
              </a:rPr>
              <a:t>Povprečno število let od leta storitve do leta zaključnega dokumenta</a:t>
            </a:r>
          </a:p>
          <a:p>
            <a:pPr marL="0" indent="0">
              <a:buNone/>
            </a:pPr>
            <a:endParaRPr lang="pl-PL" sz="1000" b="0" i="0" dirty="0">
              <a:solidFill>
                <a:srgbClr val="000000"/>
              </a:solidFill>
              <a:effectLst/>
              <a:latin typeface="inherit"/>
            </a:endParaRPr>
          </a:p>
          <a:p>
            <a:endParaRPr lang="sl-SI" sz="1200" b="0" i="0" dirty="0">
              <a:solidFill>
                <a:srgbClr val="000000"/>
              </a:solidFill>
              <a:effectLst/>
              <a:latin typeface="inherit"/>
            </a:endParaRPr>
          </a:p>
          <a:p>
            <a:endParaRPr lang="en-US" sz="1600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14. 4. 2022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PR21-22,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EB56FE1-6944-43D7-8440-1190DAED6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89412C-5C0E-4547-8705-988BE3ED2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BDBE258A-7E75-4D51-B4CB-C95FB702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EEFF789-5B8D-402B-A041-F15E9276D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FD1ECE8-0DC1-4BED-8616-8EC623A91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630FC49-2A84-4315-BFDF-2CEF7B0BD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6" y="1085850"/>
            <a:ext cx="3682620" cy="24971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4500"/>
              <a:t>Vizualizacije rezultatov</a:t>
            </a:r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425C36D4-3B7B-47F6-A150-62ABFD2DE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1836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4858E8-E07C-4ADF-909E-EC05F7396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00081" y="0"/>
            <a:ext cx="3743919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AD79B2F4-0AC8-479D-8453-7D4E8BCD1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654255" y="2067482"/>
            <a:ext cx="51435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591504-71D7-48D1-ADEA-674252BE3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03BC8BC1-971C-5C4D-898D-87CE7EF1EB36}" type="slidenum">
              <a:rPr lang="en-US" sz="2800"/>
              <a:pPr defTabSz="914400">
                <a:spcAft>
                  <a:spcPts val="600"/>
                </a:spcAft>
              </a:pPr>
              <a:t>5</a:t>
            </a:fld>
            <a:endParaRPr lang="en-US" sz="280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784A63DD-46AE-41B6-92C2-EDDCFAA06A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7801" y="1085850"/>
            <a:ext cx="1370846" cy="966447"/>
          </a:xfrm>
          <a:prstGeom prst="rect">
            <a:avLst/>
          </a:prstGeom>
          <a:effectLst/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D4ACC696-8D0C-4689-A19D-950A7ACAAD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8394" y="2177877"/>
            <a:ext cx="1849659" cy="966447"/>
          </a:xfrm>
          <a:prstGeom prst="rect">
            <a:avLst/>
          </a:prstGeom>
          <a:effectLst/>
        </p:spPr>
      </p:pic>
      <p:sp>
        <p:nvSpPr>
          <p:cNvPr id="8" name="Date Placeholder 11">
            <a:extLst>
              <a:ext uri="{FF2B5EF4-FFF2-40B4-BE49-F238E27FC236}">
                <a16:creationId xmlns:a16="http://schemas.microsoft.com/office/drawing/2014/main" id="{07C4AC33-717C-454A-96DC-39E4E45F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6941787" y="2017967"/>
            <a:ext cx="2092833" cy="228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chemeClr val="bg1">
                    <a:alpha val="60000"/>
                  </a:schemeClr>
                </a:solidFill>
              </a:rPr>
              <a:t>14. 4. 2022</a:t>
            </a:r>
          </a:p>
        </p:txBody>
      </p:sp>
      <p:pic>
        <p:nvPicPr>
          <p:cNvPr id="12" name="Slika 11">
            <a:extLst>
              <a:ext uri="{FF2B5EF4-FFF2-40B4-BE49-F238E27FC236}">
                <a16:creationId xmlns:a16="http://schemas.microsoft.com/office/drawing/2014/main" id="{7CE0AC34-BFE7-4559-AC44-E8D815440E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8865" y="3333110"/>
            <a:ext cx="2201418" cy="825531"/>
          </a:xfrm>
          <a:prstGeom prst="rect">
            <a:avLst/>
          </a:prstGeom>
          <a:effectLst/>
        </p:spPr>
      </p:pic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1E484604-5097-374A-BB61-C5B3CD4C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6713679" y="2418972"/>
            <a:ext cx="2894847" cy="228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PR21-22, Vmesna predstavitev</a:t>
            </a:r>
          </a:p>
        </p:txBody>
      </p:sp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B62DC-7408-4397-8679-DF426278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7967" y="1085850"/>
            <a:ext cx="2500257" cy="23227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4100"/>
              <a:t>Nekaj o času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0581-06B1-4DFC-AD76-4D4F6B355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7967" y="3555546"/>
            <a:ext cx="2500257" cy="11021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457200">
              <a:spcBef>
                <a:spcPts val="1000"/>
              </a:spcBef>
              <a:buNone/>
            </a:pPr>
            <a:r>
              <a:rPr lang="en-US" sz="1400" cap="all">
                <a:solidFill>
                  <a:schemeClr val="accent1"/>
                </a:solidFill>
              </a:rPr>
              <a:t>Matej Oblak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DC20DD-0224-434E-91DA-395B807D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67843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1">
            <a:extLst>
              <a:ext uri="{FF2B5EF4-FFF2-40B4-BE49-F238E27FC236}">
                <a16:creationId xmlns:a16="http://schemas.microsoft.com/office/drawing/2014/main" id="{BB5EE64C-1B5F-4C91-BF40-5CD149BAE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12E122C9-74FD-4763-BC56-6377E3DA7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781447" y="2067482"/>
            <a:ext cx="51435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E6034B2E-53AB-48C9-A911-908C7713A3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819" y="485774"/>
            <a:ext cx="3853138" cy="1993999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F5D71-B890-4D73-B432-3F1A9CCB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03BC8BC1-971C-5C4D-898D-87CE7EF1EB36}" type="slidenum">
              <a:rPr lang="en-US" sz="2800" smtClean="0"/>
              <a:pPr defTabSz="914400">
                <a:spcAft>
                  <a:spcPts val="600"/>
                </a:spcAft>
              </a:pPr>
              <a:t>6</a:t>
            </a:fld>
            <a:endParaRPr lang="en-US" sz="2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57559-58F6-4A55-9B83-FAA3F26A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387" y="4766265"/>
            <a:ext cx="2894846" cy="228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PR19-20, Vmesna predstavitev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C26A2EC6-3CFD-4461-92A5-C14C944058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819" y="2626020"/>
            <a:ext cx="3853138" cy="1993999"/>
          </a:xfrm>
          <a:prstGeom prst="rect">
            <a:avLst/>
          </a:prstGeom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D5E17-3A8A-4EA3-A24F-48B4974E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5391" y="4766267"/>
            <a:ext cx="2092833" cy="228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5588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477E46A-DE55-483B-855A-0CA1945AF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864426"/>
            <a:ext cx="8178799" cy="341464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CCAB3-E4DD-47A9-902D-DC3A7F50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69ED0-EAF9-4269-8814-E13401CF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A5CC3-AC85-474D-97F0-26BA36C8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292164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D10A86C8-D7B3-444C-B240-2D1A95725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65" y="482600"/>
            <a:ext cx="5843774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A3684-9CA7-489B-9FEC-593A770B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C095F-1360-40AE-B46D-02926204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7616729" y="1343025"/>
            <a:ext cx="742949" cy="2286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6ED58-9833-4F28-AD43-8BA9CF5A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6713679" y="2418972"/>
            <a:ext cx="2894847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</p:spTree>
    <p:extLst>
      <p:ext uri="{BB962C8B-B14F-4D97-AF65-F5344CB8AC3E}">
        <p14:creationId xmlns:p14="http://schemas.microsoft.com/office/powerpoint/2010/main" val="241811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733B2730-EB9A-4EF0-8A26-204BEC531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95" y="482600"/>
            <a:ext cx="8074008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373DA-A984-41D6-B584-603E193A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F06C2-A284-4797-AD3A-05E17A17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0A52A-34DF-4A00-A586-C475A202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2987826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643</Words>
  <Application>Microsoft Macintosh PowerPoint</Application>
  <PresentationFormat>On-screen Show (16:9)</PresentationFormat>
  <Paragraphs>150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-apple-system</vt:lpstr>
      <vt:lpstr>Arial</vt:lpstr>
      <vt:lpstr>Calibri</vt:lpstr>
      <vt:lpstr>Century Gothic</vt:lpstr>
      <vt:lpstr>inherit</vt:lpstr>
      <vt:lpstr>Whitney</vt:lpstr>
      <vt:lpstr>Wingdings 3</vt:lpstr>
      <vt:lpstr>Ion</vt:lpstr>
      <vt:lpstr>Predstavitev projekta in našega napredka</vt:lpstr>
      <vt:lpstr>Skupina podatkovni krti</vt:lpstr>
      <vt:lpstr>Kriminal v Sloveniji (Hudodelci, razbojniki in „pajdaši“)</vt:lpstr>
      <vt:lpstr>PowerPoint Presentation</vt:lpstr>
      <vt:lpstr>Vizualizacije rezultatov</vt:lpstr>
      <vt:lpstr>Nekaj o času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Nekaj o kriminalnih združbah</vt:lpstr>
      <vt:lpstr>PowerPoint Presentation</vt:lpstr>
      <vt:lpstr>PowerPoint Presentation</vt:lpstr>
      <vt:lpstr>Nekaj o kraju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Nekaj o vrsti kriminala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>Gašper Krevs</dc:creator>
  <cp:keywords/>
  <dc:description/>
  <cp:lastModifiedBy>nik cadez</cp:lastModifiedBy>
  <cp:revision>31</cp:revision>
  <dcterms:created xsi:type="dcterms:W3CDTF">2020-04-03T06:53:29Z</dcterms:created>
  <dcterms:modified xsi:type="dcterms:W3CDTF">2022-04-13T23:28:34Z</dcterms:modified>
  <cp:category/>
</cp:coreProperties>
</file>