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E2F7-07BC-49C2-8921-5465E77DA7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D52-482A-4426-B5AA-539A2624CC1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86" y="1203598"/>
            <a:ext cx="6434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 smtClean="0"/>
              <a:t>AVL tree is a self balancing binary search tree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 err="1" smtClean="0"/>
              <a:t>Adelson</a:t>
            </a:r>
            <a:r>
              <a:rPr lang="en-IN" dirty="0" smtClean="0"/>
              <a:t>, </a:t>
            </a:r>
            <a:r>
              <a:rPr lang="en-IN" dirty="0" err="1" smtClean="0"/>
              <a:t>Velsky</a:t>
            </a:r>
            <a:r>
              <a:rPr lang="en-IN" dirty="0" smtClean="0"/>
              <a:t> and Landis were its inventor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 smtClean="0"/>
              <a:t>It is also called height balanced tree</a:t>
            </a:r>
            <a:r>
              <a:rPr lang="en-IN" dirty="0"/>
              <a:t> 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 smtClean="0"/>
              <a:t>It is expected that each node  of balance AVL tree should have </a:t>
            </a:r>
            <a:endParaRPr lang="en-IN" dirty="0" smtClean="0"/>
          </a:p>
          <a:p>
            <a:r>
              <a:rPr lang="en-IN" dirty="0" smtClean="0"/>
              <a:t> value of balance factor either of (1, 0, -1)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>
                <a:sym typeface="Wingdings" panose="05000000000000000000" pitchFamily="2" charset="2"/>
              </a:rPr>
              <a:t>If any node of tree violates balance factor of tree then 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Balance Factor = Height of left sub tree - Height </a:t>
            </a:r>
            <a:r>
              <a:rPr lang="en-IN" dirty="0">
                <a:sym typeface="Wingdings" panose="05000000000000000000" pitchFamily="2" charset="2"/>
              </a:rPr>
              <a:t>of </a:t>
            </a:r>
            <a:r>
              <a:rPr lang="en-IN" dirty="0" smtClean="0">
                <a:sym typeface="Wingdings" panose="05000000000000000000" pitchFamily="2" charset="2"/>
              </a:rPr>
              <a:t>right </a:t>
            </a:r>
            <a:r>
              <a:rPr lang="en-IN" dirty="0">
                <a:sym typeface="Wingdings" panose="05000000000000000000" pitchFamily="2" charset="2"/>
              </a:rPr>
              <a:t>sub tree</a:t>
            </a:r>
            <a:endParaRPr lang="en-IN" dirty="0" smtClean="0"/>
          </a:p>
        </p:txBody>
      </p:sp>
      <p:pic>
        <p:nvPicPr>
          <p:cNvPr id="5122" name="Picture 2" descr="AVL Tree - javatpoi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23190"/>
            <a:ext cx="2854325" cy="3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2859405"/>
            <a:ext cx="2581275" cy="229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07905" y="31311"/>
            <a:ext cx="2614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dirty="0" smtClean="0"/>
              <a:t>AVL </a:t>
            </a:r>
            <a:r>
              <a:rPr lang="en-IN" sz="5400" dirty="0"/>
              <a:t>Tree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326" y="0"/>
            <a:ext cx="88575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Searching in an M-way Search Tree</a:t>
            </a:r>
            <a:endParaRPr lang="en-I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03598"/>
            <a:ext cx="89772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want to search for a value say </a:t>
            </a:r>
            <a:r>
              <a:rPr lang="en-IN" b="1" dirty="0"/>
              <a:t>X</a:t>
            </a:r>
            <a:r>
              <a:rPr lang="en-IN" dirty="0"/>
              <a:t> in an M-way search tree and currently we are at a node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/>
              <a:t>contains key values from </a:t>
            </a:r>
            <a:r>
              <a:rPr lang="en-IN" b="1" dirty="0"/>
              <a:t>Y1, Y2, Y3,.....,</a:t>
            </a:r>
            <a:r>
              <a:rPr lang="en-IN" b="1" dirty="0" err="1"/>
              <a:t>Yk</a:t>
            </a:r>
            <a:r>
              <a:rPr lang="en-IN" dirty="0"/>
              <a:t>. Then in total 4 cases are possible to deal with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scenario, these are</a:t>
            </a:r>
            <a:r>
              <a:rPr lang="en-IN" dirty="0" smtClean="0"/>
              <a:t>: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 </a:t>
            </a:r>
            <a:r>
              <a:rPr lang="en-IN" b="1" dirty="0"/>
              <a:t>X &lt; Y1</a:t>
            </a:r>
            <a:r>
              <a:rPr lang="en-IN" dirty="0"/>
              <a:t>, then we need to recursively traverse the left </a:t>
            </a:r>
            <a:r>
              <a:rPr lang="en-IN" dirty="0" err="1"/>
              <a:t>subtree</a:t>
            </a:r>
            <a:r>
              <a:rPr lang="en-IN" dirty="0"/>
              <a:t> of </a:t>
            </a:r>
            <a:r>
              <a:rPr lang="en-IN" b="1" dirty="0"/>
              <a:t>Y1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 </a:t>
            </a:r>
            <a:r>
              <a:rPr lang="en-IN" b="1" dirty="0"/>
              <a:t>X &gt; </a:t>
            </a:r>
            <a:r>
              <a:rPr lang="en-IN" b="1" dirty="0" err="1"/>
              <a:t>Yk</a:t>
            </a:r>
            <a:r>
              <a:rPr lang="en-IN" dirty="0"/>
              <a:t>, then we need to recursively traverse the right </a:t>
            </a:r>
            <a:r>
              <a:rPr lang="en-IN" dirty="0" err="1"/>
              <a:t>subtree</a:t>
            </a:r>
            <a:r>
              <a:rPr lang="en-IN" dirty="0"/>
              <a:t> of </a:t>
            </a:r>
            <a:r>
              <a:rPr lang="en-IN" b="1" dirty="0" err="1"/>
              <a:t>Yk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 </a:t>
            </a:r>
            <a:r>
              <a:rPr lang="en-IN" b="1" dirty="0"/>
              <a:t>X = Yi</a:t>
            </a:r>
            <a:r>
              <a:rPr lang="en-IN" dirty="0"/>
              <a:t>, for some </a:t>
            </a:r>
            <a:r>
              <a:rPr lang="en-IN" b="1" dirty="0"/>
              <a:t>i</a:t>
            </a:r>
            <a:r>
              <a:rPr lang="en-IN" dirty="0"/>
              <a:t>, then we are done, and can return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Last and only remaining case is that when for some </a:t>
            </a:r>
            <a:r>
              <a:rPr lang="en-IN" b="1" dirty="0"/>
              <a:t>i</a:t>
            </a:r>
            <a:r>
              <a:rPr lang="en-IN" dirty="0"/>
              <a:t> we have </a:t>
            </a:r>
            <a:r>
              <a:rPr lang="en-IN" b="1" dirty="0"/>
              <a:t>Yi &lt; X &lt; Y(i+1)</a:t>
            </a:r>
            <a:r>
              <a:rPr lang="en-IN" dirty="0"/>
              <a:t>, then in this </a:t>
            </a:r>
            <a:endParaRPr lang="en-IN" dirty="0" smtClean="0"/>
          </a:p>
          <a:p>
            <a:r>
              <a:rPr lang="en-IN" dirty="0" smtClean="0"/>
              <a:t>case </a:t>
            </a:r>
            <a:r>
              <a:rPr lang="en-IN" dirty="0"/>
              <a:t>we need to recursively traverse the </a:t>
            </a:r>
            <a:r>
              <a:rPr lang="en-IN" dirty="0" err="1"/>
              <a:t>subtree</a:t>
            </a:r>
            <a:r>
              <a:rPr lang="en-IN" dirty="0"/>
              <a:t> that is present in between </a:t>
            </a:r>
            <a:r>
              <a:rPr lang="en-IN" b="1" dirty="0"/>
              <a:t>Yi</a:t>
            </a:r>
            <a:r>
              <a:rPr lang="en-IN" dirty="0"/>
              <a:t> and </a:t>
            </a:r>
            <a:r>
              <a:rPr lang="en-IN" b="1" dirty="0"/>
              <a:t>Y(i+1)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19872" y="12850"/>
            <a:ext cx="19802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B Trees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87574"/>
            <a:ext cx="9257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 </a:t>
            </a:r>
            <a:r>
              <a:rPr lang="en-IN" b="1" dirty="0">
                <a:solidFill>
                  <a:srgbClr val="FF0000"/>
                </a:solidFill>
              </a:rPr>
              <a:t>B tree </a:t>
            </a:r>
            <a:r>
              <a:rPr lang="en-IN" b="1" dirty="0"/>
              <a:t>is an extension of an M-way search tree. Besides having all the properties of an </a:t>
            </a:r>
            <a:r>
              <a:rPr lang="en-IN" b="1" dirty="0" smtClean="0"/>
              <a:t>M-way</a:t>
            </a:r>
            <a:endParaRPr lang="en-IN" b="1" dirty="0" smtClean="0"/>
          </a:p>
          <a:p>
            <a:r>
              <a:rPr lang="en-IN" b="1" dirty="0" smtClean="0"/>
              <a:t>search </a:t>
            </a:r>
            <a:r>
              <a:rPr lang="en-IN" b="1" dirty="0"/>
              <a:t>tree, it has some properties of its own, these mainly are</a:t>
            </a:r>
            <a:r>
              <a:rPr lang="en-IN" b="1" dirty="0" smtClean="0"/>
              <a:t>:</a:t>
            </a:r>
            <a:endParaRPr lang="en-IN" b="1" dirty="0" smtClean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leaf nodes in a B tree are at the same level.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internal nodes must have </a:t>
            </a:r>
            <a:r>
              <a:rPr lang="en-IN" b="1" dirty="0"/>
              <a:t>M/2</a:t>
            </a:r>
            <a:r>
              <a:rPr lang="en-IN" dirty="0"/>
              <a:t> children.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root node is a non leaf node, then it must have at least two children.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nodes except the root node, must have at least </a:t>
            </a:r>
            <a:r>
              <a:rPr lang="en-IN" b="1" dirty="0"/>
              <a:t>[M/2]-1</a:t>
            </a:r>
            <a:r>
              <a:rPr lang="en-IN" dirty="0"/>
              <a:t> keys and at most</a:t>
            </a:r>
            <a:r>
              <a:rPr lang="en-IN" b="1" dirty="0"/>
              <a:t> M-1 </a:t>
            </a:r>
            <a:r>
              <a:rPr lang="en-IN" dirty="0"/>
              <a:t>keys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074" name="Picture 2" descr="B T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58" y="3018898"/>
            <a:ext cx="6286500" cy="21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 Tree Sear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92" y="2361077"/>
            <a:ext cx="61436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12850"/>
            <a:ext cx="53455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Searching in a B Tree</a:t>
            </a:r>
            <a:endParaRPr lang="en-I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7574"/>
            <a:ext cx="8256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Say if we </a:t>
            </a:r>
            <a:r>
              <a:rPr lang="en-IN" dirty="0"/>
              <a:t>want to search for a key 49 in the below shown B tree. We do it as </a:t>
            </a:r>
            <a:r>
              <a:rPr lang="en-IN" dirty="0" smtClean="0"/>
              <a:t>following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Compare item </a:t>
            </a:r>
            <a:r>
              <a:rPr lang="en-IN" b="1" dirty="0"/>
              <a:t>49 with root node 75</a:t>
            </a:r>
            <a:r>
              <a:rPr lang="en-IN" dirty="0"/>
              <a:t>. Since </a:t>
            </a:r>
            <a:r>
              <a:rPr lang="en-IN" b="1" dirty="0"/>
              <a:t>49 &lt; 75</a:t>
            </a:r>
            <a:r>
              <a:rPr lang="en-IN" dirty="0"/>
              <a:t> hence, move to its left sub-tree.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Since, </a:t>
            </a:r>
            <a:r>
              <a:rPr lang="en-IN" b="1" dirty="0"/>
              <a:t>40&lt;49&lt;58</a:t>
            </a:r>
            <a:r>
              <a:rPr lang="en-IN" dirty="0"/>
              <a:t>, traverse right sub-tree of 40.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49&gt;44</a:t>
            </a:r>
            <a:r>
              <a:rPr lang="en-IN" dirty="0"/>
              <a:t>, move to right. Compare </a:t>
            </a:r>
            <a:r>
              <a:rPr lang="en-IN" b="1" dirty="0"/>
              <a:t>49</a:t>
            </a:r>
            <a:r>
              <a:rPr lang="en-IN" dirty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found 49, hence returning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Violation in B T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" y="1956129"/>
            <a:ext cx="4807884" cy="20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pdated 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72" y="3420582"/>
            <a:ext cx="4712710" cy="17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nserting B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40" y="771550"/>
            <a:ext cx="4807884" cy="207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12850"/>
            <a:ext cx="51205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Inserting in a B Tree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0080" y="852807"/>
            <a:ext cx="483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Inserting in a B tree is done at the leaf node level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1419622"/>
            <a:ext cx="386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consider that we want to insert a key 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83604" y="2891140"/>
            <a:ext cx="437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Since, a violation occurred, we need to push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median node to the parent node, and 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split the node in two parts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63688" y="12850"/>
            <a:ext cx="50987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Key </a:t>
            </a:r>
            <a:r>
              <a:rPr lang="en-IN" sz="4800" dirty="0" smtClean="0"/>
              <a:t>Points of B </a:t>
            </a:r>
            <a:r>
              <a:rPr lang="en-IN" sz="4800" dirty="0"/>
              <a:t>Tree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15566"/>
            <a:ext cx="82076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time complexity for search, insert and delete operations in a B tree is </a:t>
            </a:r>
            <a:r>
              <a:rPr lang="en-IN" b="1" dirty="0"/>
              <a:t>O(log n</a:t>
            </a:r>
            <a:r>
              <a:rPr lang="en-IN" b="1" dirty="0" smtClean="0"/>
              <a:t>).</a:t>
            </a:r>
            <a:endParaRPr lang="en-IN" b="1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minimum number of keys in a B tree should be </a:t>
            </a:r>
            <a:r>
              <a:rPr lang="en-IN" b="1" dirty="0"/>
              <a:t>[M/2] - 1.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maximum number of keys in a B tree should be </a:t>
            </a:r>
            <a:r>
              <a:rPr lang="en-IN" b="1" dirty="0"/>
              <a:t>M-1.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the leaf nodes in a B tree should be at the same level.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the keys in a node in a binary tree are in increasing order.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 </a:t>
            </a:r>
            <a:r>
              <a:rPr lang="en-IN" dirty="0"/>
              <a:t>Trees are used in SQL to improve the efficiency of queries.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Each </a:t>
            </a:r>
            <a:r>
              <a:rPr lang="en-IN" dirty="0"/>
              <a:t>node in a B Tree can have at most </a:t>
            </a:r>
            <a:r>
              <a:rPr lang="en-IN" b="1" dirty="0"/>
              <a:t>M</a:t>
            </a:r>
            <a:r>
              <a:rPr lang="en-IN" dirty="0"/>
              <a:t> children.</a:t>
            </a:r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856" y="1491630"/>
            <a:ext cx="2286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using AVL- Rotation</a:t>
            </a:r>
            <a:endParaRPr lang="en-IN" dirty="0" smtClean="0"/>
          </a:p>
          <a:p>
            <a:r>
              <a:rPr lang="en-IN" dirty="0" smtClean="0"/>
              <a:t>Four types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LL-Rotation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RR-Rotation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LR-Rotation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RL-Rotation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1560" y="31311"/>
            <a:ext cx="8007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dirty="0"/>
              <a:t>How to balance an AVL Tree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32360"/>
            <a:ext cx="874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we insert any node on left side of left </a:t>
            </a:r>
            <a:r>
              <a:rPr lang="en-IN" dirty="0" err="1" smtClean="0"/>
              <a:t>subtree</a:t>
            </a:r>
            <a:r>
              <a:rPr lang="en-IN" dirty="0" smtClean="0"/>
              <a:t> of root node and tree get unbalanced then </a:t>
            </a:r>
            <a:endParaRPr lang="en-IN" dirty="0" smtClean="0"/>
          </a:p>
          <a:p>
            <a:r>
              <a:rPr lang="en-IN" dirty="0" smtClean="0"/>
              <a:t>LL-Rotation will require to make it balance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37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LL-Rotation</a:t>
            </a:r>
            <a:endParaRPr lang="en-IN" sz="5400" dirty="0"/>
          </a:p>
        </p:txBody>
      </p:sp>
      <p:pic>
        <p:nvPicPr>
          <p:cNvPr id="10242" name="Picture 2" descr="LL Rotation in AVL Tree - javatpoi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66023"/>
            <a:ext cx="9036496" cy="337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32360"/>
            <a:ext cx="899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we insert any node on right side of right </a:t>
            </a:r>
            <a:r>
              <a:rPr lang="en-IN" dirty="0" err="1" smtClean="0"/>
              <a:t>subtree</a:t>
            </a:r>
            <a:r>
              <a:rPr lang="en-IN" dirty="0" smtClean="0"/>
              <a:t> of root node and tree get unbalanced then </a:t>
            </a:r>
            <a:endParaRPr lang="en-IN" dirty="0" smtClean="0"/>
          </a:p>
          <a:p>
            <a:r>
              <a:rPr lang="en-IN" dirty="0" smtClean="0"/>
              <a:t>RR-Rotation will require to make it balance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54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 smtClean="0"/>
              <a:t>RR-Rotation</a:t>
            </a:r>
            <a:endParaRPr lang="en-IN" sz="5400" dirty="0"/>
          </a:p>
        </p:txBody>
      </p:sp>
      <p:sp>
        <p:nvSpPr>
          <p:cNvPr id="2" name="AutoShape 4" descr="AVL Tree in Data Structure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3" name="AutoShape 6" descr="AVL Tree in Data Structure - DataFlai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" name="AutoShape 8" descr="AVL Tree in Data Structure - DataFlai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10" descr="AVL Tree in Data Structure - DataFlai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12" descr="AVL Tree in Data Structure - DataFlai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14" descr="AVL Tree in Data Structure - DataFlai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AutoShape 16" descr="AVL Tree in Data Structure - DataFlai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" name="AutoShape 18" descr="AVL Tree in Data Structure - DataFlai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" name="AutoShape 20" descr="AVL Tree in Data Structure - DataFlair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3" name="AutoShape 22" descr="data:image/jpeg;base64,/9j/4AAQSkZJRgABAQAAAQABAAD/2wCEAAoHCBQUFBcUFRQVFxQXGBcbFxoYGBgbHB0cGxsYGBceGxobICwkGyApHhobJTglKy4zMzMzJyI5PjkxPSwyMzABCwsLEA4QHRISHjIqJCkyMDIyMjI9NTIyNDIyMjM0MjIyMjIyMjIwMjIzMjIyMjIyMjIyMjIyMjIyMjIyMjIyMv/AABEIAKoBKAMBIgACEQEDEQH/xAAbAAEAAgMBAQAAAAAAAAAAAAAABgcBBAUDAv/EADwQAAICAQIEBAQCCAUFAQEAAAECAAMRBBIFITFBBhNRYSIycYEHFBUjQlJicpGhJIKSk9IzNEOx0bIX/8QAGAEBAQEBAQAAAAAAAAAAAAAAAAEEAgP/xAAhEQEBAAICAwEBAAMAAAAAAAAAAQIRAyESEzFRQQRhcf/aAAwDAQACEQMRAD8AuaIiAiIgYmCZHfF/iE6StFrUPqbiVpRjhcgZZ3xz2IOZx15DvkQO/h5vO/V22ahz13My1j2StSFUf3nrhxXObFvAzMqGjh7UHfpLbNO46BWZqz7PWxKsP7yeeEfEB1lbrYor1NLBL0ByMkZR1zz2OOYz7jnjMZ8VwmxI4iJ5BERAREQEREBERAREQEREBERAREQEREBERAREQEREBERAREQEREBERArbxUxbihDdK9JXsHp5llm8j3OxR9pxNTpg11YVrQxPmPi20LtXAA2b9g3MQMY5gNJT+IGgYFNdWNxpR0vUdWpPxll9ShG7HoWnA0dldn62tlbeqjcDnkCxAx2wWPvNvHq4RzXM0NreYjEvtse0By5K2Y3NWorzivCqeeB8p/ekj8KsV4oAvSzSPvH8llewn3G9h95yL0ooza+EC5I3M2AW+bYhOATnsMnJ9ZJ/w+4exNmvsXa16otCnmVoHxKTjoXJ3Y9AsnJ1jdkTqJ8B+WZ9TG6ZiIgIiICIiAiIgIiICIiAiIgIiIHO4xxenS1G659qDAHcsx+VVA5sx9BIXqPGWus50aWmpO35l2ZyPUpXgIfbcZp+KtU12vsyrOmjVErQY52WKHZ/iIGQrKM9hmc+zimNOuoFbMGrD7QR8IKbzknHIdOX9Jp4+LHW8ktSLSeO7ayBrdOqJ3uoZnRfd0YB1X3GZOabFdQysGVgCpBBBB5ggjqDKn1utKF1WvfsTfYM4+E7uSjB3MdrcuQ9+ckX4baor+Y0mSUqNdlOe1dwY7B7Kytj+YScvHJN4kqeRETOpERAREQEREBERAxPK3mQPWes5/GdemnpfUWHCVqWPqfQD1JOAB7yz6lcDxQPzV9XDVzsYC3VkZ5Uqw2pkdDYwx/KGm1xPwbobm3mnY56tUz1E/zbCA33E+vCHD3St77xjVapvMu/hyMV1j2RML9c+skCoBOrlZ1L8Wf6R3Q+C9DSwcU77OzWs9pH08wnb9sTW8Kn8rdbw5ydtX63Sk892ncn4MnmTW5K/QrJdI14y0b7K9XSM6jSMbFUdXrIxfX/AJk5j+ILJ5W9WiQ7R0yeU+1GBia+g1SXVJbWdyWKrKfUEAibU5CIiAiIgIiICIiAiIgIiICIiAiIgVhx2k08SuDcl1K121HsSiCq1R7jarY9DOX+Qf8AKDT5XzBQK85O3cECZzjOM+0mHj2hdT+X0SD/ABFtodXHzU11kG20EdDj4ADyJace3w3xOo7VGn1K9n3mlyP40KsufoZr4+TG4zySxyNbpbC1jV7P1tYrYsSNmC+GACnfyc8sjoOfPlIvw20+59VqR/028qio/vCkN5jA9xvfGf4TNNvBuv1FbrbbVplKsAtRZ3LYO0O5ACrnGdoyfWSzwbrEs0iBa1qarNVlS/8Ajsr+F1x9eY9QQe855c5qzEkSCIiZlIiICIiAiIgYny7AAkkADmSegE+pWfi3XNrNTZptxGk05C2KDjzbSAxViOqICPh7t16CdYYXK6Ek1Hj3hysVGo8wjqaq7LFH+etSv95zk4pTxXWV102B9Lpgt9vVS9uSKUKMA21SC5yOu0Tg6O+ojbUybUA5JjCjtyHQcjNW6mu4i2mwJfWc13Vkblbtkj5lPdTkEZmn0SfL2m1xTE4fhHjJ1emWxgFtVmruUdBYhw2PY8mHsRO5MlmrpWZiJy/EfFl0mmt1DDdsX4V/eZiFRfuxAid3Qjek4nTwu67S6ixatM2b9KxzgKzfragB3VzkAc8N7Ter/EDhxIBvKZOA1lVyKf8AO6BR9zITpKd1htvdbNY4DWEnOwHoiL+wg6DHXnNvzq23jcpC8nGQQOWcN6cufOa/RL9vaWrQpuV1DIwZWGVZSCCD0II5ET1lT+GuKro708pw2jusFdiA5Wux8bHQfsAkgMOnMGWxM+eHjVZiInAREQEREBERAREQEREBPDUXrWjO7BURSzMegUDJJ+wnvIl4lJ1d9fDl+T4btYR2qVv1defWxhzH7ob1iQffhHTtc1nELVIs1OBUp6pp1/6S+xbJc+7D0kqnwoAGByAn1FoSJa//AAWuXUDlptYUqv8ARbwMUWewYZQn12Zktmhxnhteqos09oylilT6jurD3BAI9wJZRvzMjvhDiVllTU3n/FaZvKu/iIGUsHs6Yb659JIZLNDMREBERAREQMSpNKNtmrVvmXV6gt9Gfeh/0MstuQbxf4euFv5zSpvdlC6inIBsC8ksQnl5ijlg/MMDqOftw5zHLsQjVMbBeUbzc1AblU8gGJNeB85ILHA59u4nR4deWZwH8ysBNr4A5nduX4QAQML2747T4/T2nBK2WeU4+ZLVatwfQqwH9p7aRrtYdmjRiDybUOrLUg7kFseY3oq/flNXzu1zpJvw2BK6xx8japgvoStdSuR6/EMfYybTncE4XXpNPXp687UGMnqzE5Zj7sxJP1nRmHPLyytdEiH4mA/k1b9lNRpmf+XzVHP7kSXzV4hokvqemxcpYrKw9QwwcHsfeTG6soqxKwNQSFAzUSSBjJ3jqe5mlqaMJqVVPhzWdqr1UKhcBR1yoYY7zY1Nj6K19LeWdalRheisw2OWFfnBQdj/AAn2OMzH6f0xwFtV2PILWGdifQKoJJm/qzpzqtDiTeYbWr+IWHSV1kdGs81j8PrgMnP2x2l5CVr4M4e2r1B1FwKLpH210OCLBYVBFlqn5cK3wjn1JzyllTJzZTbpmImJ5DMTGYzGxmJjMZjYRGZqa7WrUu9shQQCQM4zyBIHPGcTnLKSbqyW3UbcTw02pSwZRlZfUHM95ZZZuFll1SQvxP4psS06XSBTcoBtscZSoNzUYHzuRzx0AxmTNjgSm+CE2UeaWK2XtZa7jaW3OxPLcCOQwOY7T34cJld3+Oa3GTUsdz67WF/VbAg+yIoXHtPTg3F7OH2PZcTfRc6tdaR+uQhQis2OT1qAOQAI5nnOQbrVrsYXOy+aiVkrWXwHC2FAqKCxO4AEEfCD3m9w1zZW6uS2HdDvAD7ewsUAAEg56dCD3mjWN60m6tutwwDAgggEEcwQeYIM+5Ffw4vZtBWrHPlPbUD/AA12Mqf0UAfaSqYcpq2OiafEtdXRU91rBa61LMT2A9PUnoB3OJuyD/iS5YaSg/JZqNzjswqR7FU+24Kce0uGPlZBG79ZqdVe2rV30i2VqgSsjzHRWLIbWOQrczyUZAOMz7r/ADaHdVrtSGHa1hah/mVx0+hE8dO9he1HsBI27SqABdwbsSckYHM9fQdJq+fZgqtjMrWVoljKmRnJs24UK2AMA4I3E9cYm3WOvjndT/wn4mOpLUXqteqrUMyqTsdM48yvPPGeRB5g4kplN8P1Dpq6G3Fnq1iU7jgFq760LBtoAON47fsgy5Jl5cJjenTMRE8wiIgIiIHm9St1UH6gGfYEzEBERAxNfXatKa3tc7UrVmc+iqCT/wCp4cR4xp9Pjz76as9PMsRSfoGPORfjXE6eI20aHT2121O3m6oo6uBVUVIRsHkXcoMemZZjb/wdPwXpGFL6m0Yv1jm6wHqqkYqr/wAlYUfXMkC0qOYUA+oAE9JmLd0RHxEp0epTiKj9UwWrWgfuE4qt+qMcE/uk+klinPPtPLUadLEZHUMjqVZT0IYYIP2kW8OcQGl8zQ6qxV/LANVZYwUPpmP6tixwMp8h+g9ZfsEvmprNCluN4JxnGGZev8pGZpabxPobGCV6zTO5OAq21kk+wzz+07E4yx3NWEtl3HL/AEFR6P8A7ln/ACmf0FR6P/uWf8p04nn6cPyPT3Z/tcz9BUej/wC5Z/ymP0FR6P8A7ln/ACnUiPTh+Q92f7XL/QVHo/8AuWf8prazw7W64QspJGSXc4HU4BbBPbnO7EmX+Px2asWc/JLuWuXwzgtVHNQS2MFicn/4J1JiZneGGOE1jNRxlnc7vK7pKkOmOjvs0b/Cu530zHo9bsW2qf3kJKkfQy25CK+H18VvtuuXfpKt1OmGSNzgjzrlKkEHcoRSD0UnvNHFn423+OUb/R6eWlYLAV7djZ+IFejZIwT1zkYOTPG5xp1IQNbda/wLyL2WEBV5AAYwFHTAAkqbwBg4TXatU7K3lOR7BmTP9czV1XAa+F2065WssRSatU9rb3FdhAWwHACBHxnaB8JM9vdj/PqaSjwrwo6TSVUMcuoJcju7sXcj23MZ2YBiZLd3akinjvhtmo062Urut09i2ovdwoZXT6lWbHuBJS/Qz5r5rLjdXaVUemSvUVu6M2LV2sQcFcAjGMfCwyQQZ9nQ5Xa1ljc0Kn4AUKnIK7UHtyOR29ZM+LeDdPa5tQ2UXt8z0sF3e7qQVY++M+80f/56rAi3Wap1II2qa6xzGOZVMn6Zmr3Y/U8Ue8LcPGo1aFMtTprDbbYf279u2tAQMEqOZwOQCiWoucgnPSRrwFYF050jIiX6N/KtVAFB/arsAHaxSGz3O6SgZnhyZ7yXTFZM9JgTM81IiICIiAiIgYkU8a8dsoWujTkDU37gjEZFaLjzLCO5GQAD1J9jJZK08XJu4mVbODokC8yORts8zBHQ/J09p6cWMyy7HK03DKkJdh5lh5vbYd7se5Z26fSNVw2l8PgV2DmltZ8t1PYq64M0K0UV1LgCv81aGBxtwGu2A57bwn3xPnTLWbVVgpozqvLBxs3B6gcZ5cs249t017RYfgnjllws02oIOpo2ncBjza2zsfHY5BDAdx7yWyqvAOfztGM/9lZuzn5PMq8vPv8AX3lrTJySTLpXO43xRNLRZqLM7a1JwOrHoqj3LEAfWVfbpm1Vn5jW7bLiPgQ80qU8wiIeRI7seZMmH4l/9pX+7+a0+/8Al8wYz7btsh61IuodsY3VAsST++3c9h6dp68En1K9rdFTYpVq63Xpjapx/wDJv+FuLvpLq9O9hfSXNsqLNuNVn7KbjzKNjAB6HAkZtCFLLUCV1mutdowpNYcF3cD5RsJwOoGc4JwGvVQbRUAB5mj2BcY83zB0x327P7T1y1lNVIvKIiYXRERAREQERPK21UVmYhVUEsTyAAGSSewAgR/xfrbNlekoONRq2KKw/wDHWBm6z22ryH8RWdnh+iSipKaxtStQqj2Ax9z7yPeEam1FlnErAQbwE0ynqmmU5T6Gw/Gfqslk6vXQzNfWaZLa3qdQyWKyup7qwwR/QzYiciMeDdS6rZorWJu0jBAx6vSRmiz3yvwn3UyTyJeLUOmeriSAnyfg1IA5tpnI3nA5k1thx/mkprcMAwIKkAgjmCDzBBlv6PSeRq55HKesSBERAiXiZTpNRXxFc+WAKdYB3qZvgsx61uck/ulvSSoHPMcwZ56mhLEZHUMjqVZT0IIwQfsZHfCF71Gzh9rE2aXHlsetmnbPkv7kYKH3X3nX2CUxPhXB6EH6Gfc5CIiAiIgIiICRPxtwKy9a79OAdTRuKqTgWI2PMrJ7E4BBPQj3MlkS45XG7gp6niNL7q3xW4yLKrAEcHuGRuvPv0MavX0LhPhtc48uqtRY7EfKFQZ/r2lo8Q4Rp9RgXUVW46eYitj6ZHKOH8H02nz5NFVWeuxFXP1IE0e+a+JpwfBPArKRZqdQANTftBUHIrrXOxM9zzJYjufaS6ImfLK5XdVzuN8MTVUWaezO2xSMjqp6qw91YAj3ErC21tM/kawCuwfCthGK7V7MjnkCe6HmDLgnhqdMlilHRXU9VZQwP1B5Tvj5LgKobU6asFy9KDHM5QZHpy6/Sb3g/hf5y2vUhAmioctUMAebapIDbf2UQ5PPmWx6Scabw1oq2316TTo46MtVYI+hxynJT/A67b00uuYlfRNVjmPYWKM/zA+s9MubylkJEuiImcIiIGJq6/WpTW9th2pWrMx9AoyfqfabchX4nWH8tTX+xdq6Es91BazB+rIolxx3lII9q+J6rXHzLLLdPpzzrorYo5XsbnX4iSOewEAcus593AKmRkD3JvBDFbrfiB67gzEMPYibHFQ2zKrYzDOPLfbg45E8xkD05/QzQu1pJLE2PXVTXYzVtsB3Biz8iC3Jchfr1OJu1MepHO008I+I7BYui1RUuVP5e1VCCwIPiRkHJbFHPlyI7DHOcSoOLuUWq1fmrv07pj18xFI+6sR95b8zc2MxvTqMxETxER8a8eNQGlqRH1FytkOMolfys9g/aB6Be5z6SDafgSitK7LdRaEVVUNdYFUKMAIisAoHpN3i+59brm3srq9SKRgkIlSMAMggZLseneaGnZrPy6M7gNpy7FWKszDylHxA55byT74mzjxmOMS1vaVtVpTv0t7sB1ousZ63A7KXJatv4gfTPKWL4e4xXq6FvrBAOQyN8yOpw6t7g/15HvKiGpseqyw2MGqoV1IOAX22MXYDkwO0cjy6yZ/h05Gp1yD5D+Wtx6O6Or/citTOObGWeRKsCIiZlaHGOJV6al77DhK1ycdSeiqB3JJAA9SJVmsos1z/AJjWciVKpShKqiEhtjsuGsOQCcnGegkt/Etj5WlT9h9ZUH99qWOoP+ZVP2kT06EX2qXdga6zzPTLW8lxjbyA6TTw4yTyS18DgGnUhq0NTj5Xqdq3H0ZT/wC5KfCPiK4WjR6tvMZgx092ADYF5tW4HLzFHPI+YA9xzhNjshsr+Ovc2lGzeWwllhrd1fOQW5rjsVz3ntzS2vYT+r1uk8vJJINhQOgJ54IY/wBZ6ZyZRJV1xETE6IiICIiAiIgIiICIiAiIgJzOPcKTVUPQxI3D4WHVWByjKexVgDOnOL4n40NHp2t273JCVJnG+xuSLnsO5PYAxN76Gt4a455lDDUsiajTsatSCQFDr0cE4+F1wwPvjtOvpeI028q7q7D/AAOrf/kypzwoXO1+r23ah8FiVGxcclVE6YA5AnJn3bwbTtgitEYc1eseW6nsVZMEGafRv+puLhiQXwbx63zjotS/mNtL6e09XRfnV8ci65Bz3HPqOc6mfLG43VVicTxbwg6vSvUpC2fC9THoLEIdM+xIwfYmduZkl1dinKbFvyjiyu6vK21eY6MpONwYKRuU45N6dOpnvfw2p8ZU4ChCFZlUoOYVlUgMo58j6kdCZYPGvDWl1ZDXVAuvy2KWSxfo6kHHt0nJT8PdJn9Y+quX9yy+wp9wuM/eapz42dxNI3wTSnXapFTnptNYr3OPlaxOddanuQ2GbHQADvLUnhpNLXUi11oqVqMKqgKoHsBNieGefndqRETgVv420B02pOswTpr1VLyAT5bqNqO2OiMuFJ7ED1nLOirdKwM7UXFbI7A7cAYDqckEAd+wPUS2LEDAggEEEEEZBB6gjvIrqfw/0TMWr86jJyVotdF/0c1H2Anvx8sk1Us2hPEatPWoewbQAqKqsw3gH4K9in9Zz6KQep7Eyc+BOD2UVWXXLtv1Lh3XuigbakJ9VXmfcmbPB/CGk0zixa2e0dLLXaxx/KXJ2/YCSGTk5fKahIzERPFXE8WcGOr0r1KQtgKvUx6CxDuTPsSMH2Jlc6TULYz12V+XqQNl1b8mGM9P3k+IkMORBlwTlcY8P6bVgefSjlflY5DL/K64ZfsZ68fJ49X4aV3+UqRWBUbWHxliTkDplmOcDtz5T18I8MGr1FdqIRo9O5cOc/rrgNq7SebqnUt3IAHSSunwDw9WDGlrMdBbbbYv+h2Kn7iSWusKAqgBQMAAYAA6AAdJ3nzSzWMSR6xETOpERAREQEREBERAREQEREDEgv4iH9boQfk8y4+24VHZ/YtJ1OD4v4IdXp9qELdWwspY9BYmcA/wsCVPsZ1hZMpaK80mnUNqE+YFlyHYtndWuQScnBzNBK8E1siqrahPMRDmsKa8oAcD5mVcjA5noc5O/Tqq3L03Viq/pbTaBk8sd+Vi8uTDIxifeo/L1VlXFSVc8qQoU55n4e5m3SPDhQ26rShOi64rXjshqbzAPYEuMe2O0uWV54H4I1lq6x6jVTUrLpKyu0neMPaU/YBX4VHXBJ7iWHMvNZculZiInkEREBERAREQEREBERAREQEREBERAREQEREBERAREQEREBERAREQEREDncT4Pp9SAt9NdoHTegYj6E8x9ppaHwjoKWD16SlXHRtgJH0LZx9p3Yl3dDMREgREQEREBERAREQEREBERAREQEREBERAREQP/9k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" name="AutoShape 24" descr="data:image/jpeg;base64,/9j/4AAQSkZJRgABAQAAAQABAAD/2wCEAAoHCBQUFBcUFRQVFxQXGBcbFxoYGBgbHB0cGxsYGBceGxobICwkGyApHhobJTglKy4zMzMzJyI5PjkxPSwyMzABCwsLEA4QHRISHjIqJCkyMDIyMjI9NTIyNDIyMjM0MjIyMjIyMjIwMjIzMjIyMjIyMjIyMjIyMjIyMjIyMjIyMv/AABEIAKoBKAMBIgACEQEDEQH/xAAbAAEAAgMBAQAAAAAAAAAAAAAABgcBBAUDAv/EADwQAAICAQIEBAQCCAUFAQEAAAECAAMRBBIFITFBBhNRYSIycYEHFBUjQlJicpGhJIKSk9IzNEOx0bIX/8QAGAEBAQEBAQAAAAAAAAAAAAAAAAEEAgP/xAAhEQEBAAICAwEBAAMAAAAAAAAAAQIRAyESEzFRQQRhcf/aAAwDAQACEQMRAD8AuaIiAiIgYmCZHfF/iE6StFrUPqbiVpRjhcgZZ3xz2IOZx15DvkQO/h5vO/V22ahz13My1j2StSFUf3nrhxXObFvAzMqGjh7UHfpLbNO46BWZqz7PWxKsP7yeeEfEB1lbrYor1NLBL0ByMkZR1zz2OOYz7jnjMZ8VwmxI4iJ5BERAREQEREBERAREQEREBERAREQEREBERAREQEREBERAREQEREBERArbxUxbihDdK9JXsHp5llm8j3OxR9pxNTpg11YVrQxPmPi20LtXAA2b9g3MQMY5gNJT+IGgYFNdWNxpR0vUdWpPxll9ShG7HoWnA0dldn62tlbeqjcDnkCxAx2wWPvNvHq4RzXM0NreYjEvtse0By5K2Y3NWorzivCqeeB8p/ekj8KsV4oAvSzSPvH8llewn3G9h95yL0ooza+EC5I3M2AW+bYhOATnsMnJ9ZJ/w+4exNmvsXa16otCnmVoHxKTjoXJ3Y9AsnJ1jdkTqJ8B+WZ9TG6ZiIgIiICIiAiIgIiICIiAiIgIiIHO4xxenS1G659qDAHcsx+VVA5sx9BIXqPGWus50aWmpO35l2ZyPUpXgIfbcZp+KtU12vsyrOmjVErQY52WKHZ/iIGQrKM9hmc+zimNOuoFbMGrD7QR8IKbzknHIdOX9Jp4+LHW8ktSLSeO7ayBrdOqJ3uoZnRfd0YB1X3GZOabFdQysGVgCpBBBB5ggjqDKn1utKF1WvfsTfYM4+E7uSjB3MdrcuQ9+ckX4baor+Y0mSUqNdlOe1dwY7B7Kytj+YScvHJN4kqeRETOpERAREQEREBERAxPK3mQPWes5/GdemnpfUWHCVqWPqfQD1JOAB7yz6lcDxQPzV9XDVzsYC3VkZ5Uqw2pkdDYwx/KGm1xPwbobm3mnY56tUz1E/zbCA33E+vCHD3St77xjVapvMu/hyMV1j2RML9c+skCoBOrlZ1L8Wf6R3Q+C9DSwcU77OzWs9pH08wnb9sTW8Kn8rdbw5ydtX63Sk892ncn4MnmTW5K/QrJdI14y0b7K9XSM6jSMbFUdXrIxfX/AJk5j+ILJ5W9WiQ7R0yeU+1GBia+g1SXVJbWdyWKrKfUEAibU5CIiAiIgIiICIiAiIgIiICIiAiIgVhx2k08SuDcl1K121HsSiCq1R7jarY9DOX+Qf8AKDT5XzBQK85O3cECZzjOM+0mHj2hdT+X0SD/ABFtodXHzU11kG20EdDj4ADyJace3w3xOo7VGn1K9n3mlyP40KsufoZr4+TG4zySxyNbpbC1jV7P1tYrYsSNmC+GACnfyc8sjoOfPlIvw20+59VqR/028qio/vCkN5jA9xvfGf4TNNvBuv1FbrbbVplKsAtRZ3LYO0O5ACrnGdoyfWSzwbrEs0iBa1qarNVlS/8Ajsr+F1x9eY9QQe855c5qzEkSCIiZlIiICIiAiIgYny7AAkkADmSegE+pWfi3XNrNTZptxGk05C2KDjzbSAxViOqICPh7t16CdYYXK6Ek1Hj3hysVGo8wjqaq7LFH+etSv95zk4pTxXWV102B9Lpgt9vVS9uSKUKMA21SC5yOu0Tg6O+ojbUybUA5JjCjtyHQcjNW6mu4i2mwJfWc13Vkblbtkj5lPdTkEZmn0SfL2m1xTE4fhHjJ1emWxgFtVmruUdBYhw2PY8mHsRO5MlmrpWZiJy/EfFl0mmt1DDdsX4V/eZiFRfuxAid3Qjek4nTwu67S6ixatM2b9KxzgKzfragB3VzkAc8N7Ter/EDhxIBvKZOA1lVyKf8AO6BR9zITpKd1htvdbNY4DWEnOwHoiL+wg6DHXnNvzq23jcpC8nGQQOWcN6cufOa/RL9vaWrQpuV1DIwZWGVZSCCD0II5ET1lT+GuKro708pw2jusFdiA5Wux8bHQfsAkgMOnMGWxM+eHjVZiInAREQEREBERAREQEREBPDUXrWjO7BURSzMegUDJJ+wnvIl4lJ1d9fDl+T4btYR2qVv1defWxhzH7ob1iQffhHTtc1nELVIs1OBUp6pp1/6S+xbJc+7D0kqnwoAGByAn1FoSJa//AAWuXUDlptYUqv8ARbwMUWewYZQn12Zktmhxnhteqos09oylilT6jurD3BAI9wJZRvzMjvhDiVllTU3n/FaZvKu/iIGUsHs6Yb659JIZLNDMREBERAREQMSpNKNtmrVvmXV6gt9Gfeh/0MstuQbxf4euFv5zSpvdlC6inIBsC8ksQnl5ijlg/MMDqOftw5zHLsQjVMbBeUbzc1AblU8gGJNeB85ILHA59u4nR4deWZwH8ysBNr4A5nduX4QAQML2747T4/T2nBK2WeU4+ZLVatwfQqwH9p7aRrtYdmjRiDybUOrLUg7kFseY3oq/flNXzu1zpJvw2BK6xx8japgvoStdSuR6/EMfYybTncE4XXpNPXp687UGMnqzE5Zj7sxJP1nRmHPLyytdEiH4mA/k1b9lNRpmf+XzVHP7kSXzV4hokvqemxcpYrKw9QwwcHsfeTG6soqxKwNQSFAzUSSBjJ3jqe5mlqaMJqVVPhzWdqr1UKhcBR1yoYY7zY1Nj6K19LeWdalRheisw2OWFfnBQdj/AAn2OMzH6f0xwFtV2PILWGdifQKoJJm/qzpzqtDiTeYbWr+IWHSV1kdGs81j8PrgMnP2x2l5CVr4M4e2r1B1FwKLpH210OCLBYVBFlqn5cK3wjn1JzyllTJzZTbpmImJ5DMTGYzGxmJjMZjYRGZqa7WrUu9shQQCQM4zyBIHPGcTnLKSbqyW3UbcTw02pSwZRlZfUHM95ZZZuFll1SQvxP4psS06XSBTcoBtscZSoNzUYHzuRzx0AxmTNjgSm+CE2UeaWK2XtZa7jaW3OxPLcCOQwOY7T34cJld3+Oa3GTUsdz67WF/VbAg+yIoXHtPTg3F7OH2PZcTfRc6tdaR+uQhQis2OT1qAOQAI5nnOQbrVrsYXOy+aiVkrWXwHC2FAqKCxO4AEEfCD3m9w1zZW6uS2HdDvAD7ewsUAAEg56dCD3mjWN60m6tutwwDAgggEEcwQeYIM+5Ffw4vZtBWrHPlPbUD/AA12Mqf0UAfaSqYcpq2OiafEtdXRU91rBa61LMT2A9PUnoB3OJuyD/iS5YaSg/JZqNzjswqR7FU+24Kce0uGPlZBG79ZqdVe2rV30i2VqgSsjzHRWLIbWOQrczyUZAOMz7r/ADaHdVrtSGHa1hah/mVx0+hE8dO9he1HsBI27SqABdwbsSckYHM9fQdJq+fZgqtjMrWVoljKmRnJs24UK2AMA4I3E9cYm3WOvjndT/wn4mOpLUXqteqrUMyqTsdM48yvPPGeRB5g4kplN8P1Dpq6G3Fnq1iU7jgFq760LBtoAON47fsgy5Jl5cJjenTMRE8wiIgIiIHm9St1UH6gGfYEzEBERAxNfXatKa3tc7UrVmc+iqCT/wCp4cR4xp9Pjz76as9PMsRSfoGPORfjXE6eI20aHT2121O3m6oo6uBVUVIRsHkXcoMemZZjb/wdPwXpGFL6m0Yv1jm6wHqqkYqr/wAlYUfXMkC0qOYUA+oAE9JmLd0RHxEp0epTiKj9UwWrWgfuE4qt+qMcE/uk+klinPPtPLUadLEZHUMjqVZT0IYYIP2kW8OcQGl8zQ6qxV/LANVZYwUPpmP6tixwMp8h+g9ZfsEvmprNCluN4JxnGGZev8pGZpabxPobGCV6zTO5OAq21kk+wzz+07E4yx3NWEtl3HL/AEFR6P8A7ln/ACmf0FR6P/uWf8p04nn6cPyPT3Z/tcz9BUej/wC5Z/ymP0FR6P8A7ln/ACnUiPTh+Q92f7XL/QVHo/8AuWf8prazw7W64QspJGSXc4HU4BbBPbnO7EmX+Px2asWc/JLuWuXwzgtVHNQS2MFicn/4J1JiZneGGOE1jNRxlnc7vK7pKkOmOjvs0b/Cu530zHo9bsW2qf3kJKkfQy25CK+H18VvtuuXfpKt1OmGSNzgjzrlKkEHcoRSD0UnvNHFn423+OUb/R6eWlYLAV7djZ+IFejZIwT1zkYOTPG5xp1IQNbda/wLyL2WEBV5AAYwFHTAAkqbwBg4TXatU7K3lOR7BmTP9czV1XAa+F2065WssRSatU9rb3FdhAWwHACBHxnaB8JM9vdj/PqaSjwrwo6TSVUMcuoJcju7sXcj23MZ2YBiZLd3akinjvhtmo062Urut09i2ovdwoZXT6lWbHuBJS/Qz5r5rLjdXaVUemSvUVu6M2LV2sQcFcAjGMfCwyQQZ9nQ5Xa1ljc0Kn4AUKnIK7UHtyOR29ZM+LeDdPa5tQ2UXt8z0sF3e7qQVY++M+80f/56rAi3Wap1II2qa6xzGOZVMn6Zmr3Y/U8Ue8LcPGo1aFMtTprDbbYf279u2tAQMEqOZwOQCiWoucgnPSRrwFYF050jIiX6N/KtVAFB/arsAHaxSGz3O6SgZnhyZ7yXTFZM9JgTM81IiICIiAiIgYkU8a8dsoWujTkDU37gjEZFaLjzLCO5GQAD1J9jJZK08XJu4mVbODokC8yORts8zBHQ/J09p6cWMyy7HK03DKkJdh5lh5vbYd7se5Z26fSNVw2l8PgV2DmltZ8t1PYq64M0K0UV1LgCv81aGBxtwGu2A57bwn3xPnTLWbVVgpozqvLBxs3B6gcZ5cs249t017RYfgnjllws02oIOpo2ncBjza2zsfHY5BDAdx7yWyqvAOfztGM/9lZuzn5PMq8vPv8AX3lrTJySTLpXO43xRNLRZqLM7a1JwOrHoqj3LEAfWVfbpm1Vn5jW7bLiPgQ80qU8wiIeRI7seZMmH4l/9pX+7+a0+/8Al8wYz7btsh61IuodsY3VAsST++3c9h6dp68En1K9rdFTYpVq63Xpjapx/wDJv+FuLvpLq9O9hfSXNsqLNuNVn7KbjzKNjAB6HAkZtCFLLUCV1mutdowpNYcF3cD5RsJwOoGc4JwGvVQbRUAB5mj2BcY83zB0x327P7T1y1lNVIvKIiYXRERAREQERPK21UVmYhVUEsTyAAGSSewAgR/xfrbNlekoONRq2KKw/wDHWBm6z22ryH8RWdnh+iSipKaxtStQqj2Ax9z7yPeEam1FlnErAQbwE0ynqmmU5T6Gw/Gfqslk6vXQzNfWaZLa3qdQyWKyup7qwwR/QzYiciMeDdS6rZorWJu0jBAx6vSRmiz3yvwn3UyTyJeLUOmeriSAnyfg1IA5tpnI3nA5k1thx/mkprcMAwIKkAgjmCDzBBlv6PSeRq55HKesSBERAiXiZTpNRXxFc+WAKdYB3qZvgsx61uck/ulvSSoHPMcwZ56mhLEZHUMjqVZT0IIwQfsZHfCF71Gzh9rE2aXHlsetmnbPkv7kYKH3X3nX2CUxPhXB6EH6Gfc5CIiAiIgIiICRPxtwKy9a79OAdTRuKqTgWI2PMrJ7E4BBPQj3MlkS45XG7gp6niNL7q3xW4yLKrAEcHuGRuvPv0MavX0LhPhtc48uqtRY7EfKFQZ/r2lo8Q4Rp9RgXUVW46eYitj6ZHKOH8H02nz5NFVWeuxFXP1IE0e+a+JpwfBPArKRZqdQANTftBUHIrrXOxM9zzJYjufaS6ImfLK5XdVzuN8MTVUWaezO2xSMjqp6qw91YAj3ErC21tM/kawCuwfCthGK7V7MjnkCe6HmDLgnhqdMlilHRXU9VZQwP1B5Tvj5LgKobU6asFy9KDHM5QZHpy6/Sb3g/hf5y2vUhAmioctUMAebapIDbf2UQ5PPmWx6Scabw1oq2316TTo46MtVYI+hxynJT/A67b00uuYlfRNVjmPYWKM/zA+s9MubylkJEuiImcIiIGJq6/WpTW9th2pWrMx9AoyfqfabchX4nWH8tTX+xdq6Es91BazB+rIolxx3lII9q+J6rXHzLLLdPpzzrorYo5XsbnX4iSOewEAcus593AKmRkD3JvBDFbrfiB67gzEMPYibHFQ2zKrYzDOPLfbg45E8xkD05/QzQu1pJLE2PXVTXYzVtsB3Biz8iC3Jchfr1OJu1MepHO008I+I7BYui1RUuVP5e1VCCwIPiRkHJbFHPlyI7DHOcSoOLuUWq1fmrv07pj18xFI+6sR95b8zc2MxvTqMxETxER8a8eNQGlqRH1FytkOMolfys9g/aB6Be5z6SDafgSitK7LdRaEVVUNdYFUKMAIisAoHpN3i+59brm3srq9SKRgkIlSMAMggZLseneaGnZrPy6M7gNpy7FWKszDylHxA55byT74mzjxmOMS1vaVtVpTv0t7sB1ousZ63A7KXJatv4gfTPKWL4e4xXq6FvrBAOQyN8yOpw6t7g/15HvKiGpseqyw2MGqoV1IOAX22MXYDkwO0cjy6yZ/h05Gp1yD5D+Wtx6O6Or/citTOObGWeRKsCIiZlaHGOJV6al77DhK1ycdSeiqB3JJAA9SJVmsos1z/AJjWciVKpShKqiEhtjsuGsOQCcnGegkt/Etj5WlT9h9ZUH99qWOoP+ZVP2kT06EX2qXdga6zzPTLW8lxjbyA6TTw4yTyS18DgGnUhq0NTj5Xqdq3H0ZT/wC5KfCPiK4WjR6tvMZgx092ADYF5tW4HLzFHPI+YA9xzhNjshsr+Ovc2lGzeWwllhrd1fOQW5rjsVz3ntzS2vYT+r1uk8vJJINhQOgJ54IY/wBZ6ZyZRJV1xETE6IiICIiAiIgIiICIiAiIgJzOPcKTVUPQxI3D4WHVWByjKexVgDOnOL4n40NHp2t273JCVJnG+xuSLnsO5PYAxN76Gt4a455lDDUsiajTsatSCQFDr0cE4+F1wwPvjtOvpeI028q7q7D/AAOrf/kypzwoXO1+r23ah8FiVGxcclVE6YA5AnJn3bwbTtgitEYc1eseW6nsVZMEGafRv+puLhiQXwbx63zjotS/mNtL6e09XRfnV8ci65Bz3HPqOc6mfLG43VVicTxbwg6vSvUpC2fC9THoLEIdM+xIwfYmduZkl1dinKbFvyjiyu6vK21eY6MpONwYKRuU45N6dOpnvfw2p8ZU4ChCFZlUoOYVlUgMo58j6kdCZYPGvDWl1ZDXVAuvy2KWSxfo6kHHt0nJT8PdJn9Y+quX9yy+wp9wuM/eapz42dxNI3wTSnXapFTnptNYr3OPlaxOddanuQ2GbHQADvLUnhpNLXUi11oqVqMKqgKoHsBNieGefndqRETgVv420B02pOswTpr1VLyAT5bqNqO2OiMuFJ7ED1nLOirdKwM7UXFbI7A7cAYDqckEAd+wPUS2LEDAggEEEEEZBB6gjvIrqfw/0TMWr86jJyVotdF/0c1H2Anvx8sk1Us2hPEatPWoewbQAqKqsw3gH4K9in9Zz6KQep7Eyc+BOD2UVWXXLtv1Lh3XuigbakJ9VXmfcmbPB/CGk0zixa2e0dLLXaxx/KXJ2/YCSGTk5fKahIzERPFXE8WcGOr0r1KQtgKvUx6CxDuTPsSMH2Jlc6TULYz12V+XqQNl1b8mGM9P3k+IkMORBlwTlcY8P6bVgefSjlflY5DL/K64ZfsZ68fJ49X4aV3+UqRWBUbWHxliTkDplmOcDtz5T18I8MGr1FdqIRo9O5cOc/rrgNq7SebqnUt3IAHSSunwDw9WDGlrMdBbbbYv+h2Kn7iSWusKAqgBQMAAYAA6AAdJ3nzSzWMSR6xETOpERAREQEREBERAREQEREDEgv4iH9boQfk8y4+24VHZ/YtJ1OD4v4IdXp9qELdWwspY9BYmcA/wsCVPsZ1hZMpaK80mnUNqE+YFlyHYtndWuQScnBzNBK8E1siqrahPMRDmsKa8oAcD5mVcjA5noc5O/Tqq3L03Viq/pbTaBk8sd+Vi8uTDIxifeo/L1VlXFSVc8qQoU55n4e5m3SPDhQ26rShOi64rXjshqbzAPYEuMe2O0uWV54H4I1lq6x6jVTUrLpKyu0neMPaU/YBX4VHXBJ7iWHMvNZculZiInkEREBERAREQEREBERAREQEREBERAREQEREBERAREQEREBERAREQEREDncT4Pp9SAt9NdoHTegYj6E8x9ppaHwjoKWD16SlXHRtgJH0LZx9p3Yl3dDMREgREQEREBERAREQEREBERAREQEREBERAREQP/9k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9036496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32360"/>
            <a:ext cx="8897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we insert any node on right side of left </a:t>
            </a:r>
            <a:r>
              <a:rPr lang="en-IN" dirty="0" err="1" smtClean="0"/>
              <a:t>subtree</a:t>
            </a:r>
            <a:r>
              <a:rPr lang="en-IN" dirty="0" smtClean="0"/>
              <a:t> of root node and tree get unbalanced then </a:t>
            </a:r>
            <a:endParaRPr lang="en-IN" dirty="0" smtClean="0"/>
          </a:p>
          <a:p>
            <a:r>
              <a:rPr lang="en-IN" dirty="0" smtClean="0"/>
              <a:t>LR-Rotation will require to make it balance. It require two rotation first on inserted node and </a:t>
            </a:r>
            <a:endParaRPr lang="en-IN" dirty="0" smtClean="0"/>
          </a:p>
          <a:p>
            <a:r>
              <a:rPr lang="en-IN" dirty="0" smtClean="0"/>
              <a:t>Second on root node.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46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 smtClean="0"/>
              <a:t>LR-Rotation</a:t>
            </a:r>
            <a:endParaRPr lang="en-IN" sz="5400" dirty="0"/>
          </a:p>
        </p:txBody>
      </p:sp>
      <p:sp>
        <p:nvSpPr>
          <p:cNvPr id="2" name="AutoShape 2" descr="Please help me understand LR rotation in AVL tree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3" name="AutoShape 4" descr="Please help me understand LR rotation in AVL tree - Stack Overfl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050" name="Picture 2" descr="ILR Rotation in AVL Tree - javatpoi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5" y="1990015"/>
            <a:ext cx="9150621" cy="31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232" y="867976"/>
            <a:ext cx="8924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we insert any node on left side of right </a:t>
            </a:r>
            <a:r>
              <a:rPr lang="en-IN" dirty="0" err="1" smtClean="0"/>
              <a:t>subtree</a:t>
            </a:r>
            <a:r>
              <a:rPr lang="en-IN" dirty="0" smtClean="0"/>
              <a:t> of root node and tree get unbalanced then </a:t>
            </a:r>
            <a:endParaRPr lang="en-IN" dirty="0" smtClean="0"/>
          </a:p>
          <a:p>
            <a:r>
              <a:rPr lang="en-IN" smtClean="0"/>
              <a:t>RL-Rotation </a:t>
            </a:r>
            <a:r>
              <a:rPr lang="en-IN" dirty="0" smtClean="0"/>
              <a:t>will require to make it </a:t>
            </a:r>
            <a:r>
              <a:rPr lang="en-IN" dirty="0"/>
              <a:t>balance. It require two rotation first on inserted node and </a:t>
            </a:r>
            <a:endParaRPr lang="en-IN" dirty="0"/>
          </a:p>
          <a:p>
            <a:r>
              <a:rPr lang="en-IN" dirty="0"/>
              <a:t>Second on root node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46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 smtClean="0"/>
              <a:t>RL-Rotation</a:t>
            </a:r>
            <a:endParaRPr lang="en-IN" sz="5400" dirty="0"/>
          </a:p>
        </p:txBody>
      </p:sp>
      <p:pic>
        <p:nvPicPr>
          <p:cNvPr id="11266" name="Picture 2" descr="RL Rotation in AVL Tree - javatpoi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8844"/>
            <a:ext cx="9144000" cy="338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11652" y="81826"/>
            <a:ext cx="346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 smtClean="0"/>
              <a:t>LR-Rotation</a:t>
            </a:r>
            <a:endParaRPr lang="en-IN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31590"/>
            <a:ext cx="5940152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7586" y="-674"/>
            <a:ext cx="4396845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 smtClean="0"/>
              <a:t>Multi-way Tree</a:t>
            </a:r>
            <a:endParaRPr lang="en-IN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6672" y="915566"/>
            <a:ext cx="631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 is also known as M-way tree.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M-way(multi-way</a:t>
            </a:r>
            <a:r>
              <a:rPr lang="en-IN" dirty="0"/>
              <a:t>) tree is a tree that has the following properties: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51670"/>
            <a:ext cx="779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node in the tree can have at most </a:t>
            </a:r>
            <a:r>
              <a:rPr lang="en-IN" b="1" dirty="0"/>
              <a:t>m</a:t>
            </a:r>
            <a:r>
              <a:rPr lang="en-IN" dirty="0"/>
              <a:t> children.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Nodes in the tree have at most </a:t>
            </a:r>
            <a:r>
              <a:rPr lang="en-IN" b="1" dirty="0"/>
              <a:t>(m-1) </a:t>
            </a:r>
            <a:r>
              <a:rPr lang="en-IN" dirty="0"/>
              <a:t>key fields </a:t>
            </a:r>
            <a:r>
              <a:rPr lang="en-IN" dirty="0" smtClean="0"/>
              <a:t>and references </a:t>
            </a:r>
            <a:r>
              <a:rPr lang="en-IN" dirty="0"/>
              <a:t>to the children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2" descr="M-way Tree data stru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50" y="2498001"/>
            <a:ext cx="5695950" cy="264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47664" y="0"/>
            <a:ext cx="579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M-way Search Trees</a:t>
            </a:r>
            <a:endParaRPr lang="en-I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2333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constraints on an M-way tree that makes it an M-way search tree are: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node in the tree can associate with </a:t>
            </a:r>
            <a:r>
              <a:rPr lang="en-IN" b="1" dirty="0"/>
              <a:t>m </a:t>
            </a:r>
            <a:r>
              <a:rPr lang="en-IN" dirty="0"/>
              <a:t>children and </a:t>
            </a:r>
            <a:r>
              <a:rPr lang="en-IN" b="1" dirty="0"/>
              <a:t>m-1</a:t>
            </a:r>
            <a:r>
              <a:rPr lang="en-IN" dirty="0"/>
              <a:t> key fields.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keys in any node of the tree are arranged in a sorted order(</a:t>
            </a:r>
            <a:r>
              <a:rPr lang="en-IN" b="1" dirty="0"/>
              <a:t>ascending</a:t>
            </a:r>
            <a:r>
              <a:rPr lang="en-IN" dirty="0"/>
              <a:t>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keys in the first </a:t>
            </a:r>
            <a:r>
              <a:rPr lang="en-IN" b="1" dirty="0"/>
              <a:t>K</a:t>
            </a:r>
            <a:r>
              <a:rPr lang="en-IN" dirty="0"/>
              <a:t> children are </a:t>
            </a:r>
            <a:r>
              <a:rPr lang="en-IN" b="1" dirty="0"/>
              <a:t>less than</a:t>
            </a:r>
            <a:r>
              <a:rPr lang="en-IN" dirty="0"/>
              <a:t> the </a:t>
            </a:r>
            <a:r>
              <a:rPr lang="en-IN" b="1" dirty="0" err="1"/>
              <a:t>Kth</a:t>
            </a:r>
            <a:r>
              <a:rPr lang="en-IN" dirty="0"/>
              <a:t> key of this node.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keys in the last </a:t>
            </a:r>
            <a:r>
              <a:rPr lang="en-IN" b="1" dirty="0"/>
              <a:t>(m-K</a:t>
            </a:r>
            <a:r>
              <a:rPr lang="en-IN" dirty="0"/>
              <a:t>) children are higher than the </a:t>
            </a:r>
            <a:r>
              <a:rPr lang="en-IN" b="1" dirty="0" err="1"/>
              <a:t>Kth</a:t>
            </a:r>
            <a:r>
              <a:rPr lang="en-IN" dirty="0"/>
              <a:t> key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0" name="Picture 2" descr="3-way search t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00658"/>
            <a:ext cx="4171950" cy="27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3875</Words>
  <Application>WPS Presentation</Application>
  <PresentationFormat>On-screen Show (16:9)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NIKHIL MOWADE</cp:lastModifiedBy>
  <cp:revision>16</cp:revision>
  <dcterms:created xsi:type="dcterms:W3CDTF">2021-11-24T08:58:00Z</dcterms:created>
  <dcterms:modified xsi:type="dcterms:W3CDTF">2023-11-02T06:04:38Z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45F429884F5E47E19F8E6C89B09FE945_12</vt:lpwstr>
  </property>
  <property fmtid="{D5CDD505-2E9C-101B-9397-08002B2CF9AE}" pid="3" name="KSOProductBuildVer">
    <vt:lpwstr>1033-12.2.0.13266</vt:lpwstr>
  </property>
</Properties>
</file>