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7bg.com/index.php?/topic/6581-%D0%B2%D0%B8%D0%B4%D0%BE%D0%B2%D0%B5-raid-%D0%BC%D0%B0%D1%81%D0%B8%D0%B2%D0%B8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ink.bg/browsers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67200"/>
            <a:ext cx="8153400" cy="1219200"/>
          </a:xfrm>
        </p:spPr>
        <p:txBody>
          <a:bodyPr/>
          <a:lstStyle/>
          <a:p>
            <a:r>
              <a:rPr lang="bg-BG" dirty="0" smtClean="0"/>
              <a:t>Компютърни системи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86400"/>
            <a:ext cx="8229600" cy="990600"/>
          </a:xfrm>
        </p:spPr>
        <p:txBody>
          <a:bodyPr/>
          <a:lstStyle/>
          <a:p>
            <a:r>
              <a:rPr lang="bg-BG" dirty="0" smtClean="0"/>
              <a:t>Хардуерни въпроси</a:t>
            </a:r>
          </a:p>
          <a:p>
            <a:endParaRPr lang="en-US" dirty="0"/>
          </a:p>
        </p:txBody>
      </p:sp>
      <p:pic>
        <p:nvPicPr>
          <p:cNvPr id="1027" name="Picture 3" descr="D:\Nik0la\ \New Download\Telerik\Среща №2\Homeworks\Примерен ИТ Тест\Hardw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7860">
            <a:off x="856653" y="1272111"/>
            <a:ext cx="3545610" cy="2659208"/>
          </a:xfrm>
          <a:prstGeom prst="rect">
            <a:avLst/>
          </a:prstGeom>
          <a:noFill/>
        </p:spPr>
      </p:pic>
      <p:pic>
        <p:nvPicPr>
          <p:cNvPr id="1028" name="Picture 4" descr="D:\Nik0la\ \New Download\Telerik\Среща №2\Homeworks\Примерен ИТ Тест\more hardwa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18471">
            <a:off x="4770290" y="622286"/>
            <a:ext cx="3519475" cy="3219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67200"/>
            <a:ext cx="8153400" cy="1219200"/>
          </a:xfrm>
        </p:spPr>
        <p:txBody>
          <a:bodyPr/>
          <a:lstStyle/>
          <a:p>
            <a:r>
              <a:rPr lang="bg-BG" dirty="0" smtClean="0"/>
              <a:t>Пренос на данни и бройни системи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86400"/>
            <a:ext cx="8229600" cy="990600"/>
          </a:xfrm>
        </p:spPr>
        <p:txBody>
          <a:bodyPr/>
          <a:lstStyle/>
          <a:p>
            <a:r>
              <a:rPr lang="bg-BG" dirty="0" smtClean="0"/>
              <a:t>Канали за пренос на данни, единици за измерване, работа с бройни </a:t>
            </a:r>
            <a:r>
              <a:rPr lang="bg-BG" dirty="0" smtClean="0"/>
              <a:t>системи</a:t>
            </a:r>
            <a:endParaRPr smtClean="0"/>
          </a:p>
        </p:txBody>
      </p:sp>
      <p:pic>
        <p:nvPicPr>
          <p:cNvPr id="4098" name="Picture 2" descr="D:\Nik0la\ \New Download\Telerik\Среща №2\Homeworks\Примерен ИТ Тест\кабел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27880">
            <a:off x="1256404" y="948718"/>
            <a:ext cx="2932112" cy="2971557"/>
          </a:xfrm>
          <a:prstGeom prst="rect">
            <a:avLst/>
          </a:prstGeom>
          <a:noFill/>
        </p:spPr>
      </p:pic>
      <p:pic>
        <p:nvPicPr>
          <p:cNvPr id="4099" name="Picture 3" descr="D:\Nik0la\ \New Download\Telerik\Среща №2\Homeworks\Примерен ИТ Тест\сайт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57949">
            <a:off x="5174545" y="1223412"/>
            <a:ext cx="3048000" cy="204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Кой от следните методи за трансфер на информация е най-бърз?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86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 </a:t>
            </a:r>
            <a:r>
              <a:rPr lang="bg-BG" sz="3600" dirty="0" smtClean="0"/>
              <a:t>Оптично влакно</a:t>
            </a: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3G </a:t>
            </a:r>
            <a:r>
              <a:rPr lang="en-US" sz="3600" dirty="0" smtClean="0"/>
              <a:t>GSM</a:t>
            </a:r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 </a:t>
            </a:r>
            <a:r>
              <a:rPr lang="en-US" sz="3600" dirty="0" smtClean="0"/>
              <a:t>Wi-Fi </a:t>
            </a:r>
            <a:r>
              <a:rPr lang="en-US" sz="3600" dirty="0" smtClean="0"/>
              <a:t>802.11n</a:t>
            </a:r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LTE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Въпрос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Кой от следните методи за трансфер на информация е най-бърз?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2057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bg-BG" sz="3200" b="1" dirty="0" smtClean="0"/>
              <a:t>А</a:t>
            </a:r>
            <a:r>
              <a:rPr lang="en-US" sz="3200" b="1" dirty="0" smtClean="0"/>
              <a:t>)   Оптично влакно</a:t>
            </a:r>
            <a:endParaRPr lang="en-US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388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/>
              <a:t> </a:t>
            </a:r>
            <a:r>
              <a:rPr lang="en-US" sz="2400" dirty="0" smtClean="0"/>
              <a:t>С</a:t>
            </a:r>
            <a:r>
              <a:rPr lang="en-US" sz="2400" dirty="0" smtClean="0"/>
              <a:t>ъс </a:t>
            </a:r>
            <a:r>
              <a:rPr lang="en-US" sz="2400" dirty="0" smtClean="0"/>
              <a:t>съдействието на 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F00"/>
                </a:solidFill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00B05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 </a:t>
            </a:r>
            <a:r>
              <a:rPr lang="en-US" sz="3200" dirty="0" smtClean="0"/>
              <a:t>и на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Отговор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895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Оптичното влакно провежда информация със скороста на светлината следователно дотига скорост от </a:t>
            </a:r>
            <a:r>
              <a:rPr lang="en-US" sz="2800" dirty="0" smtClean="0"/>
              <a:t>40 </a:t>
            </a:r>
            <a:r>
              <a:rPr lang="en-US" sz="2800" dirty="0" smtClean="0"/>
              <a:t>Gbps.</a:t>
            </a:r>
            <a:br>
              <a:rPr lang="en-US" sz="2800" dirty="0" smtClean="0"/>
            </a:br>
            <a:r>
              <a:rPr lang="en-US" sz="2800" dirty="0" smtClean="0"/>
              <a:t>Докато останалите скорости са следните:</a:t>
            </a:r>
          </a:p>
          <a:p>
            <a:r>
              <a:rPr lang="en-US" sz="2800" dirty="0" smtClean="0"/>
              <a:t>Wi-Fi - </a:t>
            </a:r>
            <a:r>
              <a:rPr lang="en-US" sz="2800" dirty="0" smtClean="0"/>
              <a:t>300 </a:t>
            </a:r>
            <a:r>
              <a:rPr lang="en-US" sz="2800" dirty="0" smtClean="0"/>
              <a:t>Mbit/s</a:t>
            </a:r>
          </a:p>
          <a:p>
            <a:r>
              <a:rPr lang="en-US" sz="2800" dirty="0" smtClean="0"/>
              <a:t>3G GSM - </a:t>
            </a:r>
            <a:r>
              <a:rPr lang="en-US" sz="2800" dirty="0" smtClean="0"/>
              <a:t>от 3 Mbit/s до 14 </a:t>
            </a:r>
            <a:r>
              <a:rPr lang="en-US" sz="2800" dirty="0" smtClean="0"/>
              <a:t>Mbit/s</a:t>
            </a:r>
          </a:p>
          <a:p>
            <a:r>
              <a:rPr lang="en-US" sz="2800" dirty="0" smtClean="0"/>
              <a:t>4G(LTE) GSM </a:t>
            </a:r>
            <a:r>
              <a:rPr lang="en-US" sz="2800" dirty="0" smtClean="0"/>
              <a:t>1 </a:t>
            </a:r>
            <a:r>
              <a:rPr lang="en-US" sz="2800" dirty="0" smtClean="0"/>
              <a:t>Gbit/s</a:t>
            </a:r>
            <a:endParaRPr lang="en-US" sz="2800" b="1" dirty="0"/>
          </a:p>
        </p:txBody>
      </p:sp>
      <p:pic>
        <p:nvPicPr>
          <p:cNvPr id="5122" name="Picture 2" descr="D:\Nik0la\ \New Download\Telerik\Среща №2\Homeworks\Примерен ИТ Тест\Wikipedia-logo-v2-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381625"/>
            <a:ext cx="1285875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bg-BG" dirty="0" smtClean="0"/>
              <a:t>Операционни системи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838200" y="5526878"/>
            <a:ext cx="7467600" cy="950122"/>
          </a:xfrm>
        </p:spPr>
        <p:txBody>
          <a:bodyPr/>
          <a:lstStyle/>
          <a:p>
            <a:r>
              <a:rPr lang="bg-BG" dirty="0" smtClean="0"/>
              <a:t>Архитектура, процеси, потребители, потребителски интерфейс, файлови системи</a:t>
            </a:r>
            <a:endParaRPr lang="en-US" dirty="0"/>
          </a:p>
        </p:txBody>
      </p:sp>
      <p:pic>
        <p:nvPicPr>
          <p:cNvPr id="16" name="Picture 2" descr="http://www.frontrange.com/common/Images/Products_Solutions/Centennial/Information/Discovery_Info/cross_plat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3482"/>
            <a:ext cx="6553200" cy="2408300"/>
          </a:xfrm>
          <a:prstGeom prst="roundRect">
            <a:avLst>
              <a:gd name="adj" fmla="val 595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t0.gstatic.com/images?q=tbn:724gHwvxFDnRuM:http://www.techgadgets.in/images/google-android-logo.jpg&amp;t=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859146">
            <a:off x="3678081" y="556683"/>
            <a:ext cx="2169320" cy="1054314"/>
          </a:xfrm>
          <a:prstGeom prst="roundRect">
            <a:avLst>
              <a:gd name="adj" fmla="val 4983"/>
            </a:avLst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http://images.fixya.com/F/fedora/177x150/a21110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21024750">
            <a:off x="3476810" y="3819140"/>
            <a:ext cx="2002017" cy="742013"/>
          </a:xfrm>
          <a:prstGeom prst="roundRect">
            <a:avLst>
              <a:gd name="adj" fmla="val 4983"/>
            </a:avLst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http://cdn.erictric.com/wp-content/uploads/2010/06/iOS-4-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20668474">
            <a:off x="485611" y="1243569"/>
            <a:ext cx="1629060" cy="6957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07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Защо емблемата на Linux е пингвин?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16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ru-RU" sz="2800" dirty="0" smtClean="0"/>
              <a:t>Линус Торвалдс, създателят </a:t>
            </a:r>
            <a:r>
              <a:rPr lang="ru-RU" sz="2800" dirty="0" smtClean="0"/>
              <a:t>на Линукс</a:t>
            </a:r>
            <a:r>
              <a:rPr lang="en-US" sz="2800" dirty="0" smtClean="0"/>
              <a:t> е имал домашен любимец пингвин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Защото</a:t>
            </a:r>
            <a:r>
              <a:rPr lang="en-US" sz="2800" dirty="0" smtClean="0"/>
              <a:t> </a:t>
            </a:r>
            <a:r>
              <a:rPr lang="en-US" sz="2800" dirty="0" smtClean="0"/>
              <a:t>създателя е бил ухапан от пингвин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 В чест на майка си (тя е изследвала  на пингвините на южния полюс)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Когато му е дошла идеята за ОС Линукс е бил на </a:t>
            </a:r>
            <a:r>
              <a:rPr lang="bg-BG" sz="2800" dirty="0" smtClean="0"/>
              <a:t>Антарктида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Въпрос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Защо емблемата на Linux е пингвин?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600" b="1" dirty="0" smtClean="0"/>
              <a:t>b</a:t>
            </a:r>
            <a:r>
              <a:rPr lang="en-US" sz="3600" b="1" dirty="0" smtClean="0"/>
              <a:t>)   Бил е ухапан от пингвин </a:t>
            </a:r>
            <a:endParaRPr lang="en-US" sz="3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388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/>
              <a:t> </a:t>
            </a:r>
            <a:r>
              <a:rPr lang="en-US" sz="2400" dirty="0" smtClean="0"/>
              <a:t>С</a:t>
            </a:r>
            <a:r>
              <a:rPr lang="en-US" sz="2400" dirty="0" smtClean="0"/>
              <a:t>ъс </a:t>
            </a:r>
            <a:r>
              <a:rPr lang="en-US" sz="2400" dirty="0" smtClean="0"/>
              <a:t>съдействието на 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F00"/>
                </a:solidFill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00B05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 </a:t>
            </a:r>
            <a:r>
              <a:rPr lang="en-US" sz="3200" dirty="0" smtClean="0"/>
              <a:t>и на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Отговор</a:t>
            </a:r>
            <a:endParaRPr lang="en-US" b="1" dirty="0"/>
          </a:p>
        </p:txBody>
      </p:sp>
      <p:pic>
        <p:nvPicPr>
          <p:cNvPr id="5122" name="Picture 2" descr="D:\Nik0la\ \New Download\Telerik\Среща №2\Homeworks\Примерен ИТ Тест\Wikipedia-logo-v2-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381625"/>
            <a:ext cx="1285875" cy="14763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3048000"/>
            <a:ext cx="670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Идеята за емблемата идва </a:t>
            </a:r>
            <a:r>
              <a:rPr lang="ru-RU" sz="2800" dirty="0" smtClean="0"/>
              <a:t>от</a:t>
            </a:r>
            <a:r>
              <a:rPr lang="en-US" sz="2800" dirty="0" smtClean="0"/>
              <a:t> </a:t>
            </a:r>
            <a:r>
              <a:rPr lang="ru-RU" sz="2800" dirty="0" smtClean="0"/>
              <a:t>Линус </a:t>
            </a:r>
            <a:r>
              <a:rPr lang="ru-RU" sz="2800" dirty="0" smtClean="0"/>
              <a:t>Торвалдс, създателят на ядрото на Линукс - той е ухапан от пингвин, когато е бил в Австралия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Какво означава съкращението </a:t>
            </a:r>
            <a:r>
              <a:rPr lang="en-US" sz="3200" i="1" dirty="0" smtClean="0"/>
              <a:t>RAID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Random Accessed  Intelligent Drive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Redundant Array of Inexpensive Disks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А</a:t>
            </a:r>
            <a:r>
              <a:rPr lang="ru-RU" sz="2800" dirty="0" smtClean="0"/>
              <a:t>ерозол </a:t>
            </a:r>
            <a:r>
              <a:rPr lang="en-US" sz="2800" dirty="0" smtClean="0"/>
              <a:t>който </a:t>
            </a:r>
            <a:r>
              <a:rPr lang="ru-RU" sz="2800" dirty="0" smtClean="0"/>
              <a:t>унищожава всички</a:t>
            </a:r>
            <a:r>
              <a:rPr lang="en-US" sz="2800" dirty="0" smtClean="0"/>
              <a:t> </a:t>
            </a:r>
            <a:r>
              <a:rPr lang="ru-RU" sz="2800" dirty="0" smtClean="0"/>
              <a:t>насекоми</a:t>
            </a: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Recherche Assistance Intervention Dissuasion</a:t>
            </a:r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Въпрос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Какво означава съкращението </a:t>
            </a:r>
            <a:r>
              <a:rPr lang="en-US" sz="3200" dirty="0" smtClean="0"/>
              <a:t>RAID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3200" b="1" dirty="0" smtClean="0"/>
              <a:t>b)  Redundand Array of Independent Disks</a:t>
            </a:r>
          </a:p>
          <a:p>
            <a:pPr marL="514350" indent="-514350"/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2971800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RAID </a:t>
            </a:r>
            <a:r>
              <a:rPr lang="bg-BG" sz="2000" dirty="0" smtClean="0"/>
              <a:t>е съкращение от </a:t>
            </a:r>
            <a:r>
              <a:rPr lang="en-US" sz="2000" dirty="0" smtClean="0"/>
              <a:t>Redundant Array of Inexpensive Disks , </a:t>
            </a:r>
            <a:r>
              <a:rPr lang="bg-BG" sz="2000" dirty="0" smtClean="0"/>
              <a:t>като в момента не е много ясно кое от двете е послужило за налагането на термина </a:t>
            </a:r>
            <a:r>
              <a:rPr lang="en-US" sz="2000" dirty="0" smtClean="0"/>
              <a:t>RAID.</a:t>
            </a:r>
            <a:br>
              <a:rPr lang="en-US" sz="2000" dirty="0" smtClean="0"/>
            </a:br>
            <a:r>
              <a:rPr lang="en-US" sz="2000" dirty="0" smtClean="0"/>
              <a:t>Redundand Array of Inexpensive Disks,  </a:t>
            </a:r>
            <a:r>
              <a:rPr lang="bg-BG" sz="2000" dirty="0" smtClean="0"/>
              <a:t>преведено на български ще рече “множествен масив от евтини дискове”.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1054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/>
              <a:t>Информацията е черпена от 	</a:t>
            </a:r>
            <a:r>
              <a:rPr lang="en-US" sz="2400" dirty="0" smtClean="0">
                <a:hlinkClick r:id="rId2"/>
              </a:rPr>
              <a:t>windows7bg.com</a:t>
            </a:r>
            <a:r>
              <a:rPr lang="en-US" sz="2400" dirty="0" smtClean="0"/>
              <a:t> и</a:t>
            </a:r>
            <a:br>
              <a:rPr lang="en-US" sz="2400" dirty="0" smtClean="0"/>
            </a:br>
            <a:r>
              <a:rPr lang="en-US" sz="2400" dirty="0" smtClean="0"/>
              <a:t> със съдействието на 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F00"/>
                </a:solidFill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00B05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Отговор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67200"/>
            <a:ext cx="8153400" cy="1219200"/>
          </a:xfrm>
        </p:spPr>
        <p:txBody>
          <a:bodyPr/>
          <a:lstStyle/>
          <a:p>
            <a:r>
              <a:rPr lang="bg-BG" dirty="0" smtClean="0"/>
              <a:t>Софтуерни системи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86400"/>
            <a:ext cx="8229600" cy="990600"/>
          </a:xfrm>
        </p:spPr>
        <p:txBody>
          <a:bodyPr/>
          <a:lstStyle/>
          <a:p>
            <a:r>
              <a:rPr lang="bg-BG" dirty="0" smtClean="0"/>
              <a:t>Компютърен софтуер</a:t>
            </a:r>
            <a:endParaRPr smtClean="0"/>
          </a:p>
          <a:p>
            <a:endParaRPr lang="en-US" dirty="0"/>
          </a:p>
        </p:txBody>
      </p:sp>
      <p:pic>
        <p:nvPicPr>
          <p:cNvPr id="1026" name="Picture 2" descr="D:\Nik0la\ \New Download\Telerik\Среща №2\Homeworks\Примерен ИТ Тест\software_bina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49879">
            <a:off x="412654" y="879848"/>
            <a:ext cx="4343308" cy="3104188"/>
          </a:xfrm>
          <a:prstGeom prst="rect">
            <a:avLst/>
          </a:prstGeom>
          <a:noFill/>
        </p:spPr>
      </p:pic>
      <p:pic>
        <p:nvPicPr>
          <p:cNvPr id="4" name="Picture 3" descr="D:\Nik0la\ \New Download\Telerik\Среща №2\Homeworks\Примерен ИТ Тест\Softwa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066800"/>
            <a:ext cx="3311057" cy="309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Кой от следните тaгове е невaлиден в HTML5?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86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&lt;param&gt;</a:t>
            </a: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&lt;</a:t>
            </a:r>
            <a:r>
              <a:rPr lang="en-US" sz="3600" dirty="0" smtClean="0"/>
              <a:t>o</a:t>
            </a:r>
            <a:r>
              <a:rPr lang="en-US" sz="3600" dirty="0" smtClean="0"/>
              <a:t>ptgroup&gt;</a:t>
            </a: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&lt;samp</a:t>
            </a:r>
            <a:r>
              <a:rPr lang="en-US" sz="3600" dirty="0" smtClean="0"/>
              <a:t>&gt;</a:t>
            </a:r>
          </a:p>
          <a:p>
            <a:pPr marL="514350" indent="-514350">
              <a:buFont typeface="+mj-lt"/>
              <a:buAutoNum type="alphaLcParenR"/>
            </a:pPr>
            <a:endParaRPr lang="en-US" sz="3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600" dirty="0" smtClean="0"/>
              <a:t>&lt;fieldkit&gt;</a:t>
            </a:r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Въпрос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19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Кой от следните тaгове е невaлиден в HTML5?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371600"/>
            <a:ext cx="2819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3600" b="1" dirty="0" smtClean="0"/>
              <a:t>d)  &lt;fieldkit</a:t>
            </a:r>
            <a:r>
              <a:rPr lang="en-US" sz="3600" b="1" dirty="0" smtClean="0"/>
              <a:t>&gt;</a:t>
            </a:r>
          </a:p>
          <a:p>
            <a:pPr marL="514350" indent="-514350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51054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/>
              <a:t>Информацията е </a:t>
            </a:r>
            <a:r>
              <a:rPr lang="en-US" sz="2400" dirty="0" smtClean="0"/>
              <a:t>от 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hlinkClick r:id="rId2"/>
              </a:rPr>
              <a:t>www.w3schools.com</a:t>
            </a:r>
            <a:r>
              <a:rPr lang="en-US" sz="2400" dirty="0" smtClean="0"/>
              <a:t> </a:t>
            </a:r>
            <a:r>
              <a:rPr lang="en-US" sz="2400" dirty="0" smtClean="0"/>
              <a:t>и</a:t>
            </a:r>
            <a:br>
              <a:rPr lang="en-US" sz="2400" dirty="0" smtClean="0"/>
            </a:br>
            <a:r>
              <a:rPr lang="en-US" sz="2400" dirty="0" smtClean="0"/>
              <a:t> със съдействието на 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F00"/>
                </a:solidFill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00B05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Отговор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5908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&lt;param </a:t>
            </a:r>
            <a:r>
              <a:rPr lang="en-US" sz="2400" b="1" dirty="0" smtClean="0"/>
              <a:t>е параметър на object</a:t>
            </a:r>
            <a:r>
              <a:rPr lang="en-US" dirty="0" smtClean="0"/>
              <a:t> /&gt;</a:t>
            </a:r>
          </a:p>
          <a:p>
            <a:endParaRPr lang="en-US" dirty="0" smtClean="0"/>
          </a:p>
          <a:p>
            <a:r>
              <a:rPr lang="en-US" dirty="0" smtClean="0"/>
              <a:t>&lt;optgroup </a:t>
            </a:r>
          </a:p>
          <a:p>
            <a:r>
              <a:rPr lang="en-US" sz="2400" b="1" dirty="0" smtClean="0"/>
              <a:t>	групира опциите във функцията “select</a:t>
            </a:r>
            <a:r>
              <a:rPr lang="en-US" sz="2400" b="1" dirty="0" smtClean="0"/>
              <a:t> </a:t>
            </a:r>
            <a:r>
              <a:rPr lang="en-US" sz="2400" b="1" dirty="0" smtClean="0"/>
              <a:t>form”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smtClean="0"/>
              <a:t>optgroup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&lt;samp&gt;  </a:t>
            </a:r>
            <a:r>
              <a:rPr lang="en-US" sz="2400" b="1" dirty="0" smtClean="0"/>
              <a:t>Извежда текста в него червен </a:t>
            </a:r>
            <a:r>
              <a:rPr lang="en-US" dirty="0" smtClean="0"/>
              <a:t>&lt;/samp&gt;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67200"/>
            <a:ext cx="8153400" cy="1219200"/>
          </a:xfrm>
        </p:spPr>
        <p:txBody>
          <a:bodyPr/>
          <a:lstStyle/>
          <a:p>
            <a:r>
              <a:rPr lang="bg-BG" dirty="0" smtClean="0"/>
              <a:t>Работа с компютърни системи и програми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86400"/>
            <a:ext cx="8229600" cy="990600"/>
          </a:xfrm>
        </p:spPr>
        <p:txBody>
          <a:bodyPr/>
          <a:lstStyle/>
          <a:p>
            <a:r>
              <a:rPr lang="bg-BG" dirty="0" smtClean="0"/>
              <a:t>Инсталиране, използване, поддръжка, …</a:t>
            </a:r>
            <a:endParaRPr smtClean="0"/>
          </a:p>
          <a:p>
            <a:endParaRPr lang="en-US" dirty="0"/>
          </a:p>
        </p:txBody>
      </p:sp>
      <p:pic>
        <p:nvPicPr>
          <p:cNvPr id="2051" name="Picture 3" descr="D:\Nik0la\ \New Download\Telerik\Среща №2\Homeworks\Примерен ИТ Тест\Hacking_Facebook_don_t_log_on_public_wifi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33400"/>
            <a:ext cx="2946400" cy="2209800"/>
          </a:xfrm>
          <a:prstGeom prst="rect">
            <a:avLst/>
          </a:prstGeom>
          <a:noFill/>
        </p:spPr>
      </p:pic>
      <p:pic>
        <p:nvPicPr>
          <p:cNvPr id="2050" name="Picture 2" descr="D:\Nik0la\ \New Download\Telerik\Среща №2\Homeworks\Примерен ИТ Тест\7 x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41244">
            <a:off x="198666" y="1012420"/>
            <a:ext cx="3664262" cy="2438400"/>
          </a:xfrm>
          <a:prstGeom prst="rect">
            <a:avLst/>
          </a:prstGeom>
          <a:noFill/>
        </p:spPr>
      </p:pic>
      <p:pic>
        <p:nvPicPr>
          <p:cNvPr id="4" name="Picture 3" descr="D:\Nik0la\ \New Download\Telerik\Среща №2\Homeworks\Примерен ИТ Тест\Softwa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905000"/>
            <a:ext cx="2442583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430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Кой от следните браузъри не съществува?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860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4000" dirty="0" smtClean="0"/>
              <a:t>FlashPeak</a:t>
            </a:r>
          </a:p>
          <a:p>
            <a:pPr marL="514350" indent="-514350">
              <a:buFont typeface="+mj-lt"/>
              <a:buAutoNum type="alphaLcParenR"/>
            </a:pPr>
            <a:endParaRPr lang="en-US" sz="40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/>
              <a:t>Sleipnir</a:t>
            </a:r>
          </a:p>
          <a:p>
            <a:pPr marL="514350" indent="-514350">
              <a:buFont typeface="+mj-lt"/>
              <a:buAutoNum type="alphaLcParenR"/>
            </a:pPr>
            <a:endParaRPr lang="en-US" sz="40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/>
              <a:t>Kmeleon</a:t>
            </a:r>
          </a:p>
          <a:p>
            <a:pPr marL="514350" indent="-514350">
              <a:buFont typeface="+mj-lt"/>
              <a:buAutoNum type="alphaLcParenR"/>
            </a:pPr>
            <a:endParaRPr lang="en-US" sz="40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/>
              <a:t>KfanThon</a:t>
            </a:r>
            <a:endParaRPr lang="en-US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Въпрос</a:t>
            </a:r>
            <a:endParaRPr lang="en-US" b="1" dirty="0"/>
          </a:p>
        </p:txBody>
      </p:sp>
      <p:pic>
        <p:nvPicPr>
          <p:cNvPr id="3074" name="Picture 2" descr="D:\Nik0la\ \New Download\Telerik\Среща №2\Homeworks\Примерен ИТ Тест\kmele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800600"/>
            <a:ext cx="1600200" cy="551507"/>
          </a:xfrm>
          <a:prstGeom prst="rect">
            <a:avLst/>
          </a:prstGeom>
          <a:noFill/>
        </p:spPr>
      </p:pic>
      <p:pic>
        <p:nvPicPr>
          <p:cNvPr id="3075" name="Picture 3" descr="D:\Nik0la\ \New Download\Telerik\Среща №2\Homeworks\Примерен ИТ Тест\измислен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pic>
        <p:nvPicPr>
          <p:cNvPr id="3076" name="Picture 4" descr="D:\Nik0la\ \New Download\Telerik\Среща №2\Homeworks\Примерен ИТ Тест\FlashPea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362200"/>
            <a:ext cx="1600200" cy="551793"/>
          </a:xfrm>
          <a:prstGeom prst="rect">
            <a:avLst/>
          </a:prstGeom>
          <a:noFill/>
        </p:spPr>
      </p:pic>
      <p:pic>
        <p:nvPicPr>
          <p:cNvPr id="3077" name="Picture 5" descr="D:\Nik0la\ \New Download\Telerik\Среща №2\Homeworks\Примерен ИТ Тест\sleipni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3657600"/>
            <a:ext cx="1600200" cy="5517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19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Кой от следните </a:t>
            </a:r>
            <a:r>
              <a:rPr lang="en-US" sz="2800" b="1" dirty="0" smtClean="0"/>
              <a:t>браузъри не съществува?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676400"/>
            <a:ext cx="2819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3600" b="1" dirty="0" smtClean="0"/>
              <a:t>d)  KfanThon</a:t>
            </a:r>
            <a:endParaRPr lang="en-US" sz="3600" b="1" dirty="0" smtClean="0"/>
          </a:p>
          <a:p>
            <a:pPr marL="514350" indent="-514350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51054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/>
              <a:t>Информацията </a:t>
            </a:r>
            <a:r>
              <a:rPr lang="en-US" sz="2400" dirty="0" smtClean="0"/>
              <a:t>е </a:t>
            </a:r>
            <a:r>
              <a:rPr lang="en-US" sz="2400" dirty="0" smtClean="0"/>
              <a:t>от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тук</a:t>
            </a:r>
            <a:r>
              <a:rPr lang="en-US" sz="2400" dirty="0" smtClean="0"/>
              <a:t> 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със </a:t>
            </a:r>
            <a:r>
              <a:rPr lang="en-US" sz="2400" dirty="0" smtClean="0"/>
              <a:t>съдействието на 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F00"/>
                </a:solidFill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</a:rPr>
              <a:t>g</a:t>
            </a:r>
            <a:r>
              <a:rPr lang="en-US" sz="3200" b="1" dirty="0" smtClean="0">
                <a:solidFill>
                  <a:srgbClr val="00B05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Отговор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Всички браузъри съществуват с изключение на “KfanThon”</a:t>
            </a:r>
            <a:br>
              <a:rPr lang="en-US" sz="2400" dirty="0" smtClean="0"/>
            </a:b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pptx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pptx theme</Template>
  <TotalTime>213</TotalTime>
  <Words>367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pptx theme</vt:lpstr>
      <vt:lpstr>Компютърни системи </vt:lpstr>
      <vt:lpstr>Slide 2</vt:lpstr>
      <vt:lpstr>Slide 3</vt:lpstr>
      <vt:lpstr>Софтуерни системи</vt:lpstr>
      <vt:lpstr>Slide 5</vt:lpstr>
      <vt:lpstr>Slide 6</vt:lpstr>
      <vt:lpstr>Работа с компютърни системи и програми</vt:lpstr>
      <vt:lpstr>Slide 8</vt:lpstr>
      <vt:lpstr>Slide 9</vt:lpstr>
      <vt:lpstr>Пренос на данни и бройни системи</vt:lpstr>
      <vt:lpstr>Slide 11</vt:lpstr>
      <vt:lpstr>Slide 12</vt:lpstr>
      <vt:lpstr>Операционни системи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22</cp:revision>
  <dcterms:created xsi:type="dcterms:W3CDTF">2006-08-16T00:00:00Z</dcterms:created>
  <dcterms:modified xsi:type="dcterms:W3CDTF">2013-11-14T15:05:28Z</dcterms:modified>
</cp:coreProperties>
</file>