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9" r:id="rId4"/>
    <p:sldId id="280" r:id="rId5"/>
    <p:sldId id="281" r:id="rId6"/>
    <p:sldId id="283" r:id="rId7"/>
    <p:sldId id="285" r:id="rId8"/>
    <p:sldId id="288" r:id="rId9"/>
    <p:sldId id="290" r:id="rId10"/>
    <p:sldId id="292" r:id="rId11"/>
    <p:sldId id="294" r:id="rId12"/>
    <p:sldId id="296" r:id="rId13"/>
  </p:sldIdLst>
  <p:sldSz cx="9144000" cy="6858000" type="screen4x3"/>
  <p:notesSz cx="6881813" cy="9296400"/>
  <p:embeddedFontLst>
    <p:embeddedFont>
      <p:font typeface="Corbel" pitchFamily="34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  <p:embeddedFont>
      <p:font typeface="Consolas" pitchFamily="49" charset="0"/>
      <p:regular r:id="rId21"/>
      <p:bold r:id="rId22"/>
      <p:italic r:id="rId23"/>
      <p:boldItalic r:id="rId24"/>
    </p:embeddedFont>
    <p:embeddedFont>
      <p:font typeface="Cambria" pitchFamily="18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8753" autoAdjust="0"/>
    <p:restoredTop sz="94391" autoAdjust="0"/>
  </p:normalViewPr>
  <p:slideViewPr>
    <p:cSldViewPr>
      <p:cViewPr>
        <p:scale>
          <a:sx n="75" d="100"/>
          <a:sy n="75" d="100"/>
        </p:scale>
        <p:origin x="-7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546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chool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NU_Compiler_Collection" TargetMode="External"/><Relationship Id="rId2" Type="http://schemas.openxmlformats.org/officeDocument/2006/relationships/hyperlink" Target="http://en.wikipedia.org/wiki/List_of_compil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cc.gnu.org/" TargetMode="External"/><Relationship Id="rId4" Type="http://schemas.openxmlformats.org/officeDocument/2006/relationships/hyperlink" Target="http://en.wikipedia.org/wiki/Ada_(programming_language)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1.jpeg"/><Relationship Id="rId12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microsoft.com/office/2007/relationships/hdphoto" Target="../media/hdphoto4.wdp"/><Relationship Id="rId10" Type="http://schemas.openxmlformats.org/officeDocument/2006/relationships/image" Target="../media/image13.jpeg"/><Relationship Id="rId4" Type="http://schemas.openxmlformats.org/officeDocument/2006/relationships/image" Target="../media/image9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microsoft.com/office/2007/relationships/hdphoto" Target="../media/hdphoto6.wdp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bg-BG" sz="4800" smtClean="0"/>
              <a:t>Тренировъчен тест по информационни технологии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700" y="3317080"/>
            <a:ext cx="8153400" cy="569120"/>
          </a:xfrm>
        </p:spPr>
        <p:txBody>
          <a:bodyPr/>
          <a:lstStyle/>
          <a:p>
            <a:r>
              <a:rPr lang="bg-BG" smtClean="0"/>
              <a:t>Тест за подготовка за ИТ олимпиадата (НОИТ)</a:t>
            </a:r>
            <a:endParaRPr lang="en-US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5456"/>
            </a:avLst>
          </a:prstGeom>
          <a:noFill/>
        </p:spPr>
      </p:pic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62465">
            <a:off x="357199" y="1026101"/>
            <a:ext cx="48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4"/>
              </a:rPr>
              <a:t>http://schoolacademy.telerik.com</a:t>
            </a:r>
            <a:endParaRPr lang="en-US" sz="2400" b="1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686800" cy="5638800"/>
          </a:xfrm>
        </p:spPr>
        <p:txBody>
          <a:bodyPr/>
          <a:lstStyle/>
          <a:p>
            <a:r>
              <a:rPr lang="en-US" smtClean="0"/>
              <a:t>Кое от изброените графичните файлове</a:t>
            </a:r>
            <a:r>
              <a:rPr lang="en-US" smtClean="0"/>
              <a:t> е най-голям по размер</a:t>
            </a:r>
            <a:r>
              <a:rPr lang="bg-BG" smtClean="0"/>
              <a:t>?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i</a:t>
            </a:r>
            <a:r>
              <a:rPr lang="en-US" smtClean="0"/>
              <a:t>mage.bmp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image.gif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image.jpeg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image.png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image.tiff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4" y="52863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7280"/>
            <a:ext cx="7924800" cy="685800"/>
          </a:xfrm>
        </p:spPr>
        <p:txBody>
          <a:bodyPr/>
          <a:lstStyle/>
          <a:p>
            <a:r>
              <a:rPr lang="bg-BG" smtClean="0"/>
              <a:t>Бази от данни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10324"/>
            <a:ext cx="7924800" cy="569120"/>
          </a:xfrm>
        </p:spPr>
        <p:txBody>
          <a:bodyPr/>
          <a:lstStyle/>
          <a:p>
            <a:r>
              <a:rPr lang="bg-BG" smtClean="0"/>
              <a:t>Модели на данните, таблици, релации, </a:t>
            </a:r>
            <a:r>
              <a:rPr lang="en-US" smtClean="0"/>
              <a:t>SQL</a:t>
            </a:r>
            <a:endParaRPr lang="en-US"/>
          </a:p>
        </p:txBody>
      </p:sp>
      <p:pic>
        <p:nvPicPr>
          <p:cNvPr id="5" name="Picture 2" descr="-&quot;Relational"/>
          <p:cNvPicPr>
            <a:picLocks noChangeAspect="1" noChangeArrowheads="1"/>
          </p:cNvPicPr>
          <p:nvPr/>
        </p:nvPicPr>
        <p:blipFill>
          <a:blip r:embed="rId2" cstate="screen">
            <a:lum bright="20000"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17933">
            <a:off x="3048000" y="779902"/>
            <a:ext cx="2971800" cy="1503111"/>
          </a:xfrm>
          <a:prstGeom prst="rect">
            <a:avLst/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3" cstate="screen">
            <a:lum bright="2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70379">
            <a:off x="5266620" y="2477584"/>
            <a:ext cx="2974180" cy="1918825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4036">
            <a:off x="2937029" y="2301960"/>
            <a:ext cx="2315833" cy="2129743"/>
          </a:xfrm>
          <a:prstGeom prst="roundRect">
            <a:avLst>
              <a:gd name="adj" fmla="val 7737"/>
            </a:avLst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30146">
            <a:off x="691293" y="2701970"/>
            <a:ext cx="2170387" cy="1765072"/>
          </a:xfrm>
          <a:prstGeom prst="roundRect">
            <a:avLst>
              <a:gd name="adj" fmla="val 2941"/>
            </a:avLst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86140">
            <a:off x="776582" y="804411"/>
            <a:ext cx="2664508" cy="2294812"/>
          </a:xfrm>
          <a:prstGeom prst="rect">
            <a:avLst/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2978">
            <a:off x="5779953" y="994191"/>
            <a:ext cx="1911982" cy="1682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32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mtClean="0"/>
              <a:t>Какво означава (прави) </a:t>
            </a:r>
            <a:r>
              <a:rPr lang="en-US" smtClean="0"/>
              <a:t>RAID </a:t>
            </a:r>
            <a:r>
              <a:rPr lang="en-US" smtClean="0"/>
              <a:t>5 </a:t>
            </a:r>
            <a:r>
              <a:rPr lang="en-US" smtClean="0"/>
              <a:t>?</a:t>
            </a:r>
          </a:p>
          <a:p>
            <a:pPr>
              <a:buNone/>
            </a:pP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Записва една и съща информация на два </a:t>
            </a:r>
            <a:r>
              <a:rPr lang="en-US" err="1" smtClean="0"/>
              <a:t>или</a:t>
            </a:r>
            <a:r>
              <a:rPr lang="en-US" smtClean="0"/>
              <a:t> </a:t>
            </a:r>
            <a:r>
              <a:rPr lang="en-US" err="1" smtClean="0"/>
              <a:t>повече</a:t>
            </a:r>
            <a:r>
              <a:rPr lang="en-US" smtClean="0"/>
              <a:t> </a:t>
            </a:r>
            <a:r>
              <a:rPr lang="en-US" err="1" smtClean="0"/>
              <a:t>диска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Записва </a:t>
            </a:r>
            <a:r>
              <a:rPr lang="en-US" err="1" smtClean="0"/>
              <a:t>информацията</a:t>
            </a:r>
            <a:r>
              <a:rPr lang="en-US" smtClean="0"/>
              <a:t> на два </a:t>
            </a:r>
            <a:r>
              <a:rPr lang="en-US" err="1" smtClean="0"/>
              <a:t>или</a:t>
            </a:r>
            <a:r>
              <a:rPr lang="en-US" smtClean="0"/>
              <a:t> </a:t>
            </a:r>
            <a:r>
              <a:rPr lang="en-US" err="1" smtClean="0"/>
              <a:t>повече</a:t>
            </a:r>
            <a:r>
              <a:rPr lang="en-US" smtClean="0"/>
              <a:t> </a:t>
            </a:r>
            <a:r>
              <a:rPr lang="en-US" err="1" smtClean="0"/>
              <a:t>диска</a:t>
            </a:r>
            <a:r>
              <a:rPr lang="en-US" smtClean="0"/>
              <a:t> </a:t>
            </a:r>
            <a:r>
              <a:rPr lang="en-US" err="1" smtClean="0"/>
              <a:t>като</a:t>
            </a:r>
            <a:r>
              <a:rPr lang="en-US" smtClean="0"/>
              <a:t> </a:t>
            </a:r>
            <a:r>
              <a:rPr lang="en-US" err="1" smtClean="0"/>
              <a:t>редува</a:t>
            </a:r>
            <a:r>
              <a:rPr lang="en-US" smtClean="0"/>
              <a:t> </a:t>
            </a:r>
            <a:r>
              <a:rPr lang="en-US" err="1" smtClean="0"/>
              <a:t>диска</a:t>
            </a:r>
            <a:r>
              <a:rPr lang="en-US" smtClean="0"/>
              <a:t> на </a:t>
            </a:r>
            <a:r>
              <a:rPr lang="en-US" err="1" smtClean="0"/>
              <a:t>записване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Записва </a:t>
            </a:r>
            <a:r>
              <a:rPr lang="en-US" err="1" smtClean="0"/>
              <a:t>информацията</a:t>
            </a:r>
            <a:r>
              <a:rPr lang="en-US" smtClean="0"/>
              <a:t> </a:t>
            </a:r>
            <a:r>
              <a:rPr lang="en-US" err="1" smtClean="0"/>
              <a:t>като</a:t>
            </a:r>
            <a:r>
              <a:rPr lang="en-US" smtClean="0"/>
              <a:t> </a:t>
            </a:r>
            <a:r>
              <a:rPr lang="en-US" err="1" smtClean="0"/>
              <a:t>редува</a:t>
            </a:r>
            <a:r>
              <a:rPr lang="en-US" smtClean="0"/>
              <a:t> </a:t>
            </a:r>
            <a:r>
              <a:rPr lang="en-US" err="1" smtClean="0"/>
              <a:t>дисковете</a:t>
            </a:r>
            <a:r>
              <a:rPr lang="en-US" smtClean="0"/>
              <a:t>, </a:t>
            </a:r>
            <a:r>
              <a:rPr lang="en-US" err="1" smtClean="0"/>
              <a:t>но</a:t>
            </a:r>
            <a:r>
              <a:rPr lang="en-US" smtClean="0"/>
              <a:t> </a:t>
            </a:r>
            <a:r>
              <a:rPr lang="en-US" err="1" smtClean="0"/>
              <a:t>има</a:t>
            </a:r>
            <a:r>
              <a:rPr lang="en-US" smtClean="0"/>
              <a:t> и </a:t>
            </a:r>
            <a:r>
              <a:rPr lang="en-US" err="1" smtClean="0"/>
              <a:t>архивен</a:t>
            </a:r>
            <a:r>
              <a:rPr lang="en-US" smtClean="0"/>
              <a:t> </a:t>
            </a:r>
            <a:r>
              <a:rPr lang="en-US" err="1" smtClean="0"/>
              <a:t>диск</a:t>
            </a:r>
            <a:r>
              <a:rPr lang="en-US" smtClean="0"/>
              <a:t> с </a:t>
            </a:r>
            <a:r>
              <a:rPr lang="en-US" err="1" smtClean="0"/>
              <a:t>цел</a:t>
            </a:r>
            <a:r>
              <a:rPr lang="en-US" smtClean="0"/>
              <a:t> за </a:t>
            </a:r>
            <a:r>
              <a:rPr lang="bg-BG" smtClean="0"/>
              <a:t>възстановяване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4" y="450057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52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19201"/>
            <a:ext cx="7169182" cy="2485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91001"/>
            <a:ext cx="7924800" cy="685800"/>
          </a:xfrm>
        </p:spPr>
        <p:txBody>
          <a:bodyPr/>
          <a:lstStyle/>
          <a:p>
            <a:r>
              <a:rPr lang="bg-BG" smtClean="0"/>
              <a:t>Софтуерно инженерство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1026320"/>
          </a:xfrm>
        </p:spPr>
        <p:txBody>
          <a:bodyPr/>
          <a:lstStyle/>
          <a:p>
            <a:r>
              <a:rPr lang="bg-BG" smtClean="0"/>
              <a:t>Анализ, спецификация, проектиране, прототип, имплементация, тестване, поддръжка,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4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smtClean="0"/>
              <a:t>Кое от изброените </a:t>
            </a:r>
            <a:r>
              <a:rPr lang="en-US" smtClean="0"/>
              <a:t>не е компилатор</a:t>
            </a:r>
            <a:r>
              <a:rPr lang="bg-BG" smtClean="0"/>
              <a:t>?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AMX Mod X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GCC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YHC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PyPy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b="0" smtClean="0"/>
              <a:t>Ada</a:t>
            </a:r>
          </a:p>
          <a:p>
            <a:pPr marL="871538" lvl="1" indent="-514350">
              <a:buFont typeface="+mj-lt"/>
              <a:buAutoNum type="alphaLcParenR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4" y="414338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7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Отговор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Ada – Е програмен език повлиян от Pascal.   	Ada </a:t>
            </a:r>
            <a:r>
              <a:rPr lang="bg-BG" smtClean="0"/>
              <a:t>е международен стандарт</a:t>
            </a:r>
            <a:endParaRPr lang="en-US" smtClean="0"/>
          </a:p>
          <a:p>
            <a:r>
              <a:rPr lang="bg-BG"/>
              <a:t>Информация</a:t>
            </a:r>
            <a:r>
              <a:rPr lang="bg-BG" smtClean="0"/>
              <a:t>:</a:t>
            </a:r>
            <a:endParaRPr lang="en-US" smtClean="0"/>
          </a:p>
          <a:p>
            <a:r>
              <a:rPr lang="en-US" smtClean="0">
                <a:hlinkClick r:id="rId2"/>
              </a:rPr>
              <a:t>http://en.wikipedia.org/wiki/List_of_compilers</a:t>
            </a:r>
            <a:endParaRPr lang="en-US" smtClean="0"/>
          </a:p>
          <a:p>
            <a:r>
              <a:rPr lang="en-US" smtClean="0">
                <a:hlinkClick r:id="rId3"/>
              </a:rPr>
              <a:t>http://en.wikipedia.org/wiki/GNU_Compiler_Collection</a:t>
            </a:r>
            <a:endParaRPr lang="en-US" smtClean="0"/>
          </a:p>
          <a:p>
            <a:r>
              <a:rPr lang="en-US" smtClean="0">
                <a:hlinkClick r:id="rId4"/>
              </a:rPr>
              <a:t>http://en.wikipedia.org/wiki/Ada_(programming_language)</a:t>
            </a:r>
            <a:endParaRPr lang="en-US" smtClean="0"/>
          </a:p>
          <a:p>
            <a:r>
              <a:rPr lang="en-US" smtClean="0">
                <a:hlinkClick r:id="rId5"/>
              </a:rPr>
              <a:t>http://gcc.gnu.org/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4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bg-BG" smtClean="0"/>
              <a:t>Компресиране на данни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bg-BG" smtClean="0"/>
              <a:t>Алгоритми за компресия, софтуер за архивиране</a:t>
            </a:r>
            <a:endParaRPr lang="en-US"/>
          </a:p>
        </p:txBody>
      </p:sp>
      <p:pic>
        <p:nvPicPr>
          <p:cNvPr id="19458" name="Picture 2" descr="http://www.di.ens.fr/~cherniav/images/dat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155" y="1257299"/>
            <a:ext cx="3829050" cy="3009901"/>
          </a:xfrm>
          <a:prstGeom prst="roundRect">
            <a:avLst>
              <a:gd name="adj" fmla="val 3915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885729" lon="20316383" rev="21463455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web.mit.edu/newsoffice/images/article_images/20091217161424-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143000"/>
            <a:ext cx="4165600" cy="3124200"/>
          </a:xfrm>
          <a:prstGeom prst="roundRect">
            <a:avLst>
              <a:gd name="adj" fmla="val 3659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1" lon="1938000" rev="20712002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t2.gstatic.com/images?q=tbn:NyRmokIuyyzZhM:http://portableapps.com/files/images/logos/7-zip.png&amp;t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91018">
            <a:off x="1707953" y="846144"/>
            <a:ext cx="1041597" cy="593711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http://t2.gstatic.com/images?q=tbn:rGUKQ6YrwerA5M:http://img.photobucket.com/albums/v63/umaranjum/Feburary/gzip3d.png&amp;t=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6303">
            <a:off x="3476297" y="3677088"/>
            <a:ext cx="1085019" cy="717293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http://www.hbp.com/images/winzip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21823">
            <a:off x="7315626" y="3625342"/>
            <a:ext cx="738721" cy="792446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http://2.bp.blogspot.com/_QCueOts1jT0/Sfn0fQih-1I/AAAAAAAACXU/glsUpttVkdc/s400/winrar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366306">
            <a:off x="652481" y="3465239"/>
            <a:ext cx="1010375" cy="945507"/>
          </a:xfrm>
          <a:prstGeom prst="roundRect">
            <a:avLst>
              <a:gd name="adj" fmla="val 521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http://t0.gstatic.com/images?q=tbn:ANd9GcRYfS27MIn7aBAIBzHUSQNX0rqpZrAwzog5vjLw9st7CqFwD74&amp;t=1&amp;usg=__0MYBxnhHsso04yawZHG5FYwbhzs=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93829">
            <a:off x="7423546" y="827000"/>
            <a:ext cx="976846" cy="1355263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http://1.bp.blogspot.com/_WDytkVEEwXI/TJd4ylKFF8I/AAAAAAAACAw/Qt7TMFxomhg/s1600/WinIS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59808">
            <a:off x="4205612" y="1249824"/>
            <a:ext cx="718392" cy="993954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76" name="Picture 20" descr="http://al-wed.com/prodownload/n91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8128">
            <a:off x="5308255" y="3625108"/>
            <a:ext cx="1228846" cy="688666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9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b="0" smtClean="0"/>
              <a:t>Компресирането </a:t>
            </a:r>
            <a:r>
              <a:rPr lang="ru-RU" b="0" smtClean="0"/>
              <a:t>и архивирането на данни </a:t>
            </a:r>
            <a:r>
              <a:rPr lang="en-US" b="0" smtClean="0"/>
              <a:t>не </a:t>
            </a:r>
            <a:r>
              <a:rPr lang="ru-RU" b="0" smtClean="0"/>
              <a:t>се </a:t>
            </a:r>
            <a:r>
              <a:rPr lang="ru-RU" b="0" smtClean="0"/>
              <a:t>прилага </a:t>
            </a:r>
            <a:r>
              <a:rPr lang="en-US" b="0" smtClean="0"/>
              <a:t>за</a:t>
            </a:r>
            <a:r>
              <a:rPr lang="ru-RU" b="0" smtClean="0"/>
              <a:t>:</a:t>
            </a:r>
            <a:endParaRPr lang="en-US" b="0" smtClean="0"/>
          </a:p>
          <a:p>
            <a:pPr marL="871538" lvl="1" indent="-514350">
              <a:buFont typeface="+mj-lt"/>
              <a:buAutoNum type="alphaLcParenR"/>
            </a:pPr>
            <a:r>
              <a:rPr lang="ru-RU" b="0" smtClean="0"/>
              <a:t>за </a:t>
            </a:r>
            <a:r>
              <a:rPr lang="ru-RU" b="0" smtClean="0"/>
              <a:t>съхраняване на информация в случай на </a:t>
            </a:r>
            <a:r>
              <a:rPr lang="ru-RU" b="0" smtClean="0"/>
              <a:t>повреда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ru-RU" b="0" smtClean="0"/>
              <a:t>за </a:t>
            </a:r>
            <a:r>
              <a:rPr lang="ru-RU" b="0" smtClean="0"/>
              <a:t>създаване на резервно копие като защита от нежелано </a:t>
            </a:r>
            <a:r>
              <a:rPr lang="ru-RU" b="0" smtClean="0"/>
              <a:t>изтриване</a:t>
            </a:r>
            <a:endParaRPr lang="en-US" b="0" smtClean="0"/>
          </a:p>
          <a:p>
            <a:pPr marL="871538" lvl="1" indent="-514350">
              <a:buFont typeface="+mj-lt"/>
              <a:buAutoNum type="alphaLcParenR"/>
            </a:pPr>
            <a:r>
              <a:rPr lang="ru-RU" b="0" smtClean="0"/>
              <a:t> </a:t>
            </a:r>
            <a:r>
              <a:rPr lang="ru-RU" sz="2800" b="0" smtClean="0"/>
              <a:t>За пестене на дисково пространство</a:t>
            </a:r>
            <a:endParaRPr lang="en-US" sz="2800" b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b="0" smtClean="0"/>
              <a:t>З</a:t>
            </a:r>
            <a:r>
              <a:rPr lang="en-US" sz="2800" b="0" smtClean="0"/>
              <a:t>а предпазване на файловете от редактирането им от други хора</a:t>
            </a:r>
            <a:endParaRPr lang="en-US" sz="2800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4" y="492919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6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bg-BG" smtClean="0"/>
              <a:t>Текстообработка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873920"/>
          </a:xfrm>
        </p:spPr>
        <p:txBody>
          <a:bodyPr/>
          <a:lstStyle/>
          <a:p>
            <a:r>
              <a:rPr lang="bg-BG" smtClean="0"/>
              <a:t>Работа с текстотобработващ софтуер, файлови формати, кодирания, текст, таблици, фигури, …</a:t>
            </a:r>
            <a:endParaRPr lang="en-US"/>
          </a:p>
        </p:txBody>
      </p:sp>
      <p:pic>
        <p:nvPicPr>
          <p:cNvPr id="22530" name="Picture 2" descr="http://www.binbin.net/photos/generic/ele/electronic-word-processing-typewri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3738" y="3492776"/>
            <a:ext cx="3467100" cy="2831824"/>
          </a:xfrm>
          <a:prstGeom prst="roundRect">
            <a:avLst>
              <a:gd name="adj" fmla="val 391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www.altoonaridgelodge.com/images/MS-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32866">
            <a:off x="768725" y="3751179"/>
            <a:ext cx="2438400" cy="256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://ui.openoffice.org/VisualDesign/gifs/Icons/OOo30_final_mimetype/Galaxy_OOo3_writer-doc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87559">
            <a:off x="6019920" y="3800053"/>
            <a:ext cx="2419732" cy="2419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26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Въпрос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mtClean="0"/>
              <a:t>Възможно ли е </a:t>
            </a:r>
            <a:r>
              <a:rPr lang="en-US" smtClean="0"/>
              <a:t>в Microsoft </a:t>
            </a:r>
            <a:r>
              <a:rPr lang="en-US" smtClean="0"/>
              <a:t>Office</a:t>
            </a:r>
            <a:r>
              <a:rPr lang="en-US" smtClean="0"/>
              <a:t> да се преобразуват думите от главни букви в малки и обратно автоматично ?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Да</a:t>
            </a:r>
            <a:endParaRPr lang="en-US" smtClean="0"/>
          </a:p>
          <a:p>
            <a:pPr marL="871538" lvl="1" indent="-514350">
              <a:buFont typeface="+mj-lt"/>
              <a:buAutoNum type="alphaLcParenR"/>
            </a:pPr>
            <a:r>
              <a:rPr lang="en-US" smtClean="0"/>
              <a:t>Не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4" y="25717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6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7" y="4419601"/>
            <a:ext cx="7924800" cy="685800"/>
          </a:xfrm>
        </p:spPr>
        <p:txBody>
          <a:bodyPr/>
          <a:lstStyle/>
          <a:p>
            <a:r>
              <a:rPr lang="bg-BG" smtClean="0"/>
              <a:t>Компютърна графика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667" y="5450680"/>
            <a:ext cx="7924800" cy="873920"/>
          </a:xfrm>
        </p:spPr>
        <p:txBody>
          <a:bodyPr/>
          <a:lstStyle/>
          <a:p>
            <a:r>
              <a:rPr lang="bg-BG" smtClean="0"/>
              <a:t>Растерна и векторна графика, графични файлови формати, графични редактори, цветови гами</a:t>
            </a:r>
            <a:endParaRPr lang="en-US"/>
          </a:p>
        </p:txBody>
      </p:sp>
      <p:pic>
        <p:nvPicPr>
          <p:cNvPr id="26629" name="Picture 5" descr="http://www.learnkey.com/elearning/images/product_categories/we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85800" y="914400"/>
            <a:ext cx="2819400" cy="2324006"/>
          </a:xfrm>
          <a:prstGeom prst="roundRect">
            <a:avLst>
              <a:gd name="adj" fmla="val 1625"/>
            </a:avLst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71784"/>
            <a:ext cx="2289805" cy="15906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http://www.new-options.com/images/paintbrush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21433975">
            <a:off x="6770073" y="568181"/>
            <a:ext cx="1726691" cy="1600873"/>
          </a:xfrm>
          <a:prstGeom prst="roundRect">
            <a:avLst/>
          </a:prstGeom>
          <a:noFill/>
          <a:effectLst>
            <a:softEdge rad="31750"/>
          </a:effectLst>
          <a:scene3d>
            <a:camera prst="perspectiveHeroicExtremeRightFacing" fov="5400000">
              <a:rot lat="389930" lon="1246741" rev="21556313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53793">
            <a:off x="1952979" y="533401"/>
            <a:ext cx="5209822" cy="340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30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6371</TotalTime>
  <Words>234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Corbel</vt:lpstr>
      <vt:lpstr>Wingdings 2</vt:lpstr>
      <vt:lpstr>Consolas</vt:lpstr>
      <vt:lpstr>Cambria</vt:lpstr>
      <vt:lpstr>Calibri</vt:lpstr>
      <vt:lpstr>Telerik Academy</vt:lpstr>
      <vt:lpstr>Тренировъчен тест по информационни технологии</vt:lpstr>
      <vt:lpstr>Софтуерно инженерство</vt:lpstr>
      <vt:lpstr>Въпрос</vt:lpstr>
      <vt:lpstr>Отговор</vt:lpstr>
      <vt:lpstr>Компресиране на данни</vt:lpstr>
      <vt:lpstr>Въпрос</vt:lpstr>
      <vt:lpstr>Текстообработка</vt:lpstr>
      <vt:lpstr>Въпрос</vt:lpstr>
      <vt:lpstr>Компютърна графика</vt:lpstr>
      <vt:lpstr>Въпрос</vt:lpstr>
      <vt:lpstr>Бази от данни</vt:lpstr>
      <vt:lpstr>Въпрос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Telerik Academy</dc:creator>
  <cp:keywords>telerik software academy, school academy, училищна софтуерна академия, академия на Телерик за ученици, free courses for developers</cp:keywords>
  <cp:lastModifiedBy>Administrator</cp:lastModifiedBy>
  <cp:revision>625</cp:revision>
  <dcterms:created xsi:type="dcterms:W3CDTF">2007-12-08T16:03:35Z</dcterms:created>
  <dcterms:modified xsi:type="dcterms:W3CDTF">2013-12-06T15:51:36Z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