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18" r:id="rId2"/>
    <p:sldId id="320" r:id="rId3"/>
    <p:sldId id="321" r:id="rId4"/>
    <p:sldId id="322" r:id="rId5"/>
    <p:sldId id="324" r:id="rId6"/>
    <p:sldId id="325" r:id="rId7"/>
    <p:sldId id="326" r:id="rId8"/>
    <p:sldId id="328" r:id="rId9"/>
    <p:sldId id="330" r:id="rId10"/>
    <p:sldId id="333" r:id="rId11"/>
    <p:sldId id="335" r:id="rId12"/>
    <p:sldId id="337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 autoAdjust="0"/>
    <p:restoredTop sz="94451" autoAdjust="0"/>
  </p:normalViewPr>
  <p:slideViewPr>
    <p:cSldViewPr>
      <p:cViewPr>
        <p:scale>
          <a:sx n="102" d="100"/>
          <a:sy n="102" d="100"/>
        </p:scale>
        <p:origin x="-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SN" TargetMode="External"/><Relationship Id="rId2" Type="http://schemas.openxmlformats.org/officeDocument/2006/relationships/hyperlink" Target="http://bg.wikipedia.org/wiki/IC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g.wikipedia.org/wiki/Yahoo!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03045"/>
            <a:ext cx="7924800" cy="685800"/>
          </a:xfrm>
        </p:spPr>
        <p:txBody>
          <a:bodyPr/>
          <a:lstStyle/>
          <a:p>
            <a:r>
              <a:rPr lang="bg-BG" dirty="0" smtClean="0"/>
              <a:t>Устройство на Интернет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10200"/>
            <a:ext cx="7924800" cy="1026320"/>
          </a:xfrm>
        </p:spPr>
        <p:txBody>
          <a:bodyPr/>
          <a:lstStyle/>
          <a:p>
            <a:r>
              <a:rPr lang="ru-RU" dirty="0"/>
              <a:t>Интернет, протоколи, услуги, WWW, HTTP, </a:t>
            </a:r>
            <a:r>
              <a:rPr lang="en-US" dirty="0" smtClean="0"/>
              <a:t>FTP, </a:t>
            </a:r>
            <a:r>
              <a:rPr lang="ru-RU" dirty="0" smtClean="0"/>
              <a:t>SMTP</a:t>
            </a:r>
            <a:r>
              <a:rPr lang="en-US" dirty="0" smtClean="0"/>
              <a:t>, POP3, IMAP, WebDAV</a:t>
            </a:r>
            <a:r>
              <a:rPr lang="ru-RU" dirty="0" smtClean="0"/>
              <a:t>,</a:t>
            </a:r>
            <a:r>
              <a:rPr lang="en-US" dirty="0" smtClean="0"/>
              <a:t> IP, DNS, …</a:t>
            </a:r>
            <a:endParaRPr lang="ru-RU" dirty="0"/>
          </a:p>
        </p:txBody>
      </p:sp>
      <p:pic>
        <p:nvPicPr>
          <p:cNvPr id="41986" name="Picture 2" descr="http://www.moderno.info/wp-content/uploads/2009/04/internet-network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8012">
            <a:off x="603602" y="1110739"/>
            <a:ext cx="3200400" cy="2928366"/>
          </a:xfrm>
          <a:prstGeom prst="roundRect">
            <a:avLst>
              <a:gd name="adj" fmla="val 3174"/>
            </a:avLst>
          </a:prstGeom>
          <a:noFill/>
          <a:ln>
            <a:solidFill>
              <a:schemeClr val="tx2">
                <a:lumMod val="40000"/>
                <a:lumOff val="6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2" name="Picture 8" descr="http://blogs.ec.europa.eu/neelie-kroes/files/internet-of-things1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387">
            <a:off x="4951615" y="1110739"/>
            <a:ext cx="3582098" cy="2928366"/>
          </a:xfrm>
          <a:prstGeom prst="roundRect">
            <a:avLst>
              <a:gd name="adj" fmla="val 3174"/>
            </a:avLst>
          </a:prstGeom>
          <a:noFill/>
          <a:ln>
            <a:solidFill>
              <a:schemeClr val="tx2">
                <a:lumMod val="40000"/>
                <a:lumOff val="6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http://t2.gstatic.com/images?q=tbn:uhIC_U9BjeZ7SM:http://www.theredwoodmotel.com/images/internet.jpg&amp;t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113" y="2689124"/>
            <a:ext cx="2009776" cy="1580812"/>
          </a:xfrm>
          <a:prstGeom prst="roundRect">
            <a:avLst>
              <a:gd name="adj" fmla="val 6669"/>
            </a:avLst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0" name="Picture 6" descr="http://www.clarkeinternetmarketing.com/internet-market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57" y="533400"/>
            <a:ext cx="2227088" cy="1755336"/>
          </a:xfrm>
          <a:prstGeom prst="roundRect">
            <a:avLst>
              <a:gd name="adj" fmla="val 6669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ru-RU" dirty="0"/>
              <a:t>Кои от следните HTML 4.01 елементи са отстранени от HTML5</a:t>
            </a:r>
            <a:r>
              <a:rPr lang="ru-RU" dirty="0"/>
              <a:t>: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.j</a:t>
            </a:r>
            <a:r>
              <a:rPr lang="ru-RU" dirty="0"/>
              <a:t>pg</a:t>
            </a:r>
            <a:endParaRPr lang="en-US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.</a:t>
            </a:r>
            <a:r>
              <a:rPr lang="ru-RU" dirty="0"/>
              <a:t>jpeg</a:t>
            </a:r>
            <a:endParaRPr lang="en-US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.</a:t>
            </a:r>
            <a:r>
              <a:rPr lang="ru-RU" dirty="0"/>
              <a:t>jpe</a:t>
            </a:r>
            <a:endParaRPr lang="en-US" dirty="0"/>
          </a:p>
          <a:p>
            <a:pPr marL="871538" lvl="1" indent="-514350">
              <a:buFont typeface="+mj-lt"/>
              <a:buAutoNum type="alphaLcParenR"/>
            </a:pPr>
            <a:r>
              <a:rPr lang="ru-RU" dirty="0"/>
              <a:t>.jfif</a:t>
            </a:r>
            <a:endParaRPr lang="en-US" dirty="0"/>
          </a:p>
          <a:p>
            <a:pPr marL="871538" lvl="1" indent="-514350">
              <a:buFont typeface="+mj-lt"/>
              <a:buAutoNum type="alphaLcParenR"/>
            </a:pPr>
            <a:r>
              <a:rPr lang="ru-RU" dirty="0"/>
              <a:t>.jif</a:t>
            </a:r>
            <a:endParaRPr lang="en-US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.</a:t>
            </a:r>
            <a:r>
              <a:rPr lang="en-US" dirty="0"/>
              <a:t>jng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4088" y="52313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23">
            <a:off x="539215" y="1597746"/>
            <a:ext cx="1855715" cy="1361212"/>
          </a:xfrm>
          <a:prstGeom prst="roundRect">
            <a:avLst>
              <a:gd name="adj" fmla="val 4193"/>
            </a:avLst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733800"/>
            <a:ext cx="79248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760120"/>
            <a:ext cx="7924800" cy="1564480"/>
          </a:xfrm>
        </p:spPr>
        <p:txBody>
          <a:bodyPr/>
          <a:lstStyle/>
          <a:p>
            <a:r>
              <a:rPr lang="bg-BG" dirty="0" smtClean="0"/>
              <a:t>Разработка на скриптове с </a:t>
            </a:r>
            <a:r>
              <a:rPr lang="en-US" dirty="0" smtClean="0"/>
              <a:t>JavaScript</a:t>
            </a:r>
            <a:r>
              <a:rPr lang="bg-BG" dirty="0" smtClean="0"/>
              <a:t>, основни </a:t>
            </a:r>
            <a:r>
              <a:rPr lang="en-US" dirty="0" smtClean="0"/>
              <a:t>JavaScript </a:t>
            </a:r>
            <a:r>
              <a:rPr lang="bg-BG" dirty="0" smtClean="0"/>
              <a:t>конструкции, оператори, обекти, </a:t>
            </a:r>
            <a:r>
              <a:rPr lang="bg-BG" dirty="0"/>
              <a:t>манипулация на </a:t>
            </a:r>
            <a:r>
              <a:rPr lang="en-US" dirty="0"/>
              <a:t>DOM</a:t>
            </a:r>
            <a:r>
              <a:rPr lang="bg-BG" dirty="0"/>
              <a:t> </a:t>
            </a:r>
            <a:r>
              <a:rPr lang="bg-BG" dirty="0" smtClean="0"/>
              <a:t>дървото</a:t>
            </a:r>
            <a:endParaRPr lang="en-US" dirty="0"/>
          </a:p>
        </p:txBody>
      </p:sp>
      <p:pic>
        <p:nvPicPr>
          <p:cNvPr id="5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0"/>
            <a:ext cx="3019424" cy="1981200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6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34" y="2209800"/>
            <a:ext cx="990600" cy="990601"/>
          </a:xfrm>
          <a:prstGeom prst="rect">
            <a:avLst/>
          </a:prstGeom>
          <a:noFill/>
        </p:spPr>
      </p:pic>
      <p:pic>
        <p:nvPicPr>
          <p:cNvPr id="7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704" y="1510904"/>
            <a:ext cx="1613296" cy="1613297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8" name="Picture 10" descr="http://icons.mysitemyway.com/wp-content/gallery/glowing-green-neon-icons-business/111095-glowing-green-neon-icon-business-cursor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4108">
            <a:off x="3720988" y="1288608"/>
            <a:ext cx="2069928" cy="2069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70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Може ли да се напише </a:t>
            </a:r>
            <a:r>
              <a:rPr lang="en-US" dirty="0"/>
              <a:t>in-line</a:t>
            </a:r>
            <a:r>
              <a:rPr lang="bg-BG" dirty="0"/>
              <a:t> </a:t>
            </a:r>
            <a:r>
              <a:rPr lang="en-US" dirty="0"/>
              <a:t>JavaScript</a:t>
            </a:r>
            <a:r>
              <a:rPr lang="bg-BG" dirty="0"/>
              <a:t> в </a:t>
            </a:r>
            <a:r>
              <a:rPr lang="en-US" dirty="0"/>
              <a:t>CSS</a:t>
            </a:r>
            <a:r>
              <a:rPr lang="bg-BG" dirty="0"/>
              <a:t> файл?</a:t>
            </a:r>
          </a:p>
          <a:p>
            <a:pPr marL="514350" indent="-514350">
              <a:buClr>
                <a:schemeClr val="tx1"/>
              </a:buClr>
              <a:buFont typeface="+mj-lt"/>
              <a:buAutoNum type="alphaLcParenR"/>
            </a:pPr>
            <a:r>
              <a:rPr lang="bg-BG" dirty="0"/>
              <a:t>Не</a:t>
            </a:r>
          </a:p>
          <a:p>
            <a:pPr marL="514350" indent="-514350">
              <a:buClr>
                <a:schemeClr val="tx1"/>
              </a:buClr>
              <a:buFont typeface="+mj-lt"/>
              <a:buAutoNum type="alphaLcParenR"/>
            </a:pPr>
            <a:r>
              <a:rPr lang="bg-BG" dirty="0"/>
              <a:t>Да, ако е написано на </a:t>
            </a:r>
            <a:r>
              <a:rPr lang="en-US" dirty="0" smtClean="0"/>
              <a:t>Visual Studio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lphaLcParenR"/>
            </a:pPr>
            <a:r>
              <a:rPr lang="bg-BG" dirty="0"/>
              <a:t>Да, винаги</a:t>
            </a:r>
          </a:p>
          <a:p>
            <a:pPr marL="514350" indent="-514350">
              <a:buClr>
                <a:schemeClr val="tx1"/>
              </a:buClr>
              <a:buFont typeface="+mj-lt"/>
              <a:buAutoNum type="alphaLcParenR"/>
            </a:pPr>
            <a:r>
              <a:rPr lang="bg-BG" dirty="0"/>
              <a:t>Да, но трябва да е със </a:t>
            </a:r>
            <a:r>
              <a:rPr lang="en-US" dirty="0"/>
              <a:t>Script Western</a:t>
            </a:r>
            <a:endParaRPr lang="bg-BG" dirty="0"/>
          </a:p>
          <a:p>
            <a:pPr marL="514350" indent="-514350">
              <a:buFont typeface="+mj-lt"/>
              <a:buAutoNum type="alphaLcParenR"/>
            </a:pPr>
            <a:endParaRPr lang="bg-BG" sz="2900" dirty="0">
              <a:solidFill>
                <a:srgbClr val="CCFF66">
                  <a:lumMod val="40000"/>
                  <a:lumOff val="60000"/>
                </a:srgb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751" y="2133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1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ru-RU" dirty="0"/>
              <a:t> Кое от изброените </a:t>
            </a:r>
            <a:r>
              <a:rPr lang="bg-BG" dirty="0" smtClean="0"/>
              <a:t>е излишно?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b="0" dirty="0">
                <a:effectLst/>
              </a:rPr>
              <a:t> </a:t>
            </a:r>
            <a:r>
              <a:rPr lang="en-US" b="0" dirty="0" smtClean="0">
                <a:effectLst/>
              </a:rPr>
              <a:t>IMAP</a:t>
            </a:r>
            <a:endParaRPr lang="bg-BG" b="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b="0" dirty="0" smtClean="0">
                <a:effectLst/>
              </a:rPr>
              <a:t>POP3</a:t>
            </a:r>
            <a:endParaRPr lang="bg-BG" b="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b="0" dirty="0" smtClean="0">
                <a:effectLst/>
              </a:rPr>
              <a:t>SMTP</a:t>
            </a:r>
            <a:endParaRPr lang="bg-BG" b="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b="0" dirty="0" smtClean="0">
                <a:effectLst/>
              </a:rPr>
              <a:t>ARP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4435" y="3429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9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IMAP, POP3 </a:t>
            </a:r>
            <a:r>
              <a:rPr lang="bg-BG" dirty="0"/>
              <a:t>и </a:t>
            </a:r>
            <a:r>
              <a:rPr lang="en-US" dirty="0"/>
              <a:t>SMTP </a:t>
            </a:r>
            <a:r>
              <a:rPr lang="bg-BG" dirty="0"/>
              <a:t>са протоколи за размяна на електронни писма. </a:t>
            </a:r>
            <a:r>
              <a:rPr lang="en-US" dirty="0"/>
              <a:t>IMAP (Internet message access protocol) </a:t>
            </a:r>
            <a:r>
              <a:rPr lang="bg-BG" dirty="0"/>
              <a:t>и </a:t>
            </a:r>
            <a:r>
              <a:rPr lang="en-US" dirty="0"/>
              <a:t>POP3 (Post Office Protocol version 3) </a:t>
            </a:r>
            <a:r>
              <a:rPr lang="bg-BG" dirty="0"/>
              <a:t>служат за изтегляне на е-пощата. </a:t>
            </a:r>
            <a:r>
              <a:rPr lang="en-US" dirty="0"/>
              <a:t>SMTP (Simple Mail Transfer Protocol) </a:t>
            </a:r>
            <a:r>
              <a:rPr lang="bg-BG" dirty="0"/>
              <a:t>осигурява изпращането. </a:t>
            </a:r>
            <a:endParaRPr lang="bg-BG" dirty="0"/>
          </a:p>
          <a:p>
            <a:r>
              <a:rPr lang="ru-RU" dirty="0"/>
              <a:t>Address Resolution Protocol (ARP) е мрежов протокол за намиране на физическия адрес (например MAC адрес) на дадено мрежово устройство по неговия адрес от мрежовия слой (IP адрес).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2" name="Picture 12" descr="http://lovechtoday.com/wp-content/uploads/2010/06/cha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52396">
            <a:off x="3976856" y="3440126"/>
            <a:ext cx="1404454" cy="872582"/>
          </a:xfrm>
          <a:prstGeom prst="roundRect">
            <a:avLst>
              <a:gd name="adj" fmla="val 5937"/>
            </a:avLst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0" name="Picture 10" descr="http://1.bp.blogspot.com/_ATrMk7tZ_Xk/SYGzx86iLhI/AAAAAAAAAaA/cexXgCffaLQ/s400/fring_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283" y="4244622"/>
            <a:ext cx="1624004" cy="216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bg-BG" dirty="0" smtClean="0"/>
              <a:t>Електронна комуникация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924800" cy="914400"/>
          </a:xfrm>
        </p:spPr>
        <p:txBody>
          <a:bodyPr/>
          <a:lstStyle/>
          <a:p>
            <a:r>
              <a:rPr lang="en-US" dirty="0" smtClean="0"/>
              <a:t>E-mail, Skype, ICQ, IRC, MSN Messenger, Yahoo Messenger, </a:t>
            </a:r>
            <a:r>
              <a:rPr lang="bg-BG" dirty="0" smtClean="0"/>
              <a:t>социални мрежи,</a:t>
            </a:r>
            <a:r>
              <a:rPr lang="en-US" dirty="0" smtClean="0"/>
              <a:t> </a:t>
            </a:r>
            <a:r>
              <a:rPr lang="bg-BG" dirty="0" smtClean="0"/>
              <a:t>форуми,</a:t>
            </a:r>
            <a:r>
              <a:rPr lang="en-US" dirty="0" smtClean="0"/>
              <a:t> 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180394">
            <a:off x="813307" y="3136428"/>
            <a:ext cx="3452190" cy="3061130"/>
            <a:chOff x="838200" y="2805288"/>
            <a:chExt cx="3539067" cy="3519312"/>
          </a:xfrm>
        </p:grpSpPr>
        <p:pic>
          <p:nvPicPr>
            <p:cNvPr id="46082" name="Picture 2" descr="http://t3.gstatic.com/images?q=tbn:5n-ntiWWyI6t0M:http://i47.tinypic.com/1o4rjp.jpg&amp;t=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657600"/>
              <a:ext cx="3287538" cy="2667000"/>
            </a:xfrm>
            <a:prstGeom prst="roundRect">
              <a:avLst>
                <a:gd name="adj" fmla="val 6932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84" name="Picture 4" descr="http://xraycrossx.files.wordpress.com/2009/04/windows-live-messenger-2009.png?w=400&amp;h=4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7467" y="2805288"/>
              <a:ext cx="22098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6086" name="Picture 6" descr="http://t3.gstatic.com/images?q=tbn:55pvRVJ05X0-1M:http://i5.photobucket.com/albums/y160/Focke_Wulf-190/InstanM.jpg&amp;t=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8151">
            <a:off x="5172936" y="3915220"/>
            <a:ext cx="3053731" cy="2287352"/>
          </a:xfrm>
          <a:prstGeom prst="roundRect">
            <a:avLst>
              <a:gd name="adj" fmla="val 1055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3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/>
              <a:t>Коя от </a:t>
            </a:r>
            <a:r>
              <a:rPr lang="bg-BG" dirty="0" smtClean="0"/>
              <a:t>изброените комуникации е от най-скоро?</a:t>
            </a:r>
            <a:r>
              <a:rPr lang="bg-BG" dirty="0" smtClean="0"/>
              <a:t>	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ICQ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MSN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Yahoo!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3352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4000" dirty="0" smtClean="0">
                <a:hlinkClick r:id="rId2"/>
              </a:rPr>
              <a:t>ICQ</a:t>
            </a:r>
            <a:endParaRPr lang="en-US" sz="4000" dirty="0" smtClean="0"/>
          </a:p>
          <a:p>
            <a:pPr lvl="1"/>
            <a:r>
              <a:rPr lang="en-US" sz="4000" dirty="0" smtClean="0">
                <a:hlinkClick r:id="rId3"/>
              </a:rPr>
              <a:t>MSN</a:t>
            </a:r>
            <a:endParaRPr lang="en-US" sz="4000" dirty="0" smtClean="0"/>
          </a:p>
          <a:p>
            <a:pPr lvl="1"/>
            <a:r>
              <a:rPr lang="en-US" sz="4000" dirty="0" smtClean="0">
                <a:hlinkClick r:id="rId4"/>
              </a:rPr>
              <a:t>Yahoo!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 smtClean="0"/>
              <a:t>World Wide Web (WWW)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1107280"/>
          </a:xfrm>
        </p:spPr>
        <p:txBody>
          <a:bodyPr/>
          <a:lstStyle/>
          <a:p>
            <a:r>
              <a:rPr lang="bg-BG" dirty="0" smtClean="0"/>
              <a:t>Как работи </a:t>
            </a:r>
            <a:r>
              <a:rPr lang="en-US" dirty="0" smtClean="0"/>
              <a:t>WWW?</a:t>
            </a:r>
            <a:r>
              <a:rPr lang="bg-BG" dirty="0" smtClean="0"/>
              <a:t> Протоколът </a:t>
            </a:r>
            <a:r>
              <a:rPr lang="en-US" dirty="0" smtClean="0"/>
              <a:t>HTTP, GET</a:t>
            </a:r>
            <a:r>
              <a:rPr lang="bg-BG" dirty="0" smtClean="0"/>
              <a:t>,</a:t>
            </a:r>
            <a:r>
              <a:rPr lang="en-US" dirty="0" smtClean="0"/>
              <a:t> POST, URL, </a:t>
            </a:r>
            <a:r>
              <a:rPr lang="bg-BG" dirty="0" smtClean="0"/>
              <a:t>уеб браузър, уеб страница, уеб сайт, …</a:t>
            </a:r>
            <a:endParaRPr lang="en-US" dirty="0"/>
          </a:p>
        </p:txBody>
      </p:sp>
      <p:pic>
        <p:nvPicPr>
          <p:cNvPr id="48130" name="Picture 2" descr="http://www.yourname.net.au/images/ist2_7677184-www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65415"/>
            <a:ext cx="2873342" cy="2865062"/>
          </a:xfrm>
          <a:prstGeom prst="roundRect">
            <a:avLst>
              <a:gd name="adj" fmla="val 405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http://www.adcet.edu.au/uploads/images/wwwconfu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58" y="1165415"/>
            <a:ext cx="2873342" cy="2865062"/>
          </a:xfrm>
          <a:prstGeom prst="roundRect">
            <a:avLst>
              <a:gd name="adj" fmla="val 366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http://users.skynet.be/roland/Blue/http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90800" y="533400"/>
            <a:ext cx="3973689" cy="1106311"/>
          </a:xfrm>
          <a:prstGeom prst="roundRect">
            <a:avLst>
              <a:gd name="adj" fmla="val 34014"/>
            </a:avLst>
          </a:prstGeom>
          <a:noFill/>
          <a:effectLst>
            <a:glow rad="190500">
              <a:schemeClr val="accent5">
                <a:satMod val="175000"/>
                <a:alpha val="1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6" name="Picture 8" descr="http://www.worldphoto360.com/wp-content/uploads/2010/08/web-browse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1790700" cy="1790700"/>
          </a:xfrm>
          <a:prstGeom prst="roundRect">
            <a:avLst>
              <a:gd name="adj" fmla="val 35579"/>
            </a:avLst>
          </a:prstGeom>
          <a:noFill/>
          <a:effectLst>
            <a:outerShdw blurRad="139700" sx="111000" sy="111000" algn="ctr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ru-RU" dirty="0"/>
              <a:t>Ако приемем, че адресите не са заети - кои от </a:t>
            </a:r>
            <a:r>
              <a:rPr lang="ru-RU" dirty="0" smtClean="0"/>
              <a:t>тях </a:t>
            </a:r>
            <a:r>
              <a:rPr lang="ru-RU" dirty="0" smtClean="0"/>
              <a:t>може </a:t>
            </a:r>
            <a:r>
              <a:rPr lang="ru-RU" dirty="0"/>
              <a:t>да бъде регистриран</a:t>
            </a:r>
            <a:r>
              <a:rPr lang="ru-RU" dirty="0" smtClean="0"/>
              <a:t>: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Help_me.for</a:t>
            </a:r>
            <a:r>
              <a:rPr lang="en-US" dirty="0"/>
              <a:t>_</a:t>
            </a:r>
            <a:r>
              <a:rPr lang="en-US" dirty="0" smtClean="0"/>
              <a:t>$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БГтЪРСАЧКА</a:t>
            </a:r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bg-BG" dirty="0" smtClean="0"/>
              <a:t>.</a:t>
            </a:r>
            <a:r>
              <a:rPr lang="en-US" dirty="0" smtClean="0"/>
              <a:t>net.com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m.tel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com.com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….uk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038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bg-BG" dirty="0" smtClean="0"/>
              <a:t>Уеб дизайн, </a:t>
            </a:r>
            <a:r>
              <a:rPr lang="en-US" dirty="0" smtClean="0"/>
              <a:t>HTML,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10200"/>
            <a:ext cx="7924800" cy="873920"/>
          </a:xfrm>
        </p:spPr>
        <p:txBody>
          <a:bodyPr/>
          <a:lstStyle/>
          <a:p>
            <a:r>
              <a:rPr lang="bg-BG" dirty="0" smtClean="0"/>
              <a:t>Уеб дизайн, </a:t>
            </a:r>
            <a:r>
              <a:rPr lang="en-US" dirty="0" smtClean="0"/>
              <a:t>HTML, CSS, </a:t>
            </a:r>
            <a:r>
              <a:rPr lang="bg-BG" dirty="0" smtClean="0"/>
              <a:t>текст, графика, препратки, таблици, формуляри, …</a:t>
            </a:r>
            <a:endParaRPr lang="en-US" dirty="0"/>
          </a:p>
        </p:txBody>
      </p:sp>
      <p:pic>
        <p:nvPicPr>
          <p:cNvPr id="51202" name="Picture 2" descr="http://www.duoh.com/graphics/services-vis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762000"/>
            <a:ext cx="4448174" cy="3209632"/>
          </a:xfrm>
          <a:prstGeom prst="roundRect">
            <a:avLst>
              <a:gd name="adj" fmla="val 18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93" y="2895600"/>
            <a:ext cx="2509607" cy="1165175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153680" cy="285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http://www.filemaker.com.au/products/filemaker-pro/images/icon_script_trigger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0797">
            <a:off x="653293" y="1094834"/>
            <a:ext cx="1932382" cy="193238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5565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5852</TotalTime>
  <Words>283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Telerik Academy</vt:lpstr>
      <vt:lpstr>Устройство на Интернет</vt:lpstr>
      <vt:lpstr>Въпрос</vt:lpstr>
      <vt:lpstr>Отговор</vt:lpstr>
      <vt:lpstr>Електронна комуникация</vt:lpstr>
      <vt:lpstr>Въпрос</vt:lpstr>
      <vt:lpstr>Отговор</vt:lpstr>
      <vt:lpstr>World Wide Web (WWW)</vt:lpstr>
      <vt:lpstr>Въпрос</vt:lpstr>
      <vt:lpstr>Уеб дизайн, HTML, CSS</vt:lpstr>
      <vt:lpstr>Въпрос</vt:lpstr>
      <vt:lpstr>JavaScript</vt:lpstr>
      <vt:lpstr>Въпрос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PC9</cp:lastModifiedBy>
  <cp:revision>611</cp:revision>
  <dcterms:created xsi:type="dcterms:W3CDTF">2007-12-08T16:03:35Z</dcterms:created>
  <dcterms:modified xsi:type="dcterms:W3CDTF">2014-02-04T17:38:20Z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