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notesMasterIdLst>
    <p:notesMasterId r:id="rId23"/>
  </p:notesMasterIdLst>
  <p:sldIdLst>
    <p:sldId id="256" r:id="rId2"/>
    <p:sldId id="257" r:id="rId3"/>
    <p:sldId id="281" r:id="rId4"/>
    <p:sldId id="313" r:id="rId5"/>
    <p:sldId id="330" r:id="rId6"/>
    <p:sldId id="314" r:id="rId7"/>
    <p:sldId id="315" r:id="rId8"/>
    <p:sldId id="316" r:id="rId9"/>
    <p:sldId id="331" r:id="rId10"/>
    <p:sldId id="333" r:id="rId11"/>
    <p:sldId id="334" r:id="rId12"/>
    <p:sldId id="317" r:id="rId13"/>
    <p:sldId id="267" r:id="rId14"/>
    <p:sldId id="268" r:id="rId15"/>
    <p:sldId id="318" r:id="rId16"/>
    <p:sldId id="284" r:id="rId17"/>
    <p:sldId id="286" r:id="rId18"/>
    <p:sldId id="282" r:id="rId19"/>
    <p:sldId id="319" r:id="rId20"/>
    <p:sldId id="320" r:id="rId21"/>
    <p:sldId id="289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75B5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 autoAdjust="0"/>
    <p:restoredTop sz="91798" autoAdjust="0"/>
  </p:normalViewPr>
  <p:slideViewPr>
    <p:cSldViewPr>
      <p:cViewPr varScale="1">
        <p:scale>
          <a:sx n="93" d="100"/>
          <a:sy n="93" d="100"/>
        </p:scale>
        <p:origin x="1314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383012-DC3B-4A68-8FE0-1752B90BCD13}" type="datetimeFigureOut">
              <a:rPr lang="en-US" smtClean="0"/>
              <a:t>3/1/2014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0118A9-227C-49B9-9FCB-E2B025F06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12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960F2E-DEA1-45E0-A83A-3202E353F5C0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523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openxmlformats.org/officeDocument/2006/relationships/hyperlink" Target="http://html5course.telerik.com/" TargetMode="External"/><Relationship Id="rId18" Type="http://schemas.openxmlformats.org/officeDocument/2006/relationships/hyperlink" Target="http://www.nakov.com/" TargetMode="External"/><Relationship Id="rId26" Type="http://schemas.openxmlformats.org/officeDocument/2006/relationships/hyperlink" Target="http://www.nikolay.it/" TargetMode="External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aspnetcourse.telerik.com/" TargetMode="External"/><Relationship Id="rId7" Type="http://schemas.openxmlformats.org/officeDocument/2006/relationships/slideLayout" Target="../slideLayouts/slideLayout7.xml"/><Relationship Id="rId12" Type="http://schemas.openxmlformats.org/officeDocument/2006/relationships/hyperlink" Target="http://seocourse.telerik.com/" TargetMode="External"/><Relationship Id="rId17" Type="http://schemas.openxmlformats.org/officeDocument/2006/relationships/hyperlink" Target="http://www.bgcoder.com/" TargetMode="External"/><Relationship Id="rId25" Type="http://schemas.openxmlformats.org/officeDocument/2006/relationships/hyperlink" Target="http://www.minkov.it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clouddevcourse.telerik.com/" TargetMode="External"/><Relationship Id="rId20" Type="http://schemas.openxmlformats.org/officeDocument/2006/relationships/hyperlink" Target="http://algoacademy.telerik.com/" TargetMode="External"/><Relationship Id="rId2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hyperlink" Target="http://www.telerik-kids.com/" TargetMode="External"/><Relationship Id="rId24" Type="http://schemas.openxmlformats.org/officeDocument/2006/relationships/hyperlink" Target="http://www.introprogramming.info/" TargetMode="External"/><Relationship Id="rId32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mvccourse.telerik.com/" TargetMode="External"/><Relationship Id="rId23" Type="http://schemas.openxmlformats.org/officeDocument/2006/relationships/hyperlink" Target="http://mobiledevcourse.telerik.com/" TargetMode="External"/><Relationship Id="rId28" Type="http://schemas.openxmlformats.org/officeDocument/2006/relationships/image" Target="../media/image1.png"/><Relationship Id="rId10" Type="http://schemas.openxmlformats.org/officeDocument/2006/relationships/hyperlink" Target="http://kursove-uroci-knigi-obuchenie-programirane-web-design-csharp.info/" TargetMode="External"/><Relationship Id="rId19" Type="http://schemas.openxmlformats.org/officeDocument/2006/relationships/hyperlink" Target="http://codecourse.telerik.com/" TargetMode="External"/><Relationship Id="rId31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forums.academy.telerik.com/" TargetMode="External"/><Relationship Id="rId14" Type="http://schemas.openxmlformats.org/officeDocument/2006/relationships/hyperlink" Target="http://schoolacademy.telerik.com/" TargetMode="External"/><Relationship Id="rId22" Type="http://schemas.openxmlformats.org/officeDocument/2006/relationships/hyperlink" Target="http://academy.telerik.com/" TargetMode="External"/><Relationship Id="rId27" Type="http://schemas.openxmlformats.org/officeDocument/2006/relationships/hyperlink" Target="http://csharpfundamentals.telerik.com/" TargetMode="External"/><Relationship Id="rId30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9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10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11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2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3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4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5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6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7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8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9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20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21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2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3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4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5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6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7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31">
            <a:extLst>
              <a:ext uri="{BEBA8EAE-BF5A-486C-A8C5-ECC9F3942E4B}">
                <a14:imgProps xmlns:a14="http://schemas.microsoft.com/office/drawing/2010/main">
                  <a14:imgLayer r:embed="rId3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7" r:id="rId7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Web Storages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Cookies, Local and </a:t>
            </a:r>
            <a:r>
              <a:rPr lang="en-US" smtClean="0"/>
              <a:t>Session Storage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6931" y="4191001"/>
            <a:ext cx="3352800" cy="2285999"/>
          </a:xfrm>
          <a:prstGeom prst="rect">
            <a:avLst/>
          </a:prstGeom>
        </p:spPr>
      </p:pic>
      <p:sp>
        <p:nvSpPr>
          <p:cNvPr id="15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57198" y="5496290"/>
            <a:ext cx="3990513" cy="400110"/>
          </a:xfrm>
          <a:noFill/>
        </p:spPr>
        <p:txBody>
          <a:bodyPr wrap="square" rtlCol="0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 </a:t>
            </a: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Team</a:t>
            </a:r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457199" y="5801090"/>
            <a:ext cx="3990513" cy="369332"/>
          </a:xfrm>
          <a:noFill/>
        </p:spPr>
        <p:txBody>
          <a:bodyPr wrap="square" rtlCol="0">
            <a:spAutoFit/>
          </a:bodyPr>
          <a:lstStyle/>
          <a:p>
            <a:pPr marL="319088" indent="-319088">
              <a:spcBef>
                <a:spcPct val="20000"/>
              </a:spcBef>
            </a:pPr>
            <a:r>
              <a:rPr lang="en-US" dirty="0">
                <a:hlinkClick r:id="rId3"/>
              </a:rPr>
              <a:t>http://academy.telerik.com</a:t>
            </a:r>
            <a:r>
              <a:rPr lang="en-US" dirty="0"/>
              <a:t> 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457199" y="5121647"/>
            <a:ext cx="3990513" cy="461665"/>
          </a:xfrm>
          <a:noFill/>
        </p:spPr>
        <p:txBody>
          <a:bodyPr wrap="square" rtlCol="0">
            <a:spAutoFit/>
          </a:bodyPr>
          <a:lstStyle/>
          <a:p>
            <a:pPr marL="0" indent="0">
              <a:spcBef>
                <a:spcPct val="20000"/>
              </a:spcBef>
            </a:pPr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Telerik Software Academy</a:t>
            </a:r>
          </a:p>
        </p:txBody>
      </p:sp>
    </p:spTree>
    <p:extLst>
      <p:ext uri="{BB962C8B-B14F-4D97-AF65-F5344CB8AC3E}">
        <p14:creationId xmlns:p14="http://schemas.microsoft.com/office/powerpoint/2010/main" val="831718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Cookies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2286000"/>
          </a:xfrm>
        </p:spPr>
        <p:txBody>
          <a:bodyPr/>
          <a:lstStyle/>
          <a:p>
            <a:r>
              <a:rPr lang="en-US" dirty="0" smtClean="0"/>
              <a:t>Cookies can be accessed with JavaScript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document.cookie</a:t>
            </a:r>
            <a:r>
              <a:rPr lang="en-US" dirty="0" smtClean="0"/>
              <a:t> property</a:t>
            </a:r>
          </a:p>
          <a:p>
            <a:pPr lvl="1"/>
            <a:r>
              <a:rPr lang="en-US" dirty="0" smtClean="0"/>
              <a:t>Thought cookies are not strings, they are used as strings</a:t>
            </a:r>
            <a:endParaRPr lang="en-US" dirty="0"/>
          </a:p>
        </p:txBody>
      </p:sp>
      <p:sp>
        <p:nvSpPr>
          <p:cNvPr id="5" name="Text Placeholder 4"/>
          <p:cNvSpPr txBox="1">
            <a:spLocks/>
          </p:cNvSpPr>
          <p:nvPr/>
        </p:nvSpPr>
        <p:spPr>
          <a:xfrm>
            <a:off x="228600" y="3276600"/>
            <a:ext cx="8686800" cy="266226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eaLnBrk="0" hangingPunct="0">
              <a:lnSpc>
                <a:spcPts val="3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 sz="20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2pPr>
            <a:lvl3pPr marL="922338" indent="-2730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3pPr>
            <a:lvl4pPr marL="1187450" indent="-22860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4pPr>
            <a:lvl5pPr marL="1425575" indent="-22860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>
                <a:solidFill>
                  <a:schemeClr val="tx1"/>
                </a:solidFill>
                <a:latin typeface="+mn-lt"/>
              </a:defRPr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>
                <a:solidFill>
                  <a:schemeClr val="tx1"/>
                </a:solidFill>
                <a:latin typeface="+mn-lt"/>
              </a:defRPr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>
                <a:solidFill>
                  <a:schemeClr val="tx1"/>
                </a:solidFill>
                <a:latin typeface="+mn-lt"/>
              </a:defRPr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5000"/>
              </a:lnSpc>
            </a:pPr>
            <a:r>
              <a:rPr lang="nl-NL" dirty="0" smtClean="0"/>
              <a:t>//</a:t>
            </a:r>
            <a:r>
              <a:rPr lang="nl-NL" dirty="0"/>
              <a:t>sets a cookie</a:t>
            </a:r>
          </a:p>
          <a:p>
            <a:pPr>
              <a:lnSpc>
                <a:spcPct val="95000"/>
              </a:lnSpc>
            </a:pPr>
            <a:r>
              <a:rPr lang="nl-NL" dirty="0" smtClean="0"/>
              <a:t>document.cookie </a:t>
            </a:r>
            <a:r>
              <a:rPr lang="nl-NL" dirty="0"/>
              <a:t>=</a:t>
            </a:r>
          </a:p>
          <a:p>
            <a:pPr>
              <a:lnSpc>
                <a:spcPct val="95000"/>
              </a:lnSpc>
            </a:pPr>
            <a:r>
              <a:rPr lang="nl-NL" dirty="0" smtClean="0"/>
              <a:t> 'c1=cookie1; </a:t>
            </a:r>
            <a:r>
              <a:rPr lang="nl-NL" dirty="0"/>
              <a:t>expires=Thu, </a:t>
            </a:r>
            <a:r>
              <a:rPr lang="nl-NL" dirty="0" smtClean="0"/>
              <a:t>30 Apr 2013 21:44:00 </a:t>
            </a:r>
            <a:r>
              <a:rPr lang="nl-NL" dirty="0"/>
              <a:t>UTC; path</a:t>
            </a:r>
            <a:r>
              <a:rPr lang="nl-NL" dirty="0" smtClean="0"/>
              <a:t>=/'</a:t>
            </a:r>
            <a:endParaRPr lang="nl-NL" dirty="0"/>
          </a:p>
          <a:p>
            <a:pPr>
              <a:lnSpc>
                <a:spcPct val="95000"/>
              </a:lnSpc>
              <a:spcBef>
                <a:spcPts val="900"/>
              </a:spcBef>
            </a:pPr>
            <a:r>
              <a:rPr lang="nl-NL" dirty="0" smtClean="0"/>
              <a:t>//</a:t>
            </a:r>
            <a:r>
              <a:rPr lang="nl-NL" dirty="0"/>
              <a:t>sets another cookie</a:t>
            </a:r>
          </a:p>
          <a:p>
            <a:pPr>
              <a:lnSpc>
                <a:spcPct val="95000"/>
              </a:lnSpc>
            </a:pPr>
            <a:r>
              <a:rPr lang="nl-NL" dirty="0" smtClean="0"/>
              <a:t>document.cookie =</a:t>
            </a:r>
            <a:endParaRPr lang="nl-NL" dirty="0"/>
          </a:p>
          <a:p>
            <a:pPr>
              <a:lnSpc>
                <a:spcPct val="95000"/>
              </a:lnSpc>
            </a:pPr>
            <a:r>
              <a:rPr lang="nl-NL" dirty="0"/>
              <a:t> </a:t>
            </a:r>
            <a:r>
              <a:rPr lang="nl-NL" dirty="0" smtClean="0"/>
              <a:t>'c2=cookie2; expires=Tue, 29 </a:t>
            </a:r>
            <a:r>
              <a:rPr lang="nl-NL" dirty="0"/>
              <a:t>Apr 2013 </a:t>
            </a:r>
            <a:r>
              <a:rPr lang="nl-NL" dirty="0" smtClean="0"/>
              <a:t>11:11:11 </a:t>
            </a:r>
            <a:r>
              <a:rPr lang="nl-NL" dirty="0"/>
              <a:t>UTC; path</a:t>
            </a:r>
            <a:r>
              <a:rPr lang="nl-NL" dirty="0" smtClean="0"/>
              <a:t>=/'</a:t>
            </a:r>
          </a:p>
          <a:p>
            <a:pPr>
              <a:lnSpc>
                <a:spcPct val="95000"/>
              </a:lnSpc>
              <a:spcBef>
                <a:spcPts val="900"/>
              </a:spcBef>
            </a:pPr>
            <a:r>
              <a:rPr lang="nl-NL" dirty="0" smtClean="0"/>
              <a:t>//reads all cookies</a:t>
            </a:r>
          </a:p>
          <a:p>
            <a:pPr>
              <a:lnSpc>
                <a:spcPct val="95000"/>
              </a:lnSpc>
            </a:pPr>
            <a:r>
              <a:rPr lang="nl-NL" dirty="0" smtClean="0"/>
              <a:t>console.log(document.cookie);</a:t>
            </a:r>
          </a:p>
        </p:txBody>
      </p:sp>
    </p:spTree>
    <p:extLst>
      <p:ext uri="{BB962C8B-B14F-4D97-AF65-F5344CB8AC3E}">
        <p14:creationId xmlns:p14="http://schemas.microsoft.com/office/powerpoint/2010/main" val="1556525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Working with Cookies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53998"/>
          </a:xfrm>
        </p:spPr>
        <p:txBody>
          <a:bodyPr/>
          <a:lstStyle/>
          <a:p>
            <a:r>
              <a:rPr lang="en-US" dirty="0" smtClean="0"/>
              <a:t>Read cookie (its information)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533400" y="1752600"/>
            <a:ext cx="8077200" cy="4794198"/>
          </a:xfrm>
        </p:spPr>
        <p:txBody>
          <a:bodyPr/>
          <a:lstStyle/>
          <a:p>
            <a:r>
              <a:rPr lang="en-US" dirty="0"/>
              <a:t>function </a:t>
            </a:r>
            <a:r>
              <a:rPr lang="en-US" dirty="0" err="1"/>
              <a:t>readCookie</a:t>
            </a:r>
            <a:r>
              <a:rPr lang="en-US" dirty="0"/>
              <a:t>(name) {</a:t>
            </a:r>
          </a:p>
          <a:p>
            <a:r>
              <a:rPr lang="en-US" dirty="0" smtClean="0"/>
              <a:t>  var </a:t>
            </a:r>
            <a:r>
              <a:rPr lang="en-US" dirty="0" err="1"/>
              <a:t>allCookies</a:t>
            </a:r>
            <a:r>
              <a:rPr lang="en-US" dirty="0"/>
              <a:t> = </a:t>
            </a:r>
            <a:r>
              <a:rPr lang="en-US" dirty="0" err="1"/>
              <a:t>document.cookie.split</a:t>
            </a:r>
            <a:r>
              <a:rPr lang="en-US" dirty="0"/>
              <a:t>(";");</a:t>
            </a:r>
          </a:p>
          <a:p>
            <a:r>
              <a:rPr lang="en-US" dirty="0"/>
              <a:t>  </a:t>
            </a:r>
            <a:r>
              <a:rPr lang="en-US" dirty="0" smtClean="0"/>
              <a:t>for </a:t>
            </a:r>
            <a:r>
              <a:rPr lang="en-US" dirty="0"/>
              <a:t>(var i = 0; i &lt; </a:t>
            </a:r>
            <a:r>
              <a:rPr lang="en-US" dirty="0" err="1"/>
              <a:t>allCookies.length</a:t>
            </a:r>
            <a:r>
              <a:rPr lang="en-US" dirty="0"/>
              <a:t>; i++) {</a:t>
            </a:r>
          </a:p>
          <a:p>
            <a:r>
              <a:rPr lang="en-US" dirty="0"/>
              <a:t>  </a:t>
            </a:r>
            <a:r>
              <a:rPr lang="en-US" dirty="0" smtClean="0"/>
              <a:t>  var </a:t>
            </a:r>
            <a:r>
              <a:rPr lang="en-US" dirty="0"/>
              <a:t>cookie = </a:t>
            </a:r>
            <a:r>
              <a:rPr lang="en-US" dirty="0" err="1"/>
              <a:t>allCookies</a:t>
            </a:r>
            <a:r>
              <a:rPr lang="en-US" dirty="0"/>
              <a:t>[i];</a:t>
            </a:r>
          </a:p>
          <a:p>
            <a:r>
              <a:rPr lang="en-US" dirty="0"/>
              <a:t>    </a:t>
            </a:r>
            <a:r>
              <a:rPr lang="en-US" dirty="0" smtClean="0"/>
              <a:t>var </a:t>
            </a:r>
            <a:r>
              <a:rPr lang="en-US" dirty="0" err="1"/>
              <a:t>trailingZeros</a:t>
            </a:r>
            <a:r>
              <a:rPr lang="en-US" dirty="0"/>
              <a:t> = 0;</a:t>
            </a:r>
          </a:p>
          <a:p>
            <a:r>
              <a:rPr lang="en-US" dirty="0"/>
              <a:t>    </a:t>
            </a:r>
            <a:r>
              <a:rPr lang="en-US" dirty="0" smtClean="0"/>
              <a:t>for </a:t>
            </a:r>
            <a:r>
              <a:rPr lang="en-US" dirty="0"/>
              <a:t>(var j = 0; j &lt; </a:t>
            </a:r>
            <a:r>
              <a:rPr lang="en-US" dirty="0" err="1"/>
              <a:t>cookie.length</a:t>
            </a:r>
            <a:r>
              <a:rPr lang="en-US" dirty="0"/>
              <a:t>; j++) {</a:t>
            </a:r>
          </a:p>
          <a:p>
            <a:r>
              <a:rPr lang="en-US" dirty="0"/>
              <a:t>    </a:t>
            </a:r>
            <a:r>
              <a:rPr lang="en-US" dirty="0" smtClean="0"/>
              <a:t>  if </a:t>
            </a:r>
            <a:r>
              <a:rPr lang="en-US" dirty="0"/>
              <a:t>(cookie[j] !== " ") {</a:t>
            </a:r>
          </a:p>
          <a:p>
            <a:r>
              <a:rPr lang="en-US" dirty="0"/>
              <a:t>      </a:t>
            </a:r>
            <a:r>
              <a:rPr lang="en-US" dirty="0" smtClean="0"/>
              <a:t>  break</a:t>
            </a:r>
            <a:r>
              <a:rPr lang="en-US" dirty="0"/>
              <a:t>;</a:t>
            </a:r>
          </a:p>
          <a:p>
            <a:pPr>
              <a:lnSpc>
                <a:spcPct val="75000"/>
              </a:lnSpc>
            </a:pPr>
            <a:r>
              <a:rPr lang="en-US" dirty="0"/>
              <a:t>      </a:t>
            </a:r>
            <a:r>
              <a:rPr lang="en-US" dirty="0" smtClean="0"/>
              <a:t>}</a:t>
            </a:r>
            <a:endParaRPr lang="en-US" dirty="0"/>
          </a:p>
          <a:p>
            <a:pPr>
              <a:lnSpc>
                <a:spcPct val="75000"/>
              </a:lnSpc>
            </a:pPr>
            <a:r>
              <a:rPr lang="en-US" dirty="0"/>
              <a:t>    </a:t>
            </a:r>
            <a:r>
              <a:rPr lang="en-US" dirty="0" smtClean="0"/>
              <a:t>}</a:t>
            </a:r>
            <a:endParaRPr lang="en-US" dirty="0"/>
          </a:p>
          <a:p>
            <a:r>
              <a:rPr lang="en-US" dirty="0" smtClean="0"/>
              <a:t>    </a:t>
            </a:r>
            <a:r>
              <a:rPr lang="en-US" dirty="0"/>
              <a:t>cookie = </a:t>
            </a:r>
            <a:r>
              <a:rPr lang="en-US" dirty="0" err="1"/>
              <a:t>cookie.substring</a:t>
            </a:r>
            <a:r>
              <a:rPr lang="en-US" dirty="0"/>
              <a:t>(j);</a:t>
            </a:r>
          </a:p>
          <a:p>
            <a:r>
              <a:rPr lang="en-US" dirty="0"/>
              <a:t>    </a:t>
            </a:r>
            <a:r>
              <a:rPr lang="en-US" dirty="0" smtClean="0"/>
              <a:t>if </a:t>
            </a:r>
            <a:r>
              <a:rPr lang="en-US" dirty="0"/>
              <a:t>(</a:t>
            </a:r>
            <a:r>
              <a:rPr lang="en-US" dirty="0" err="1"/>
              <a:t>cookie.startsWith</a:t>
            </a:r>
            <a:r>
              <a:rPr lang="en-US" dirty="0"/>
              <a:t>(name + "=")) {</a:t>
            </a:r>
          </a:p>
          <a:p>
            <a:r>
              <a:rPr lang="en-US" dirty="0"/>
              <a:t>    </a:t>
            </a:r>
            <a:r>
              <a:rPr lang="en-US" dirty="0" smtClean="0"/>
              <a:t>  return </a:t>
            </a:r>
            <a:r>
              <a:rPr lang="en-US" dirty="0"/>
              <a:t>cookie;</a:t>
            </a:r>
          </a:p>
          <a:p>
            <a:pPr>
              <a:lnSpc>
                <a:spcPct val="75000"/>
              </a:lnSpc>
            </a:pPr>
            <a:r>
              <a:rPr lang="en-US" dirty="0"/>
              <a:t>    </a:t>
            </a:r>
            <a:r>
              <a:rPr lang="en-US" dirty="0" smtClean="0"/>
              <a:t>}</a:t>
            </a:r>
            <a:endParaRPr lang="en-US" dirty="0"/>
          </a:p>
          <a:p>
            <a:pPr>
              <a:lnSpc>
                <a:spcPct val="75000"/>
              </a:lnSpc>
            </a:pPr>
            <a:r>
              <a:rPr lang="en-US" dirty="0" smtClean="0"/>
              <a:t>  }</a:t>
            </a:r>
            <a:endParaRPr lang="en-US" dirty="0"/>
          </a:p>
          <a:p>
            <a:pPr>
              <a:lnSpc>
                <a:spcPct val="75000"/>
              </a:lnSpc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316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90600" y="2474121"/>
            <a:ext cx="5943600" cy="685800"/>
          </a:xfrm>
        </p:spPr>
        <p:txBody>
          <a:bodyPr/>
          <a:lstStyle/>
          <a:p>
            <a:r>
              <a:rPr lang="en-US" dirty="0" smtClean="0"/>
              <a:t>Cookies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90600" y="3200400"/>
            <a:ext cx="59436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2050" name="Picture 2" descr="http://upload.wikimedia.org/wikipedia/ru/b/be/Cookie_Monster_Pointing_Right_Backa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14875" y="2628899"/>
            <a:ext cx="4352925" cy="4229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3620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ts val="4400"/>
              </a:lnSpc>
            </a:pPr>
            <a:r>
              <a:rPr lang="en-U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localStorage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867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localStorage</a:t>
            </a:r>
            <a:r>
              <a:rPr lang="en-US" sz="3000" dirty="0" smtClean="0"/>
              <a:t> is per document storage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Accessible through </a:t>
            </a:r>
            <a:r>
              <a:rPr lang="en-US" sz="2800" dirty="0" err="1" smtClean="0"/>
              <a:t>document.localStorage</a:t>
            </a:r>
            <a:endParaRPr lang="en-US" sz="2800" dirty="0" smtClean="0"/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Similar to cookies</a:t>
            </a:r>
          </a:p>
          <a:p>
            <a:pPr lvl="2">
              <a:lnSpc>
                <a:spcPct val="100000"/>
              </a:lnSpc>
            </a:pPr>
            <a:r>
              <a:rPr lang="en-US" sz="2600" dirty="0" smtClean="0"/>
              <a:t>Can store much larger amount of data</a:t>
            </a:r>
          </a:p>
          <a:p>
            <a:pPr>
              <a:lnSpc>
                <a:spcPct val="100000"/>
              </a:lnSpc>
            </a:pPr>
            <a:r>
              <a:rPr lang="en-US" sz="3000" smtClean="0"/>
              <a:t>Supported down to </a:t>
            </a:r>
            <a:r>
              <a:rPr lang="en-US" sz="3000" dirty="0" smtClean="0"/>
              <a:t>IE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Needs a shim for IE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Saves data as string</a:t>
            </a:r>
          </a:p>
          <a:p>
            <a:pPr>
              <a:lnSpc>
                <a:spcPct val="100000"/>
              </a:lnSpc>
            </a:pPr>
            <a:r>
              <a:rPr lang="en-US" sz="3000" dirty="0" err="1" smtClean="0"/>
              <a:t>localStorage</a:t>
            </a:r>
            <a:r>
              <a:rPr lang="en-US" sz="3000" dirty="0" smtClean="0"/>
              <a:t> properties:</a:t>
            </a:r>
          </a:p>
          <a:p>
            <a:pPr lvl="1">
              <a:lnSpc>
                <a:spcPct val="100000"/>
              </a:lnSpc>
            </a:pPr>
            <a:r>
              <a:rPr lang="en-US" sz="28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setItem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(key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, value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dirty="0"/>
              <a:t>, </a:t>
            </a:r>
            <a:r>
              <a:rPr lang="en-US" sz="28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getItem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(key)</a:t>
            </a:r>
          </a:p>
          <a:p>
            <a:pPr lvl="1">
              <a:lnSpc>
                <a:spcPct val="100000"/>
              </a:lnSpc>
            </a:pPr>
            <a:r>
              <a:rPr lang="en-US" sz="28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removeItem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(key)</a:t>
            </a:r>
            <a:r>
              <a:rPr lang="en-US" sz="2800" dirty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length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79976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>
          <a:xfrm>
            <a:off x="533400" y="230188"/>
            <a:ext cx="8382000" cy="57214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r" eaLnBrk="0" hangingPunct="0">
              <a:lnSpc>
                <a:spcPts val="4400"/>
              </a:lnSpc>
              <a:defRPr sz="4400" b="1" baseline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eaLnBrk="0" hangingPunct="0">
              <a:defRPr sz="3000" b="1">
                <a:solidFill>
                  <a:schemeClr val="tx2"/>
                </a:solidFill>
              </a:defRPr>
            </a:lvl2pPr>
            <a:lvl3pPr algn="r" eaLnBrk="0" hangingPunct="0">
              <a:defRPr sz="3000" b="1">
                <a:solidFill>
                  <a:schemeClr val="tx2"/>
                </a:solidFill>
              </a:defRPr>
            </a:lvl3pPr>
            <a:lvl4pPr algn="r" eaLnBrk="0" hangingPunct="0">
              <a:defRPr sz="3000" b="1">
                <a:solidFill>
                  <a:schemeClr val="tx2"/>
                </a:solidFill>
              </a:defRPr>
            </a:lvl4pPr>
            <a:lvl5pPr algn="r" eaLnBrk="0" hangingPunct="0">
              <a:defRPr sz="3000" b="1">
                <a:solidFill>
                  <a:schemeClr val="tx2"/>
                </a:solidFill>
              </a:defRPr>
            </a:lvl5pPr>
            <a:lvl6pPr marL="457200" algn="r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</a:defRPr>
            </a:lvl6pPr>
            <a:lvl7pPr marL="914400" algn="r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</a:defRPr>
            </a:lvl7pPr>
            <a:lvl8pPr marL="1371600" algn="r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</a:defRPr>
            </a:lvl8pPr>
            <a:lvl9pPr marL="1828800" algn="r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</a:defRPr>
            </a:lvl9pPr>
          </a:lstStyle>
          <a:p>
            <a:r>
              <a:rPr lang="nl-NL" dirty="0" smtClean="0"/>
              <a:t>Local Storage Example</a:t>
            </a:r>
            <a:endParaRPr lang="nl-NL" dirty="0"/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533400" y="1460075"/>
            <a:ext cx="8077200" cy="21975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eaLnBrk="0" hangingPunct="0">
              <a:lnSpc>
                <a:spcPts val="3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 sz="20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2pPr>
            <a:lvl3pPr marL="922338" indent="-2730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3pPr>
            <a:lvl4pPr marL="1187450" indent="-22860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4pPr>
            <a:lvl5pPr marL="1425575" indent="-22860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>
                <a:solidFill>
                  <a:schemeClr val="tx1"/>
                </a:solidFill>
                <a:latin typeface="+mn-lt"/>
              </a:defRPr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>
                <a:solidFill>
                  <a:schemeClr val="tx1"/>
                </a:solidFill>
                <a:latin typeface="+mn-lt"/>
              </a:defRPr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>
                <a:solidFill>
                  <a:schemeClr val="tx1"/>
                </a:solidFill>
                <a:latin typeface="+mn-lt"/>
              </a:defRPr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5000"/>
              </a:lnSpc>
            </a:pPr>
            <a:r>
              <a:rPr lang="nl-NL" sz="2400" dirty="0"/>
              <a:t>function saveState(text</a:t>
            </a:r>
            <a:r>
              <a:rPr lang="nl-NL" sz="2400" dirty="0" smtClean="0"/>
              <a:t>){</a:t>
            </a:r>
          </a:p>
          <a:p>
            <a:pPr>
              <a:lnSpc>
                <a:spcPct val="95000"/>
              </a:lnSpc>
            </a:pPr>
            <a:r>
              <a:rPr lang="nl-NL" sz="2400" dirty="0" smtClean="0"/>
              <a:t>  localStorage</a:t>
            </a:r>
            <a:r>
              <a:rPr lang="nl-NL" sz="24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["text"]</a:t>
            </a:r>
            <a:r>
              <a:rPr lang="nl-NL" sz="2400" dirty="0" smtClean="0"/>
              <a:t> </a:t>
            </a:r>
            <a:r>
              <a:rPr lang="nl-NL" sz="2400" dirty="0"/>
              <a:t>= text</a:t>
            </a:r>
            <a:r>
              <a:rPr lang="nl-NL" sz="2400" dirty="0" smtClean="0"/>
              <a:t>;</a:t>
            </a:r>
          </a:p>
          <a:p>
            <a:pPr>
              <a:lnSpc>
                <a:spcPct val="95000"/>
              </a:lnSpc>
            </a:pPr>
            <a:r>
              <a:rPr lang="nl-NL" sz="2400" dirty="0" smtClean="0"/>
              <a:t>}</a:t>
            </a:r>
          </a:p>
          <a:p>
            <a:pPr>
              <a:lnSpc>
                <a:spcPct val="95000"/>
              </a:lnSpc>
            </a:pPr>
            <a:r>
              <a:rPr lang="nl-NL" sz="2400" dirty="0" smtClean="0"/>
              <a:t>function </a:t>
            </a:r>
            <a:r>
              <a:rPr lang="nl-NL" sz="2400" dirty="0"/>
              <a:t>restoreState</a:t>
            </a:r>
            <a:r>
              <a:rPr lang="nl-NL" sz="2400" dirty="0" smtClean="0"/>
              <a:t>(){</a:t>
            </a:r>
          </a:p>
          <a:p>
            <a:pPr>
              <a:lnSpc>
                <a:spcPct val="95000"/>
              </a:lnSpc>
            </a:pPr>
            <a:r>
              <a:rPr lang="nl-NL" sz="2400" dirty="0"/>
              <a:t> </a:t>
            </a:r>
            <a:r>
              <a:rPr lang="nl-NL" sz="2400" dirty="0" smtClean="0"/>
              <a:t> return </a:t>
            </a:r>
            <a:r>
              <a:rPr lang="nl-NL" sz="2400" dirty="0"/>
              <a:t>localStorage</a:t>
            </a:r>
            <a:r>
              <a:rPr lang="nl-NL" sz="24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["text"]</a:t>
            </a:r>
            <a:r>
              <a:rPr lang="nl-NL" sz="2400" dirty="0" smtClean="0"/>
              <a:t>;</a:t>
            </a:r>
          </a:p>
          <a:p>
            <a:pPr>
              <a:lnSpc>
                <a:spcPct val="95000"/>
              </a:lnSpc>
            </a:pPr>
            <a:r>
              <a:rPr lang="nl-NL" sz="2400" dirty="0" smtClean="0"/>
              <a:t>}</a:t>
            </a:r>
            <a:endParaRPr lang="nl-NL" sz="2400" dirty="0"/>
          </a:p>
        </p:txBody>
      </p:sp>
      <p:sp>
        <p:nvSpPr>
          <p:cNvPr id="10" name="Text Placeholder 1"/>
          <p:cNvSpPr txBox="1">
            <a:spLocks/>
          </p:cNvSpPr>
          <p:nvPr/>
        </p:nvSpPr>
        <p:spPr>
          <a:xfrm>
            <a:off x="376498" y="914400"/>
            <a:ext cx="8382000" cy="685800"/>
          </a:xfrm>
          <a:prstGeom prst="rect">
            <a:avLst/>
          </a:prstGeom>
        </p:spPr>
        <p:txBody>
          <a:bodyPr/>
          <a:lstStyle>
            <a:lvl1pPr marL="282575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1pPr>
            <a:lvl2pPr marL="630238" lvl="1" indent="-2730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2pPr>
            <a:lvl3pPr marL="922338" indent="-2730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3pPr>
            <a:lvl4pPr marL="1187450" indent="-22860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4pPr>
            <a:lvl5pPr marL="1425575" indent="-22860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>
                <a:solidFill>
                  <a:schemeClr val="tx1"/>
                </a:solidFill>
                <a:latin typeface="+mn-lt"/>
              </a:defRPr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>
                <a:solidFill>
                  <a:schemeClr val="tx1"/>
                </a:solidFill>
                <a:latin typeface="+mn-lt"/>
              </a:defRPr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>
                <a:solidFill>
                  <a:schemeClr val="tx1"/>
                </a:solidFill>
                <a:latin typeface="+mn-lt"/>
              </a:defRPr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nl-NL" dirty="0"/>
              <a:t>Local Storage</a:t>
            </a:r>
          </a:p>
        </p:txBody>
      </p:sp>
      <p:sp>
        <p:nvSpPr>
          <p:cNvPr id="5" name="Text Placeholder 4"/>
          <p:cNvSpPr txBox="1">
            <a:spLocks/>
          </p:cNvSpPr>
          <p:nvPr/>
        </p:nvSpPr>
        <p:spPr>
          <a:xfrm>
            <a:off x="533400" y="4355675"/>
            <a:ext cx="8068196" cy="21975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eaLnBrk="0" hangingPunct="0">
              <a:lnSpc>
                <a:spcPts val="3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 sz="20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2pPr>
            <a:lvl3pPr marL="922338" indent="-2730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3pPr>
            <a:lvl4pPr marL="1187450" indent="-22860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4pPr>
            <a:lvl5pPr marL="1425575" indent="-22860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>
                <a:solidFill>
                  <a:schemeClr val="tx1"/>
                </a:solidFill>
                <a:latin typeface="+mn-lt"/>
              </a:defRPr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>
                <a:solidFill>
                  <a:schemeClr val="tx1"/>
                </a:solidFill>
                <a:latin typeface="+mn-lt"/>
              </a:defRPr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>
                <a:solidFill>
                  <a:schemeClr val="tx1"/>
                </a:solidFill>
                <a:latin typeface="+mn-lt"/>
              </a:defRPr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5000"/>
              </a:lnSpc>
            </a:pPr>
            <a:r>
              <a:rPr lang="nl-NL" sz="2400" dirty="0"/>
              <a:t>function saveState(text</a:t>
            </a:r>
            <a:r>
              <a:rPr lang="nl-NL" sz="2400" dirty="0" smtClean="0"/>
              <a:t>){</a:t>
            </a:r>
          </a:p>
          <a:p>
            <a:pPr>
              <a:lnSpc>
                <a:spcPct val="95000"/>
              </a:lnSpc>
            </a:pPr>
            <a:r>
              <a:rPr lang="nl-NL" sz="2400" dirty="0" smtClean="0"/>
              <a:t>  localStorage.</a:t>
            </a:r>
            <a:r>
              <a:rPr lang="nl-NL" sz="24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setValue</a:t>
            </a:r>
            <a:r>
              <a:rPr lang="nl-NL" sz="2400" dirty="0" smtClean="0"/>
              <a:t>("text", text);</a:t>
            </a:r>
          </a:p>
          <a:p>
            <a:pPr>
              <a:lnSpc>
                <a:spcPct val="95000"/>
              </a:lnSpc>
            </a:pPr>
            <a:r>
              <a:rPr lang="nl-NL" sz="2400" dirty="0" smtClean="0"/>
              <a:t>}</a:t>
            </a:r>
          </a:p>
          <a:p>
            <a:pPr>
              <a:lnSpc>
                <a:spcPct val="95000"/>
              </a:lnSpc>
            </a:pPr>
            <a:r>
              <a:rPr lang="nl-NL" sz="2400" dirty="0" smtClean="0"/>
              <a:t>function </a:t>
            </a:r>
            <a:r>
              <a:rPr lang="nl-NL" sz="2400" dirty="0"/>
              <a:t>restoreState</a:t>
            </a:r>
            <a:r>
              <a:rPr lang="nl-NL" sz="2400" dirty="0" smtClean="0"/>
              <a:t>(){</a:t>
            </a:r>
          </a:p>
          <a:p>
            <a:pPr>
              <a:lnSpc>
                <a:spcPct val="95000"/>
              </a:lnSpc>
            </a:pPr>
            <a:r>
              <a:rPr lang="nl-NL" sz="2400" dirty="0"/>
              <a:t> </a:t>
            </a:r>
            <a:r>
              <a:rPr lang="nl-NL" sz="2400" dirty="0" smtClean="0"/>
              <a:t> return </a:t>
            </a:r>
            <a:r>
              <a:rPr lang="nl-NL" sz="2400" dirty="0"/>
              <a:t>localStorage.</a:t>
            </a:r>
            <a:r>
              <a:rPr lang="nl-NL" sz="24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getValue</a:t>
            </a:r>
            <a:r>
              <a:rPr lang="nl-NL" sz="2400" dirty="0" smtClean="0"/>
              <a:t>("text");</a:t>
            </a:r>
          </a:p>
          <a:p>
            <a:pPr>
              <a:lnSpc>
                <a:spcPct val="95000"/>
              </a:lnSpc>
            </a:pPr>
            <a:r>
              <a:rPr lang="nl-NL" sz="2400" dirty="0" smtClean="0"/>
              <a:t>}</a:t>
            </a:r>
            <a:endParaRPr lang="nl-NL" sz="2400" dirty="0"/>
          </a:p>
        </p:txBody>
      </p:sp>
      <p:sp>
        <p:nvSpPr>
          <p:cNvPr id="6" name="Text Placeholder 1"/>
          <p:cNvSpPr txBox="1">
            <a:spLocks/>
          </p:cNvSpPr>
          <p:nvPr/>
        </p:nvSpPr>
        <p:spPr>
          <a:xfrm>
            <a:off x="533400" y="3657600"/>
            <a:ext cx="8382000" cy="685800"/>
          </a:xfrm>
          <a:prstGeom prst="rect">
            <a:avLst/>
          </a:prstGeom>
        </p:spPr>
        <p:txBody>
          <a:bodyPr/>
          <a:lstStyle>
            <a:lvl1pPr marL="282575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1pPr>
            <a:lvl2pPr marL="630238" lvl="1" indent="-2730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2pPr>
            <a:lvl3pPr marL="922338" indent="-2730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3pPr>
            <a:lvl4pPr marL="1187450" indent="-22860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4pPr>
            <a:lvl5pPr marL="1425575" indent="-22860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>
                <a:solidFill>
                  <a:schemeClr val="tx1"/>
                </a:solidFill>
                <a:latin typeface="+mn-lt"/>
              </a:defRPr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>
                <a:solidFill>
                  <a:schemeClr val="tx1"/>
                </a:solidFill>
                <a:latin typeface="+mn-lt"/>
              </a:defRPr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>
                <a:solidFill>
                  <a:schemeClr val="tx1"/>
                </a:solidFill>
                <a:latin typeface="+mn-lt"/>
              </a:defRPr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nl-NL" dirty="0" smtClean="0"/>
              <a:t>Same as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70397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219200"/>
            <a:ext cx="7924800" cy="685800"/>
          </a:xfrm>
        </p:spPr>
        <p:txBody>
          <a:bodyPr/>
          <a:lstStyle/>
          <a:p>
            <a:r>
              <a:rPr lang="en-US" dirty="0" smtClean="0"/>
              <a:t>localStorage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1945479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3078" name="Picture 6" descr="http://upload.wikimedia.org/wikipedia/commons/9/98/Cern_datacenter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0800000" flipH="1" flipV="1">
            <a:off x="1981200" y="2743200"/>
            <a:ext cx="5181600" cy="3454398"/>
          </a:xfrm>
          <a:prstGeom prst="roundRect">
            <a:avLst>
              <a:gd name="adj" fmla="val 2329"/>
            </a:avLst>
          </a:prstGeom>
          <a:noFill/>
          <a:ln w="19050">
            <a:solidFill>
              <a:schemeClr val="accent6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6497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029200"/>
          </a:xfrm>
        </p:spPr>
        <p:txBody>
          <a:bodyPr/>
          <a:lstStyle/>
          <a:p>
            <a:r>
              <a:rPr lang="en-US" dirty="0"/>
              <a:t>Session Storage</a:t>
            </a:r>
            <a:endParaRPr lang="en-US" dirty="0" smtClean="0"/>
          </a:p>
          <a:p>
            <a:pPr lvl="1"/>
            <a:r>
              <a:rPr lang="en-US" dirty="0" smtClean="0"/>
              <a:t>Similar to localStorage</a:t>
            </a:r>
            <a:endParaRPr lang="en-US" dirty="0"/>
          </a:p>
          <a:p>
            <a:pPr lvl="1"/>
            <a:r>
              <a:rPr lang="en-US" dirty="0" smtClean="0"/>
              <a:t>Lasts </a:t>
            </a:r>
            <a:r>
              <a:rPr lang="en-US" dirty="0"/>
              <a:t>as long as browser is open</a:t>
            </a:r>
          </a:p>
          <a:p>
            <a:pPr lvl="1"/>
            <a:r>
              <a:rPr lang="en-US" dirty="0" smtClean="0"/>
              <a:t>Opening </a:t>
            </a:r>
            <a:r>
              <a:rPr lang="en-US" dirty="0"/>
              <a:t>page in new window or tab starts new </a:t>
            </a:r>
            <a:r>
              <a:rPr lang="en-US" dirty="0" smtClean="0"/>
              <a:t>session</a:t>
            </a:r>
            <a:endParaRPr lang="en-US" dirty="0"/>
          </a:p>
          <a:p>
            <a:pPr lvl="1"/>
            <a:r>
              <a:rPr lang="en-US" dirty="0" smtClean="0"/>
              <a:t>Great </a:t>
            </a:r>
            <a:r>
              <a:rPr lang="en-US" dirty="0"/>
              <a:t>for sensitive data (e.g. banking sessions</a:t>
            </a:r>
            <a:r>
              <a:rPr lang="en-US" dirty="0" smtClean="0"/>
              <a:t>)</a:t>
            </a:r>
          </a:p>
          <a:p>
            <a:r>
              <a:rPr lang="en-US" dirty="0" smtClean="0"/>
              <a:t>Can store only strings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867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>
          <a:xfrm>
            <a:off x="533400" y="230188"/>
            <a:ext cx="8382000" cy="57214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r" eaLnBrk="0" hangingPunct="0">
              <a:lnSpc>
                <a:spcPts val="4400"/>
              </a:lnSpc>
              <a:defRPr sz="4400" b="1" baseline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eaLnBrk="0" hangingPunct="0">
              <a:defRPr sz="3000" b="1">
                <a:solidFill>
                  <a:schemeClr val="tx2"/>
                </a:solidFill>
              </a:defRPr>
            </a:lvl2pPr>
            <a:lvl3pPr algn="r" eaLnBrk="0" hangingPunct="0">
              <a:defRPr sz="3000" b="1">
                <a:solidFill>
                  <a:schemeClr val="tx2"/>
                </a:solidFill>
              </a:defRPr>
            </a:lvl3pPr>
            <a:lvl4pPr algn="r" eaLnBrk="0" hangingPunct="0">
              <a:defRPr sz="3000" b="1">
                <a:solidFill>
                  <a:schemeClr val="tx2"/>
                </a:solidFill>
              </a:defRPr>
            </a:lvl4pPr>
            <a:lvl5pPr algn="r" eaLnBrk="0" hangingPunct="0">
              <a:defRPr sz="3000" b="1">
                <a:solidFill>
                  <a:schemeClr val="tx2"/>
                </a:solidFill>
              </a:defRPr>
            </a:lvl5pPr>
            <a:lvl6pPr marL="457200" algn="r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</a:defRPr>
            </a:lvl6pPr>
            <a:lvl7pPr marL="914400" algn="r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</a:defRPr>
            </a:lvl7pPr>
            <a:lvl8pPr marL="1371600" algn="r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</a:defRPr>
            </a:lvl8pPr>
            <a:lvl9pPr marL="1828800" algn="r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</a:defRPr>
            </a:lvl9pPr>
          </a:lstStyle>
          <a:p>
            <a:r>
              <a:rPr lang="nl-NL" dirty="0" smtClean="0"/>
              <a:t>Session Storage Example</a:t>
            </a:r>
            <a:endParaRPr lang="nl-NL" dirty="0"/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228600" y="2035076"/>
            <a:ext cx="8686800" cy="41549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eaLnBrk="0" hangingPunct="0">
              <a:lnSpc>
                <a:spcPts val="3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 sz="20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2pPr>
            <a:lvl3pPr marL="922338" indent="-2730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3pPr>
            <a:lvl4pPr marL="1187450" indent="-22860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4pPr>
            <a:lvl5pPr marL="1425575" indent="-22860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>
                <a:solidFill>
                  <a:schemeClr val="tx1"/>
                </a:solidFill>
                <a:latin typeface="+mn-lt"/>
              </a:defRPr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>
                <a:solidFill>
                  <a:schemeClr val="tx1"/>
                </a:solidFill>
                <a:latin typeface="+mn-lt"/>
              </a:defRPr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>
                <a:solidFill>
                  <a:schemeClr val="tx1"/>
                </a:solidFill>
                <a:latin typeface="+mn-lt"/>
              </a:defRPr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nl-NL" sz="2400" dirty="0" smtClean="0"/>
              <a:t>function </a:t>
            </a:r>
            <a:r>
              <a:rPr lang="nl-NL" sz="2400" dirty="0"/>
              <a:t>incrementLoads() {</a:t>
            </a:r>
          </a:p>
          <a:p>
            <a:pPr>
              <a:lnSpc>
                <a:spcPct val="100000"/>
              </a:lnSpc>
            </a:pPr>
            <a:r>
              <a:rPr lang="nl-NL" sz="2400" dirty="0" smtClean="0"/>
              <a:t>  if (!</a:t>
            </a:r>
            <a:r>
              <a:rPr lang="nl-NL" sz="2400" dirty="0"/>
              <a:t>sessionStorage. counter) {</a:t>
            </a:r>
          </a:p>
          <a:p>
            <a:pPr>
              <a:lnSpc>
                <a:spcPct val="100000"/>
              </a:lnSpc>
            </a:pPr>
            <a:r>
              <a:rPr lang="nl-NL" sz="2400" dirty="0"/>
              <a:t>  </a:t>
            </a:r>
            <a:r>
              <a:rPr lang="nl-NL" sz="2400" dirty="0" smtClean="0"/>
              <a:t>  </a:t>
            </a:r>
            <a:r>
              <a:rPr lang="nl-NL" sz="2400" dirty="0"/>
              <a:t>sessionStorage.setItem(" counter ", </a:t>
            </a:r>
            <a:r>
              <a:rPr lang="nl-NL" sz="2400" dirty="0" smtClean="0"/>
              <a:t>0);</a:t>
            </a:r>
            <a:endParaRPr lang="nl-NL" sz="2400" dirty="0"/>
          </a:p>
          <a:p>
            <a:pPr>
              <a:lnSpc>
                <a:spcPct val="100000"/>
              </a:lnSpc>
            </a:pPr>
            <a:r>
              <a:rPr lang="nl-NL" sz="2400" dirty="0"/>
              <a:t>  </a:t>
            </a:r>
            <a:r>
              <a:rPr lang="nl-NL" sz="2400" dirty="0" smtClean="0"/>
              <a:t>}</a:t>
            </a:r>
            <a:endParaRPr lang="nl-NL" sz="2400" dirty="0"/>
          </a:p>
          <a:p>
            <a:pPr>
              <a:lnSpc>
                <a:spcPct val="100000"/>
              </a:lnSpc>
            </a:pPr>
            <a:r>
              <a:rPr lang="nl-NL" sz="2400" dirty="0"/>
              <a:t>  </a:t>
            </a:r>
            <a:r>
              <a:rPr lang="nl-NL" sz="2400" dirty="0" smtClean="0"/>
              <a:t>var </a:t>
            </a:r>
            <a:r>
              <a:rPr lang="nl-NL" sz="2400" dirty="0"/>
              <a:t>currentCount = </a:t>
            </a:r>
          </a:p>
          <a:p>
            <a:pPr>
              <a:lnSpc>
                <a:spcPct val="100000"/>
              </a:lnSpc>
            </a:pPr>
            <a:r>
              <a:rPr lang="nl-NL" sz="2400" dirty="0" smtClean="0"/>
              <a:t>   parseInt(sessionStorage.getItem("counter"));</a:t>
            </a:r>
            <a:endParaRPr lang="nl-NL" sz="2400" dirty="0"/>
          </a:p>
          <a:p>
            <a:pPr>
              <a:lnSpc>
                <a:spcPct val="100000"/>
              </a:lnSpc>
            </a:pPr>
            <a:r>
              <a:rPr lang="nl-NL" sz="2400" dirty="0"/>
              <a:t>  </a:t>
            </a:r>
            <a:r>
              <a:rPr lang="nl-NL" sz="2400" dirty="0" smtClean="0"/>
              <a:t>currentCount</a:t>
            </a:r>
            <a:r>
              <a:rPr lang="nl-NL" sz="2400" dirty="0"/>
              <a:t>++;</a:t>
            </a:r>
          </a:p>
          <a:p>
            <a:pPr>
              <a:lnSpc>
                <a:spcPct val="100000"/>
              </a:lnSpc>
            </a:pPr>
            <a:r>
              <a:rPr lang="nl-NL" sz="2400" dirty="0"/>
              <a:t>  sessionStorage.setItem</a:t>
            </a:r>
            <a:r>
              <a:rPr lang="nl-NL" sz="2400" dirty="0" smtClean="0"/>
              <a:t>("counter",currentCount</a:t>
            </a:r>
            <a:r>
              <a:rPr lang="nl-NL" sz="2400" dirty="0"/>
              <a:t>;</a:t>
            </a:r>
          </a:p>
          <a:p>
            <a:pPr>
              <a:lnSpc>
                <a:spcPct val="100000"/>
              </a:lnSpc>
            </a:pPr>
            <a:r>
              <a:rPr lang="nl-NL" sz="2400" dirty="0" smtClean="0"/>
              <a:t>  document.getElementById</a:t>
            </a:r>
            <a:r>
              <a:rPr lang="nl-NL" sz="2400" dirty="0"/>
              <a:t>("countDiv").innerHTML </a:t>
            </a:r>
            <a:r>
              <a:rPr lang="nl-NL" sz="2400" dirty="0" smtClean="0"/>
              <a:t>=</a:t>
            </a:r>
          </a:p>
          <a:p>
            <a:pPr>
              <a:lnSpc>
                <a:spcPct val="100000"/>
              </a:lnSpc>
            </a:pPr>
            <a:r>
              <a:rPr lang="nl-NL" sz="2400" dirty="0" smtClean="0"/>
              <a:t>   currentCount</a:t>
            </a:r>
            <a:r>
              <a:rPr lang="nl-NL" sz="2400" dirty="0"/>
              <a:t>;</a:t>
            </a:r>
          </a:p>
          <a:p>
            <a:pPr>
              <a:lnSpc>
                <a:spcPct val="100000"/>
              </a:lnSpc>
            </a:pPr>
            <a:r>
              <a:rPr lang="nl-NL" sz="2400" dirty="0" smtClean="0"/>
              <a:t>}</a:t>
            </a:r>
            <a:endParaRPr lang="nl-NL" sz="2400" dirty="0"/>
          </a:p>
        </p:txBody>
      </p:sp>
      <p:sp>
        <p:nvSpPr>
          <p:cNvPr id="10" name="Text Placeholder 1"/>
          <p:cNvSpPr txBox="1">
            <a:spLocks/>
          </p:cNvSpPr>
          <p:nvPr/>
        </p:nvSpPr>
        <p:spPr>
          <a:xfrm>
            <a:off x="376498" y="1337608"/>
            <a:ext cx="8382000" cy="685800"/>
          </a:xfrm>
          <a:prstGeom prst="rect">
            <a:avLst/>
          </a:prstGeom>
        </p:spPr>
        <p:txBody>
          <a:bodyPr/>
          <a:lstStyle>
            <a:lvl1pPr marL="282575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1pPr>
            <a:lvl2pPr marL="630238" lvl="1" indent="-2730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2pPr>
            <a:lvl3pPr marL="922338" indent="-2730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3pPr>
            <a:lvl4pPr marL="1187450" indent="-22860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4pPr>
            <a:lvl5pPr marL="1425575" indent="-22860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>
                <a:solidFill>
                  <a:schemeClr val="tx1"/>
                </a:solidFill>
                <a:latin typeface="+mn-lt"/>
              </a:defRPr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>
                <a:solidFill>
                  <a:schemeClr val="tx1"/>
                </a:solidFill>
                <a:latin typeface="+mn-lt"/>
              </a:defRPr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>
                <a:solidFill>
                  <a:schemeClr val="tx1"/>
                </a:solidFill>
                <a:latin typeface="+mn-lt"/>
              </a:defRPr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nl-NL" dirty="0" smtClean="0"/>
              <a:t>Session Storage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81651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600200"/>
            <a:ext cx="7924800" cy="685800"/>
          </a:xfrm>
        </p:spPr>
        <p:txBody>
          <a:bodyPr/>
          <a:lstStyle/>
          <a:p>
            <a:r>
              <a:rPr lang="en-US" dirty="0" err="1" smtClean="0"/>
              <a:t>sessionStorage</a:t>
            </a:r>
            <a:r>
              <a:rPr lang="en-US" dirty="0" smtClean="0"/>
              <a:t> Storages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2326479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8200" y="3810000"/>
            <a:ext cx="3771900" cy="1885950"/>
          </a:xfrm>
          <a:prstGeom prst="round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10774" y="3668262"/>
            <a:ext cx="2827852" cy="2169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635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969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Saving Object in WebStorages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Local and session storage can only contain strings</a:t>
            </a:r>
          </a:p>
          <a:p>
            <a:pPr lvl="1"/>
            <a:r>
              <a:rPr lang="en-US" dirty="0" smtClean="0"/>
              <a:t>If you try to save an object, its </a:t>
            </a:r>
            <a:r>
              <a:rPr lang="en-US" dirty="0" err="1" smtClean="0"/>
              <a:t>toString</a:t>
            </a:r>
            <a:r>
              <a:rPr lang="en-US" dirty="0" smtClean="0"/>
              <a:t>() method will be invoked </a:t>
            </a:r>
          </a:p>
          <a:p>
            <a:r>
              <a:rPr lang="en-US" dirty="0" smtClean="0"/>
              <a:t>To save objects into web storages, need to extend the Storage prototype</a:t>
            </a:r>
          </a:p>
          <a:p>
            <a:pPr lvl="1"/>
            <a:endParaRPr lang="en-US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228600" y="4267200"/>
            <a:ext cx="8686800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eaLnBrk="0" hangingPunct="0">
              <a:lnSpc>
                <a:spcPts val="3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 sz="20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2pPr>
            <a:lvl3pPr marL="922338" indent="-2730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3pPr>
            <a:lvl4pPr marL="1187450" indent="-22860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4pPr>
            <a:lvl5pPr marL="1425575" indent="-22860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>
                <a:solidFill>
                  <a:schemeClr val="tx1"/>
                </a:solidFill>
                <a:latin typeface="+mn-lt"/>
              </a:defRPr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>
                <a:solidFill>
                  <a:schemeClr val="tx1"/>
                </a:solidFill>
                <a:latin typeface="+mn-lt"/>
              </a:defRPr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>
                <a:solidFill>
                  <a:schemeClr val="tx1"/>
                </a:solidFill>
                <a:latin typeface="+mn-lt"/>
              </a:defRPr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nl-NL" sz="1800" dirty="0" smtClean="0"/>
              <a:t>Storage.prototype.setObject </a:t>
            </a:r>
            <a:r>
              <a:rPr lang="nl-NL" sz="1800" dirty="0"/>
              <a:t>= </a:t>
            </a:r>
            <a:endParaRPr lang="nl-NL" sz="1800" dirty="0" smtClean="0"/>
          </a:p>
          <a:p>
            <a:pPr>
              <a:lnSpc>
                <a:spcPct val="100000"/>
              </a:lnSpc>
            </a:pPr>
            <a:r>
              <a:rPr lang="nl-NL" sz="1800" dirty="0"/>
              <a:t> </a:t>
            </a:r>
            <a:r>
              <a:rPr lang="nl-NL" sz="1800" dirty="0" smtClean="0"/>
              <a:t> function </a:t>
            </a:r>
            <a:r>
              <a:rPr lang="nl-NL" sz="1800" dirty="0"/>
              <a:t>setObject(key, obj</a:t>
            </a:r>
            <a:r>
              <a:rPr lang="nl-NL" sz="1800" dirty="0" smtClean="0"/>
              <a:t>){</a:t>
            </a:r>
            <a:endParaRPr lang="nl-NL" sz="1800" dirty="0"/>
          </a:p>
          <a:p>
            <a:pPr>
              <a:lnSpc>
                <a:spcPct val="100000"/>
              </a:lnSpc>
            </a:pPr>
            <a:r>
              <a:rPr lang="nl-NL" sz="1800" dirty="0" smtClean="0"/>
              <a:t>    </a:t>
            </a:r>
            <a:r>
              <a:rPr lang="nl-NL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this.setItem(key</a:t>
            </a:r>
            <a:r>
              <a:rPr lang="nl-NL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, JSON.stringify(obj)</a:t>
            </a:r>
            <a:r>
              <a:rPr lang="nl-NL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)</a:t>
            </a:r>
            <a:r>
              <a:rPr lang="nl-NL" sz="1800" dirty="0" smtClean="0"/>
              <a:t>;</a:t>
            </a:r>
            <a:endParaRPr lang="nl-NL" sz="1800" dirty="0"/>
          </a:p>
          <a:p>
            <a:pPr>
              <a:lnSpc>
                <a:spcPct val="100000"/>
              </a:lnSpc>
            </a:pPr>
            <a:r>
              <a:rPr lang="nl-NL" sz="1800" dirty="0" smtClean="0"/>
              <a:t>};</a:t>
            </a:r>
            <a:endParaRPr lang="nl-NL" sz="1800" dirty="0"/>
          </a:p>
          <a:p>
            <a:pPr>
              <a:lnSpc>
                <a:spcPct val="100000"/>
              </a:lnSpc>
            </a:pPr>
            <a:r>
              <a:rPr lang="nl-NL" sz="1800" dirty="0" smtClean="0"/>
              <a:t>Storage.prototype.getObject = </a:t>
            </a:r>
          </a:p>
          <a:p>
            <a:pPr>
              <a:lnSpc>
                <a:spcPct val="100000"/>
              </a:lnSpc>
            </a:pPr>
            <a:r>
              <a:rPr lang="nl-NL" sz="1800" dirty="0"/>
              <a:t> </a:t>
            </a:r>
            <a:r>
              <a:rPr lang="nl-NL" sz="1800" dirty="0" smtClean="0"/>
              <a:t> function </a:t>
            </a:r>
            <a:r>
              <a:rPr lang="nl-NL" sz="1800" dirty="0"/>
              <a:t>getObject(key) {</a:t>
            </a:r>
          </a:p>
          <a:p>
            <a:pPr>
              <a:lnSpc>
                <a:spcPct val="100000"/>
              </a:lnSpc>
            </a:pPr>
            <a:r>
              <a:rPr lang="nl-NL" sz="1800" dirty="0" smtClean="0"/>
              <a:t>    </a:t>
            </a:r>
            <a:r>
              <a:rPr lang="nl-NL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return JSON.parse(this.getItem(key))</a:t>
            </a:r>
            <a:r>
              <a:rPr lang="nl-NL" sz="1800" dirty="0" smtClean="0"/>
              <a:t>;</a:t>
            </a:r>
          </a:p>
          <a:p>
            <a:pPr>
              <a:lnSpc>
                <a:spcPct val="100000"/>
              </a:lnSpc>
            </a:pPr>
            <a:r>
              <a:rPr lang="nl-NL" sz="1800" dirty="0" smtClean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960096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Cookies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err="1"/>
              <a:t>SessionStorage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err="1" smtClean="0"/>
              <a:t>LocalStorage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Shims for </a:t>
            </a:r>
            <a:r>
              <a:rPr lang="en-US" dirty="0" err="1" smtClean="0"/>
              <a:t>localStorage</a:t>
            </a:r>
            <a:r>
              <a:rPr lang="en-US" smtClean="0"/>
              <a:t> </a:t>
            </a:r>
            <a:br>
              <a:rPr lang="en-US" smtClean="0"/>
            </a:br>
            <a:r>
              <a:rPr lang="en-US" smtClean="0"/>
              <a:t>and </a:t>
            </a:r>
            <a:r>
              <a:rPr lang="en-US" dirty="0" err="1" smtClean="0"/>
              <a:t>sessionStorage</a:t>
            </a:r>
            <a:endParaRPr lang="en-US" dirty="0"/>
          </a:p>
        </p:txBody>
      </p:sp>
      <p:pic>
        <p:nvPicPr>
          <p:cNvPr id="7" name="Picture 4" descr="http://www.wise-women.org/tutorials/csstut/flow_kl_2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355395">
            <a:off x="6423379" y="1169086"/>
            <a:ext cx="2105037" cy="2371674"/>
          </a:xfrm>
          <a:prstGeom prst="roundRect">
            <a:avLst>
              <a:gd name="adj" fmla="val 25356"/>
            </a:avLst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http://www.mmmeeja.com/gfx/blog/javascript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65470" y="4226248"/>
            <a:ext cx="2853971" cy="2140477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2009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733800" y="2057400"/>
            <a:ext cx="5181600" cy="1447800"/>
          </a:xfrm>
        </p:spPr>
        <p:txBody>
          <a:bodyPr/>
          <a:lstStyle/>
          <a:p>
            <a:r>
              <a:rPr lang="en-US" dirty="0"/>
              <a:t>Saving Object in WebStorages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733800" y="3581399"/>
            <a:ext cx="51816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098" name="Picture 2" descr="https://upload.wikimedia.org/wikipedia/commons/thumb/c/c9/StorageTek_Powderhorn_tape_library.jpg/220px-StorageTek_Powderhorn_tape_librar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3400" y="1523999"/>
            <a:ext cx="3089611" cy="4114800"/>
          </a:xfrm>
          <a:prstGeom prst="roundRect">
            <a:avLst>
              <a:gd name="adj" fmla="val 2329"/>
            </a:avLst>
          </a:pr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136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Storages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844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114800" y="2362200"/>
            <a:ext cx="4724400" cy="685800"/>
          </a:xfrm>
        </p:spPr>
        <p:txBody>
          <a:bodyPr/>
          <a:lstStyle/>
          <a:p>
            <a:r>
              <a:rPr lang="en-US" dirty="0" smtClean="0"/>
              <a:t>WebStorages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114800" y="3088479"/>
            <a:ext cx="4724400" cy="569120"/>
          </a:xfrm>
        </p:spPr>
        <p:txBody>
          <a:bodyPr/>
          <a:lstStyle/>
          <a:p>
            <a:r>
              <a:rPr lang="en-US" dirty="0" smtClean="0"/>
              <a:t>Cookies, Local and Session</a:t>
            </a:r>
            <a:endParaRPr 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843990">
            <a:off x="5854623" y="4281688"/>
            <a:ext cx="1617016" cy="1975468"/>
          </a:xfrm>
          <a:prstGeom prst="rect">
            <a:avLst/>
          </a:prstGeom>
          <a:noFill/>
          <a:ln>
            <a:noFill/>
          </a:ln>
          <a:effectLst>
            <a:glow rad="139700">
              <a:schemeClr val="accent3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  <a:softEdge rad="12700"/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8600" y="1448390"/>
            <a:ext cx="3949494" cy="4190409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4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  <a:softEdge rad="12700"/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8559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WebStorages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WebStorages are places to store data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Save user settings, so next time he opens the application, they can be loaded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Three common types of Web Storage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Cookies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Accessible only from a </a:t>
            </a:r>
            <a:r>
              <a:rPr lang="en-US" dirty="0" smtClean="0"/>
              <a:t>single document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localStorage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Accessible only from a </a:t>
            </a:r>
            <a:r>
              <a:rPr lang="en-US" dirty="0"/>
              <a:t>single </a:t>
            </a:r>
            <a:r>
              <a:rPr lang="en-US" dirty="0" smtClean="0"/>
              <a:t>document</a:t>
            </a:r>
          </a:p>
          <a:p>
            <a:pPr lvl="1">
              <a:lnSpc>
                <a:spcPct val="100000"/>
              </a:lnSpc>
            </a:pPr>
            <a:r>
              <a:rPr lang="en-US" dirty="0" err="1" smtClean="0"/>
              <a:t>sessionStorage</a:t>
            </a:r>
            <a:endParaRPr lang="en-US" dirty="0" smtClean="0"/>
          </a:p>
          <a:p>
            <a:pPr lvl="2">
              <a:lnSpc>
                <a:spcPct val="100000"/>
              </a:lnSpc>
            </a:pPr>
            <a:r>
              <a:rPr lang="en-US" dirty="0" smtClean="0"/>
              <a:t>Accessible only while the </a:t>
            </a:r>
            <a:r>
              <a:rPr lang="en-US" dirty="0"/>
              <a:t>document </a:t>
            </a:r>
            <a:r>
              <a:rPr lang="en-US" dirty="0" smtClean="0"/>
              <a:t>is opened</a:t>
            </a:r>
          </a:p>
        </p:txBody>
      </p:sp>
    </p:spTree>
    <p:extLst>
      <p:ext uri="{BB962C8B-B14F-4D97-AF65-F5344CB8AC3E}">
        <p14:creationId xmlns:p14="http://schemas.microsoft.com/office/powerpoint/2010/main" val="1904587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2971800"/>
            <a:ext cx="7924800" cy="685800"/>
          </a:xfrm>
        </p:spPr>
        <p:txBody>
          <a:bodyPr/>
          <a:lstStyle/>
          <a:p>
            <a:r>
              <a:rPr lang="en-US" dirty="0" smtClean="0"/>
              <a:t>Cookies</a:t>
            </a:r>
            <a:endParaRPr lang="en-US" dirty="0"/>
          </a:p>
        </p:txBody>
      </p:sp>
      <p:pic>
        <p:nvPicPr>
          <p:cNvPr id="1028" name="Picture 4" descr="http://upload.wikimedia.org/wikipedia/commons/thumb/f/f0/LSO_Super-Cookies.gif/700px-LSO_Super-Cookies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38250" y="3962400"/>
            <a:ext cx="6667500" cy="2238376"/>
          </a:xfrm>
          <a:prstGeom prst="roundRect">
            <a:avLst>
              <a:gd name="adj" fmla="val 2369"/>
            </a:avLst>
          </a:prstGeom>
          <a:noFill/>
          <a:ln w="19050">
            <a:solidFill>
              <a:schemeClr val="accent6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upload.wikimedia.org/wikipedia/commons/thumb/b/b9/Chocolate_Chip_Cookies_-_kimberlykv.jpg/220px-Chocolate_Chip_Cookies_-_kimberlykv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050452">
            <a:off x="587852" y="1273906"/>
            <a:ext cx="2698315" cy="1790701"/>
          </a:xfrm>
          <a:prstGeom prst="roundRect">
            <a:avLst>
              <a:gd name="adj" fmla="val 2369"/>
            </a:avLst>
          </a:prstGeom>
          <a:noFill/>
          <a:ln w="19050">
            <a:solidFill>
              <a:schemeClr val="accent6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upload.wikimedia.org/wikipedia/commons/thumb/2/24/Peanut_butter_cookies,_September_2009.jpg/250px-Peanut_butter_cookies,_September_2009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581387">
            <a:off x="6002801" y="1283308"/>
            <a:ext cx="2711773" cy="1790701"/>
          </a:xfrm>
          <a:prstGeom prst="roundRect">
            <a:avLst>
              <a:gd name="adj" fmla="val 2369"/>
            </a:avLst>
          </a:prstGeom>
          <a:noFill/>
          <a:ln w="19050">
            <a:solidFill>
              <a:schemeClr val="accent6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0582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Cookies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76400"/>
            <a:ext cx="8686800" cy="5029200"/>
          </a:xfrm>
        </p:spPr>
        <p:txBody>
          <a:bodyPr/>
          <a:lstStyle/>
          <a:p>
            <a:r>
              <a:rPr lang="en-US" dirty="0" smtClean="0"/>
              <a:t>Cookies are small pieces of data</a:t>
            </a:r>
          </a:p>
          <a:p>
            <a:pPr lvl="1"/>
            <a:r>
              <a:rPr lang="en-US" dirty="0" smtClean="0"/>
              <a:t>Accessible from a concrete application</a:t>
            </a:r>
          </a:p>
          <a:p>
            <a:pPr lvl="1"/>
            <a:r>
              <a:rPr lang="en-US" dirty="0" smtClean="0"/>
              <a:t>Stored in the user's browsers</a:t>
            </a:r>
          </a:p>
          <a:p>
            <a:pPr lvl="2"/>
            <a:r>
              <a:rPr lang="en-US" dirty="0" smtClean="0"/>
              <a:t>i.e. different cookies for different browsers</a:t>
            </a:r>
          </a:p>
          <a:p>
            <a:pPr lvl="1"/>
            <a:r>
              <a:rPr lang="en-US" dirty="0" smtClean="0"/>
              <a:t>Cookies can store only plain text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732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Cookies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Cookies are used to save some state of the user preferences and settings</a:t>
            </a:r>
          </a:p>
          <a:p>
            <a:pPr lvl="1"/>
            <a:r>
              <a:rPr lang="en-US" dirty="0" smtClean="0"/>
              <a:t>If you have authenticated to the server once, it is not necessary to do so again</a:t>
            </a:r>
          </a:p>
          <a:p>
            <a:pPr lvl="1"/>
            <a:r>
              <a:rPr lang="en-US" dirty="0" smtClean="0"/>
              <a:t>Cookies are attached to the headers </a:t>
            </a:r>
            <a:r>
              <a:rPr lang="en-US" smtClean="0"/>
              <a:t>of every </a:t>
            </a:r>
            <a:r>
              <a:rPr lang="en-US" dirty="0" smtClean="0"/>
              <a:t>HTTP request to the server</a:t>
            </a:r>
          </a:p>
          <a:p>
            <a:r>
              <a:rPr lang="en-US" dirty="0" smtClean="0"/>
              <a:t>Cookies can be read and set by JavaScript</a:t>
            </a:r>
          </a:p>
        </p:txBody>
      </p:sp>
    </p:spTree>
    <p:extLst>
      <p:ext uri="{BB962C8B-B14F-4D97-AF65-F5344CB8AC3E}">
        <p14:creationId xmlns:p14="http://schemas.microsoft.com/office/powerpoint/2010/main" val="3924080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Cookies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410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 cookie consists of three parts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 name-value pair that holds the cookie information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An expire date, after which this cookie is not available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 domain and path to the server, that the cookie belongs to</a:t>
            </a:r>
          </a:p>
        </p:txBody>
      </p:sp>
    </p:spTree>
    <p:extLst>
      <p:ext uri="{BB962C8B-B14F-4D97-AF65-F5344CB8AC3E}">
        <p14:creationId xmlns:p14="http://schemas.microsoft.com/office/powerpoint/2010/main" val="2619098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Cookies </a:t>
            </a:r>
            <a:r>
              <a:rPr lang="en-US" dirty="0" smtClean="0"/>
              <a:t>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6019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Name-value pairs hold the cookie's data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name is used to reach the data stored in the value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To read a cookie, you must search for the name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Expire date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Used to give timeframe for the work of the cookie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If not set, the cookie is removed when closing the browser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To make a forever cookie, set the expire date after enough years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81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5769</TotalTime>
  <Words>720</Words>
  <Application>Microsoft Office PowerPoint</Application>
  <PresentationFormat>On-screen Show (4:3)</PresentationFormat>
  <Paragraphs>145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Calibri</vt:lpstr>
      <vt:lpstr>Cambria</vt:lpstr>
      <vt:lpstr>Consolas</vt:lpstr>
      <vt:lpstr>Corbel</vt:lpstr>
      <vt:lpstr>Wingdings 2</vt:lpstr>
      <vt:lpstr>Telerik Academy</vt:lpstr>
      <vt:lpstr>Web Storages</vt:lpstr>
      <vt:lpstr>Table of Contents</vt:lpstr>
      <vt:lpstr>WebStorages</vt:lpstr>
      <vt:lpstr>WebStorages</vt:lpstr>
      <vt:lpstr>Cookies</vt:lpstr>
      <vt:lpstr>Cookies</vt:lpstr>
      <vt:lpstr>Cookies (2)</vt:lpstr>
      <vt:lpstr>Cookies (3)</vt:lpstr>
      <vt:lpstr>Cookies (4)</vt:lpstr>
      <vt:lpstr>Working with Cookies</vt:lpstr>
      <vt:lpstr>Working with Cookies</vt:lpstr>
      <vt:lpstr>Cookies</vt:lpstr>
      <vt:lpstr>localStorage</vt:lpstr>
      <vt:lpstr>PowerPoint Presentation</vt:lpstr>
      <vt:lpstr>localStorage</vt:lpstr>
      <vt:lpstr>Session Storage</vt:lpstr>
      <vt:lpstr>PowerPoint Presentation</vt:lpstr>
      <vt:lpstr>sessionStorage Storages</vt:lpstr>
      <vt:lpstr>Saving Object in WebStorages</vt:lpstr>
      <vt:lpstr>Saving Object in WebStorages</vt:lpstr>
      <vt:lpstr>Web Storages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Doncho Minkov</dc:creator>
  <cp:lastModifiedBy>Doncho Minkov</cp:lastModifiedBy>
  <cp:revision>1131</cp:revision>
  <dcterms:created xsi:type="dcterms:W3CDTF">2006-08-16T00:00:00Z</dcterms:created>
  <dcterms:modified xsi:type="dcterms:W3CDTF">2014-03-01T15:09:10Z</dcterms:modified>
</cp:coreProperties>
</file>