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2" r:id="rId12"/>
    <p:sldId id="267" r:id="rId13"/>
    <p:sldId id="256" r:id="rId14"/>
    <p:sldId id="268" r:id="rId15"/>
    <p:sldId id="270" r:id="rId16"/>
    <p:sldId id="269" r:id="rId17"/>
    <p:sldId id="271" r:id="rId18"/>
    <p:sldId id="274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732"/>
    <a:srgbClr val="0064FF"/>
    <a:srgbClr val="E9E9E9"/>
    <a:srgbClr val="AB8DE3"/>
    <a:srgbClr val="BAA1E3"/>
    <a:srgbClr val="2F3337"/>
    <a:srgbClr val="5FA197"/>
    <a:srgbClr val="F7BBBA"/>
    <a:srgbClr val="56C1FF"/>
    <a:srgbClr val="BDA2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E25E7-7E89-44BB-BE31-B9BFA4B14EF2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4B22E-47CD-42C9-8EAE-4BD9244C81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604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4B22E-47CD-42C9-8EAE-4BD9244C810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048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4B22E-47CD-42C9-8EAE-4BD9244C810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490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4B22E-47CD-42C9-8EAE-4BD9244C810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2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4B22E-47CD-42C9-8EAE-4BD9244C810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331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4B22E-47CD-42C9-8EAE-4BD9244C810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938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4B22E-47CD-42C9-8EAE-4BD9244C810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985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250C-FA6F-4EFD-89F5-B4DFB7EAD005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BEC8-B624-460C-9F3D-79C503C3A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04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250C-FA6F-4EFD-89F5-B4DFB7EAD005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BEC8-B624-460C-9F3D-79C503C3A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39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250C-FA6F-4EFD-89F5-B4DFB7EAD005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BEC8-B624-460C-9F3D-79C503C3A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7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250C-FA6F-4EFD-89F5-B4DFB7EAD005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BEC8-B624-460C-9F3D-79C503C3A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62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250C-FA6F-4EFD-89F5-B4DFB7EAD005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BEC8-B624-460C-9F3D-79C503C3A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4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250C-FA6F-4EFD-89F5-B4DFB7EAD005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BEC8-B624-460C-9F3D-79C503C3A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52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250C-FA6F-4EFD-89F5-B4DFB7EAD005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BEC8-B624-460C-9F3D-79C503C3A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11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250C-FA6F-4EFD-89F5-B4DFB7EAD005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BEC8-B624-460C-9F3D-79C503C3A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52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250C-FA6F-4EFD-89F5-B4DFB7EAD005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BEC8-B624-460C-9F3D-79C503C3A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64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250C-FA6F-4EFD-89F5-B4DFB7EAD005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BEC8-B624-460C-9F3D-79C503C3A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66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250C-FA6F-4EFD-89F5-B4DFB7EAD005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BEC8-B624-460C-9F3D-79C503C3A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34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3250C-FA6F-4EFD-89F5-B4DFB7EAD005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5BEC8-B624-460C-9F3D-79C503C3A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764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70014" y="2722942"/>
            <a:ext cx="4132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232732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M</a:t>
            </a:r>
            <a:r>
              <a:rPr lang="ru-RU" sz="5400" dirty="0" smtClean="0">
                <a:solidFill>
                  <a:srgbClr val="232732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r>
              <a:rPr lang="en-US" sz="5400" dirty="0" smtClean="0">
                <a:solidFill>
                  <a:srgbClr val="232732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</a:t>
            </a:r>
            <a:r>
              <a:rPr lang="ru-RU" sz="5400" dirty="0" smtClean="0">
                <a:solidFill>
                  <a:srgbClr val="232732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r>
              <a:rPr lang="en-US" sz="5400" dirty="0" smtClean="0">
                <a:solidFill>
                  <a:srgbClr val="232732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T</a:t>
            </a:r>
            <a:r>
              <a:rPr lang="ru-RU" sz="5400" dirty="0" smtClean="0">
                <a:solidFill>
                  <a:srgbClr val="232732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r>
              <a:rPr lang="en-US" sz="5400" dirty="0" smtClean="0">
                <a:solidFill>
                  <a:srgbClr val="232732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E</a:t>
            </a:r>
            <a:endParaRPr lang="ru-RU" sz="5400" dirty="0">
              <a:solidFill>
                <a:srgbClr val="2327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 rot="16200000">
            <a:off x="6445283" y="2662097"/>
            <a:ext cx="688687" cy="2826317"/>
          </a:xfrm>
          <a:prstGeom prst="roundRect">
            <a:avLst/>
          </a:prstGeom>
          <a:solidFill>
            <a:srgbClr val="006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422897" y="4069467"/>
            <a:ext cx="779888" cy="350132"/>
          </a:xfrm>
          <a:prstGeom prst="rect">
            <a:avLst/>
          </a:prstGeom>
          <a:solidFill>
            <a:srgbClr val="006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317825" y="3900190"/>
            <a:ext cx="2943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For all who love to walk</a:t>
            </a:r>
            <a:endParaRPr lang="ru-R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Текст 12">
            <a:extLst>
              <a:ext uri="{FF2B5EF4-FFF2-40B4-BE49-F238E27FC236}">
                <a16:creationId xmlns:a16="http://schemas.microsoft.com/office/drawing/2014/main" id="{7DB9342C-FE3B-4C7A-0593-509B7CFB93B2}"/>
              </a:ext>
            </a:extLst>
          </p:cNvPr>
          <p:cNvSpPr txBox="1">
            <a:spLocks/>
          </p:cNvSpPr>
          <p:nvPr/>
        </p:nvSpPr>
        <p:spPr>
          <a:xfrm>
            <a:off x="9504485" y="5867456"/>
            <a:ext cx="2687515" cy="1158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ru-RU" dirty="0" smtClean="0"/>
              <a:t>Выполнил: Суворов Николай, ученик 10А класса ГБОУ УР «Лицей 41»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055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61156" y="2749714"/>
            <a:ext cx="7550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 smtClean="0">
                <a:solidFill>
                  <a:srgbClr val="232732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Приложение</a:t>
            </a:r>
            <a:endParaRPr lang="ru-RU" sz="5400" dirty="0">
              <a:solidFill>
                <a:srgbClr val="2327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64598" y="3646272"/>
            <a:ext cx="2943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64FF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Android-app</a:t>
            </a:r>
            <a:endParaRPr lang="ru-RU" sz="1600" dirty="0">
              <a:solidFill>
                <a:srgbClr val="0064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2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Прямоугольник 39"/>
          <p:cNvSpPr/>
          <p:nvPr/>
        </p:nvSpPr>
        <p:spPr>
          <a:xfrm rot="5400000">
            <a:off x="-569592" y="1354300"/>
            <a:ext cx="2767016" cy="601009"/>
          </a:xfrm>
          <a:prstGeom prst="rect">
            <a:avLst/>
          </a:prstGeom>
          <a:solidFill>
            <a:srgbClr val="006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 rot="5400000">
            <a:off x="-832647" y="4653388"/>
            <a:ext cx="3267078" cy="601009"/>
          </a:xfrm>
          <a:prstGeom prst="rect">
            <a:avLst/>
          </a:prstGeom>
          <a:solidFill>
            <a:srgbClr val="006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7410125" y="5429251"/>
            <a:ext cx="4282805" cy="1045254"/>
          </a:xfrm>
          <a:prstGeom prst="rect">
            <a:avLst/>
          </a:prstGeom>
          <a:solidFill>
            <a:srgbClr val="232732"/>
          </a:solidFill>
          <a:ln w="152400">
            <a:solidFill>
              <a:srgbClr val="2327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101398" y="3320355"/>
            <a:ext cx="3274074" cy="3267076"/>
          </a:xfrm>
          <a:prstGeom prst="rect">
            <a:avLst/>
          </a:prstGeom>
          <a:solidFill>
            <a:srgbClr val="232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 rot="5400000">
            <a:off x="4080197" y="3615628"/>
            <a:ext cx="3267077" cy="2676528"/>
          </a:xfrm>
          <a:prstGeom prst="rect">
            <a:avLst/>
          </a:prstGeom>
          <a:solidFill>
            <a:srgbClr val="006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10EEA74-705C-573D-9440-6E43AE5FAF5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570" r="-61570"/>
          <a:stretch/>
        </p:blipFill>
        <p:spPr>
          <a:xfrm>
            <a:off x="1022668" y="3545130"/>
            <a:ext cx="3248028" cy="2755965"/>
          </a:xfrm>
          <a:prstGeom prst="rect">
            <a:avLst/>
          </a:prstGeom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4375473" y="3402388"/>
            <a:ext cx="266350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это </a:t>
            </a:r>
            <a:r>
              <a:rPr lang="ru-RU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мультипарадигмальный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объектно-ориентированный язык программирования и одноименная программная </a:t>
            </a:r>
            <a:r>
              <a:rPr lang="ru-RU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платформа. Первая 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его версия была выпущена в 1995 </a:t>
            </a:r>
            <a:r>
              <a:rPr lang="ru-RU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году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Безопасность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У </a:t>
            </a:r>
            <a:r>
              <a:rPr lang="ru-RU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есть несколько функций, которые ликвидируют часто встречающиеся уязвимости. В частности, это </a:t>
            </a:r>
            <a:r>
              <a:rPr lang="ru-RU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создаваемая для каждого приложения политика безопасности, в которой можно прописать правила </a:t>
            </a:r>
            <a:r>
              <a:rPr lang="ru-RU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доступа</a:t>
            </a:r>
            <a:endParaRPr lang="ru-RU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Группа 24"/>
          <p:cNvGrpSpPr/>
          <p:nvPr/>
        </p:nvGrpSpPr>
        <p:grpSpPr>
          <a:xfrm>
            <a:off x="500390" y="271297"/>
            <a:ext cx="6551609" cy="2767014"/>
            <a:chOff x="3491240" y="498618"/>
            <a:chExt cx="6551609" cy="2767014"/>
          </a:xfrm>
        </p:grpSpPr>
        <p:sp>
          <p:nvSpPr>
            <p:cNvPr id="16" name="Прямоугольник 15"/>
            <p:cNvSpPr/>
            <p:nvPr/>
          </p:nvSpPr>
          <p:spPr>
            <a:xfrm rot="5400000">
              <a:off x="7321080" y="543862"/>
              <a:ext cx="2767012" cy="2676527"/>
            </a:xfrm>
            <a:prstGeom prst="rect">
              <a:avLst/>
            </a:prstGeom>
            <a:solidFill>
              <a:srgbClr val="006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2369343" y="1620515"/>
              <a:ext cx="27670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8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Площадка</a:t>
              </a:r>
              <a:endParaRPr lang="ru-RU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7366324" y="635630"/>
              <a:ext cx="2663502" cy="2492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IT-CUBE - </a:t>
              </a:r>
              <a:r>
                <a:rPr lang="ru-RU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центр </a:t>
              </a:r>
              <a:r>
                <a:rPr lang="ru-RU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образования детей по программам, направленным на ускоренное освоение актуальных и востребованных знаний, навыков и компетенций в сфере информационных </a:t>
              </a:r>
              <a:r>
                <a:rPr lang="ru-RU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технологий. Проект </a:t>
              </a:r>
              <a:r>
                <a:rPr lang="ru-RU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формирует современную образовательную экосистему, объединяющую компании-лидеров ИТ-рынка, опытных наставников и начинающих разработчиков от 7 до 18 лет.</a:t>
              </a:r>
            </a:p>
          </p:txBody>
        </p:sp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213199C5-3AA9-EAA8-B0C6-E12093524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0" r="490"/>
            <a:stretch>
              <a:fillRect/>
            </a:stretch>
          </p:blipFill>
          <p:spPr>
            <a:xfrm>
              <a:off x="4105272" y="498620"/>
              <a:ext cx="3261051" cy="2767012"/>
            </a:xfrm>
            <a:prstGeom prst="rect">
              <a:avLst/>
            </a:prstGeom>
          </p:spPr>
        </p:pic>
      </p:grpSp>
      <p:sp>
        <p:nvSpPr>
          <p:cNvPr id="27" name="TextBox 26"/>
          <p:cNvSpPr txBox="1"/>
          <p:nvPr/>
        </p:nvSpPr>
        <p:spPr>
          <a:xfrm rot="16200000">
            <a:off x="-871539" y="4692283"/>
            <a:ext cx="3267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endParaRPr lang="ru-RU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Рисунок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125" y="341634"/>
            <a:ext cx="4282805" cy="4837112"/>
          </a:xfrm>
          <a:prstGeom prst="rect">
            <a:avLst/>
          </a:prstGeom>
          <a:ln w="76200">
            <a:solidFill>
              <a:srgbClr val="232732"/>
            </a:solidFill>
          </a:ln>
        </p:spPr>
      </p:pic>
      <p:sp>
        <p:nvSpPr>
          <p:cNvPr id="35" name="TextBox 34"/>
          <p:cNvSpPr txBox="1"/>
          <p:nvPr/>
        </p:nvSpPr>
        <p:spPr>
          <a:xfrm>
            <a:off x="7410126" y="5528285"/>
            <a:ext cx="42828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Логотип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P.S </a:t>
            </a:r>
            <a:r>
              <a:rPr lang="ru-RU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пока грустный, будет исправлен на веселого)))</a:t>
            </a:r>
            <a:endParaRPr lang="ru-RU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07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4664598" y="1028700"/>
            <a:ext cx="2871525" cy="4972050"/>
          </a:xfrm>
          <a:prstGeom prst="roundRect">
            <a:avLst/>
          </a:prstGeom>
          <a:solidFill>
            <a:srgbClr val="232732"/>
          </a:solidFill>
          <a:ln w="76200"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772025" y="1142999"/>
            <a:ext cx="2647949" cy="4714875"/>
          </a:xfrm>
          <a:prstGeom prst="roundRect">
            <a:avLst/>
          </a:prstGeom>
          <a:solidFill>
            <a:schemeClr val="bg1"/>
          </a:solidFill>
          <a:ln w="76200"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2581275" y="2724150"/>
            <a:ext cx="7543800" cy="942975"/>
          </a:xfrm>
          <a:prstGeom prst="rect">
            <a:avLst/>
          </a:prstGeom>
          <a:solidFill>
            <a:srgbClr val="232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574589" y="2677311"/>
            <a:ext cx="7550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Стартовое окно</a:t>
            </a:r>
            <a:endParaRPr lang="ru-RU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029199" y="3777819"/>
            <a:ext cx="2209800" cy="432232"/>
          </a:xfrm>
          <a:prstGeom prst="roundRect">
            <a:avLst/>
          </a:prstGeom>
          <a:solidFill>
            <a:srgbClr val="0064FF"/>
          </a:solidFill>
          <a:ln w="76200"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662298" y="3824658"/>
            <a:ext cx="2943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Up / Log In</a:t>
            </a:r>
            <a:endParaRPr lang="ru-R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87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Прямоугольник 38"/>
          <p:cNvSpPr/>
          <p:nvPr/>
        </p:nvSpPr>
        <p:spPr>
          <a:xfrm>
            <a:off x="5486111" y="0"/>
            <a:ext cx="6705889" cy="6858000"/>
          </a:xfrm>
          <a:prstGeom prst="rect">
            <a:avLst/>
          </a:prstGeom>
          <a:solidFill>
            <a:srgbClr val="AB8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2" name="Рисунок 1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4"/>
          <a:stretch/>
        </p:blipFill>
        <p:spPr>
          <a:xfrm>
            <a:off x="0" y="-3735"/>
            <a:ext cx="8048900" cy="4867390"/>
          </a:xfrm>
          <a:prstGeom prst="rect">
            <a:avLst/>
          </a:prstGeom>
        </p:spPr>
      </p:pic>
      <p:sp>
        <p:nvSpPr>
          <p:cNvPr id="50" name="Прямоугольник 49"/>
          <p:cNvSpPr/>
          <p:nvPr/>
        </p:nvSpPr>
        <p:spPr>
          <a:xfrm>
            <a:off x="0" y="4698266"/>
            <a:ext cx="1948079" cy="2159733"/>
          </a:xfrm>
          <a:prstGeom prst="rect">
            <a:avLst/>
          </a:prstGeom>
          <a:solidFill>
            <a:srgbClr val="CCB1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Прямоугольник 84"/>
          <p:cNvSpPr/>
          <p:nvPr/>
        </p:nvSpPr>
        <p:spPr>
          <a:xfrm>
            <a:off x="0" y="5814235"/>
            <a:ext cx="777672" cy="1051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0" y="4797441"/>
            <a:ext cx="6810781" cy="20684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Скругленный прямоугольник 45"/>
          <p:cNvSpPr/>
          <p:nvPr/>
        </p:nvSpPr>
        <p:spPr>
          <a:xfrm>
            <a:off x="600558" y="4931578"/>
            <a:ext cx="1800157" cy="180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2669008" y="4931578"/>
            <a:ext cx="1800157" cy="1800000"/>
          </a:xfrm>
          <a:prstGeom prst="roundRect">
            <a:avLst/>
          </a:prstGeom>
          <a:solidFill>
            <a:srgbClr val="232732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232732"/>
              </a:solidFill>
            </a:endParaRPr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4728221" y="4931578"/>
            <a:ext cx="1800157" cy="1800000"/>
          </a:xfrm>
          <a:prstGeom prst="roundRect">
            <a:avLst/>
          </a:prstGeom>
          <a:solidFill>
            <a:srgbClr val="0064FF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237555" y="4995718"/>
            <a:ext cx="1774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2F3337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Solid White</a:t>
            </a:r>
            <a:endParaRPr lang="ru-RU" sz="1100" dirty="0">
              <a:solidFill>
                <a:srgbClr val="2F333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89293" y="6485357"/>
            <a:ext cx="1774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2F3337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#FFFFFF</a:t>
            </a:r>
            <a:endParaRPr lang="ru-RU" sz="1000" dirty="0">
              <a:solidFill>
                <a:srgbClr val="2F333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075860" y="6490400"/>
            <a:ext cx="1774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#222731</a:t>
            </a:r>
            <a:endParaRPr lang="ru-RU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400323" y="4990545"/>
            <a:ext cx="1774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Wet Asphalt</a:t>
            </a:r>
            <a:endParaRPr lang="ru-R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92109" y="6482224"/>
            <a:ext cx="1774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10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#</a:t>
            </a:r>
            <a:r>
              <a:rPr lang="en-US" sz="1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0064ff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368693" y="4990076"/>
            <a:ext cx="1774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Pure Blue</a:t>
            </a:r>
            <a:endParaRPr lang="ru-R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 rot="16200000">
            <a:off x="-579165" y="5693224"/>
            <a:ext cx="177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2F3337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Colors</a:t>
            </a:r>
            <a:endParaRPr lang="ru-RU" sz="2400" b="1" dirty="0">
              <a:solidFill>
                <a:srgbClr val="2F333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Прямоугольник 125"/>
          <p:cNvSpPr/>
          <p:nvPr/>
        </p:nvSpPr>
        <p:spPr>
          <a:xfrm>
            <a:off x="8007197" y="0"/>
            <a:ext cx="3890386" cy="5743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1" name="TextBox 150"/>
          <p:cNvSpPr txBox="1"/>
          <p:nvPr/>
        </p:nvSpPr>
        <p:spPr>
          <a:xfrm>
            <a:off x="8070190" y="350600"/>
            <a:ext cx="177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2F3337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Sign Up</a:t>
            </a:r>
            <a:endParaRPr lang="ru-RU" sz="2400" b="1" dirty="0">
              <a:solidFill>
                <a:srgbClr val="2F333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Скругленный прямоугольник 151"/>
          <p:cNvSpPr/>
          <p:nvPr/>
        </p:nvSpPr>
        <p:spPr>
          <a:xfrm>
            <a:off x="8007197" y="4036271"/>
            <a:ext cx="3890386" cy="20684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7" name="Рисунок 10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856" y="160558"/>
            <a:ext cx="1858250" cy="238138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</p:pic>
      <p:sp>
        <p:nvSpPr>
          <p:cNvPr id="156" name="TextBox 155"/>
          <p:cNvSpPr txBox="1"/>
          <p:nvPr/>
        </p:nvSpPr>
        <p:spPr>
          <a:xfrm>
            <a:off x="8140823" y="814133"/>
            <a:ext cx="181156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rgbClr val="2F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Регистрация по смыслу поделена на разделы, каждый из которых, представляет из себя </a:t>
            </a:r>
            <a:r>
              <a:rPr lang="ru-RU" sz="1100" b="1" dirty="0" smtClean="0">
                <a:solidFill>
                  <a:srgbClr val="AB8DE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карточку с полями для ввода данных</a:t>
            </a:r>
            <a:r>
              <a:rPr lang="ru-RU" sz="1100" dirty="0" smtClean="0">
                <a:solidFill>
                  <a:srgbClr val="2F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ru-RU" sz="1100" dirty="0" smtClean="0">
                <a:solidFill>
                  <a:srgbClr val="2F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Вход осуществляется по тому же </a:t>
            </a:r>
            <a:r>
              <a:rPr lang="en-US" sz="1100" dirty="0" smtClean="0">
                <a:solidFill>
                  <a:srgbClr val="2F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sz="1100" dirty="0" smtClean="0">
                <a:solidFill>
                  <a:srgbClr val="2F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карточному</a:t>
            </a:r>
            <a:r>
              <a:rPr lang="en-US" sz="1100" dirty="0" smtClean="0">
                <a:solidFill>
                  <a:srgbClr val="2F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ru-RU" sz="1100" dirty="0" smtClean="0">
                <a:solidFill>
                  <a:srgbClr val="2F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принципу</a:t>
            </a:r>
            <a:endParaRPr lang="ru-RU" sz="1100" dirty="0">
              <a:solidFill>
                <a:srgbClr val="2F333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8997651" y="2711935"/>
            <a:ext cx="177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2F3337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Log In</a:t>
            </a:r>
            <a:endParaRPr lang="ru-RU" sz="2400" b="1" dirty="0">
              <a:solidFill>
                <a:srgbClr val="2F333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8140822" y="3152228"/>
            <a:ext cx="36322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rgbClr val="2F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входе, осуществляется </a:t>
            </a:r>
            <a:r>
              <a:rPr lang="ru-RU" sz="1100" b="1" dirty="0" smtClean="0">
                <a:solidFill>
                  <a:srgbClr val="AB8DE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проверка данных</a:t>
            </a:r>
            <a:r>
              <a:rPr lang="ru-RU" sz="1100" dirty="0" smtClean="0">
                <a:solidFill>
                  <a:srgbClr val="2F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на наличие в базе данных, если таковых данных не обнаружено – пользователь получается соответствующее сообщение внизу экрана.</a:t>
            </a:r>
            <a:endParaRPr lang="ru-RU" sz="1100" dirty="0">
              <a:solidFill>
                <a:srgbClr val="2F333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8997652" y="4157692"/>
            <a:ext cx="177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2F3337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Firebase</a:t>
            </a:r>
            <a:endParaRPr lang="ru-RU" sz="2400" b="1" dirty="0">
              <a:solidFill>
                <a:srgbClr val="2F333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8136248" y="4576782"/>
            <a:ext cx="363228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rgbClr val="2F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Все данные пользователей хранятся в </a:t>
            </a:r>
            <a:r>
              <a:rPr lang="ru-RU" sz="1100" b="1" dirty="0" smtClean="0">
                <a:solidFill>
                  <a:srgbClr val="AB8DE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базах данных</a:t>
            </a:r>
            <a:r>
              <a:rPr lang="ru-RU" sz="1100" dirty="0" smtClean="0">
                <a:solidFill>
                  <a:srgbClr val="2F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в которых у каждого отдельно взятого человека – свой персональный </a:t>
            </a:r>
            <a:r>
              <a:rPr lang="en-US" sz="1100" dirty="0" smtClean="0">
                <a:solidFill>
                  <a:srgbClr val="AB8DE3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token</a:t>
            </a:r>
            <a:r>
              <a:rPr lang="ru-RU" sz="1100" dirty="0" smtClean="0">
                <a:solidFill>
                  <a:srgbClr val="2F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Используя </a:t>
            </a:r>
            <a:r>
              <a:rPr lang="en-US" sz="1100" dirty="0" smtClean="0">
                <a:solidFill>
                  <a:srgbClr val="2F3337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token </a:t>
            </a:r>
            <a:r>
              <a:rPr lang="ru-RU" sz="1100" dirty="0" smtClean="0">
                <a:solidFill>
                  <a:srgbClr val="2F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программа извлекает всю информацию о пользователе.</a:t>
            </a:r>
          </a:p>
          <a:p>
            <a:r>
              <a:rPr lang="en-US" sz="1100" dirty="0" smtClean="0">
                <a:solidFill>
                  <a:srgbClr val="2F3337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Token </a:t>
            </a:r>
            <a:r>
              <a:rPr lang="ru-RU" sz="1100" dirty="0" smtClean="0">
                <a:solidFill>
                  <a:srgbClr val="2F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выглядит приблизительно так</a:t>
            </a:r>
            <a:r>
              <a:rPr lang="en-US" sz="1100" dirty="0" smtClean="0">
                <a:solidFill>
                  <a:srgbClr val="2F3337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: “38ZjeIEtTZVaetG8yET1gR0InQq2”</a:t>
            </a:r>
            <a:endParaRPr lang="ru-RU" sz="1100" dirty="0">
              <a:solidFill>
                <a:srgbClr val="2F333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07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Скругленный прямоугольник 22"/>
          <p:cNvSpPr/>
          <p:nvPr/>
        </p:nvSpPr>
        <p:spPr>
          <a:xfrm>
            <a:off x="4664598" y="1028700"/>
            <a:ext cx="2871525" cy="4972050"/>
          </a:xfrm>
          <a:prstGeom prst="roundRect">
            <a:avLst/>
          </a:prstGeom>
          <a:solidFill>
            <a:srgbClr val="232732"/>
          </a:solidFill>
          <a:ln w="76200"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4772025" y="1142999"/>
            <a:ext cx="2647949" cy="4714875"/>
          </a:xfrm>
          <a:prstGeom prst="roundRect">
            <a:avLst/>
          </a:prstGeom>
          <a:solidFill>
            <a:schemeClr val="bg1"/>
          </a:solidFill>
          <a:ln w="76200"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2581275" y="2724150"/>
            <a:ext cx="7543800" cy="942975"/>
          </a:xfrm>
          <a:prstGeom prst="rect">
            <a:avLst/>
          </a:prstGeom>
          <a:solidFill>
            <a:srgbClr val="232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2574589" y="2677311"/>
            <a:ext cx="7550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Остальные разделы</a:t>
            </a:r>
            <a:endParaRPr lang="ru-RU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5029199" y="3777819"/>
            <a:ext cx="2209800" cy="432232"/>
          </a:xfrm>
          <a:prstGeom prst="roundRect">
            <a:avLst/>
          </a:prstGeom>
          <a:solidFill>
            <a:srgbClr val="0064FF"/>
          </a:solidFill>
          <a:ln w="76200"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Функционал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148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Прямоугольник 63"/>
          <p:cNvSpPr/>
          <p:nvPr/>
        </p:nvSpPr>
        <p:spPr>
          <a:xfrm>
            <a:off x="304800" y="3636339"/>
            <a:ext cx="5591171" cy="3046434"/>
          </a:xfrm>
          <a:prstGeom prst="rect">
            <a:avLst/>
          </a:prstGeom>
          <a:solidFill>
            <a:srgbClr val="006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485773" y="3789209"/>
            <a:ext cx="541019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</a:t>
            </a:r>
            <a:r>
              <a:rPr lang="ru-RU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 себя представляет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Информация о событии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Имя пользователя, при нажатии на которое происходит переадресация на профиль этого пользователя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Место проведения, при нажатии на которое пользователя перенаправляет в 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map</a:t>
            </a:r>
            <a:r>
              <a:rPr lang="ru-RU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 указателем на это место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Количество участников в формате 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где 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количество откликнувшихся участников, а </a:t>
            </a:r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максимальное количество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Кнопка, открывающая диалог в чатах с организатором</a:t>
            </a:r>
            <a:endParaRPr lang="ru-RU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Прямоугольник 66"/>
          <p:cNvSpPr/>
          <p:nvPr/>
        </p:nvSpPr>
        <p:spPr>
          <a:xfrm>
            <a:off x="5895972" y="3636339"/>
            <a:ext cx="2571750" cy="3046434"/>
          </a:xfrm>
          <a:prstGeom prst="rect">
            <a:avLst/>
          </a:prstGeom>
          <a:solidFill>
            <a:srgbClr val="232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1" name="Picture 2" descr="p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454" y="3738674"/>
            <a:ext cx="2182786" cy="283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8" name="Группа 77"/>
          <p:cNvGrpSpPr/>
          <p:nvPr/>
        </p:nvGrpSpPr>
        <p:grpSpPr>
          <a:xfrm>
            <a:off x="304800" y="912669"/>
            <a:ext cx="4181475" cy="2486347"/>
            <a:chOff x="209550" y="-2791046"/>
            <a:chExt cx="4181475" cy="3046434"/>
          </a:xfrm>
          <a:solidFill>
            <a:srgbClr val="232732"/>
          </a:solidFill>
        </p:grpSpPr>
        <p:sp>
          <p:nvSpPr>
            <p:cNvPr id="79" name="Прямоугольник 78"/>
            <p:cNvSpPr/>
            <p:nvPr/>
          </p:nvSpPr>
          <p:spPr>
            <a:xfrm>
              <a:off x="209550" y="-2791046"/>
              <a:ext cx="4181475" cy="3046434"/>
            </a:xfrm>
            <a:prstGeom prst="rect">
              <a:avLst/>
            </a:prstGeom>
            <a:grpFill/>
            <a:ln w="76200">
              <a:solidFill>
                <a:srgbClr val="2327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0" name="Прямоугольник 79"/>
            <p:cNvSpPr/>
            <p:nvPr/>
          </p:nvSpPr>
          <p:spPr>
            <a:xfrm>
              <a:off x="390524" y="-2622278"/>
              <a:ext cx="3895725" cy="2215991"/>
            </a:xfrm>
            <a:prstGeom prst="rect">
              <a:avLst/>
            </a:prstGeom>
            <a:noFill/>
            <a:ln w="76200">
              <a:solidFill>
                <a:srgbClr val="232732"/>
              </a:solidFill>
            </a:ln>
          </p:spPr>
          <p:txBody>
            <a:bodyPr wrap="square">
              <a:spAutoFit/>
            </a:bodyPr>
            <a:lstStyle/>
            <a:p>
              <a:r>
                <a:rPr lang="ru-RU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Хочешь погулять – погуляй</a:t>
              </a:r>
            </a:p>
            <a:p>
              <a:r>
                <a:rPr lang="ru-RU" sz="1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В приложении есть кнопка </a:t>
              </a:r>
              <a:r>
                <a:rPr lang="en-US" sz="1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“</a:t>
              </a:r>
              <a:r>
                <a:rPr lang="ru-RU" sz="1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создать пост</a:t>
              </a:r>
              <a:r>
                <a:rPr lang="en-US" sz="1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”</a:t>
              </a:r>
              <a:r>
                <a:rPr lang="ru-RU" sz="1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при нажатии которой пользователь указывает информацию о мероприятии, тем самым создавая пост. Другие пользователи видят пост у себя в ленте или на странице поиска. После просмотра они могу написать организатору если хотят присоединиться. Организатор, в свою очередь может добавить человека в список идущих, а также удалить тех, кто не сможет прийти.</a:t>
              </a:r>
            </a:p>
          </p:txBody>
        </p:sp>
      </p:grpSp>
      <p:sp>
        <p:nvSpPr>
          <p:cNvPr id="87" name="Прямоугольник 86"/>
          <p:cNvSpPr/>
          <p:nvPr/>
        </p:nvSpPr>
        <p:spPr>
          <a:xfrm>
            <a:off x="4486276" y="912668"/>
            <a:ext cx="3981449" cy="1248097"/>
          </a:xfrm>
          <a:prstGeom prst="rect">
            <a:avLst/>
          </a:prstGeom>
          <a:solidFill>
            <a:srgbClr val="0064FF"/>
          </a:solidFill>
          <a:ln w="76200">
            <a:solidFill>
              <a:srgbClr val="006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Прямоугольник 87"/>
          <p:cNvSpPr/>
          <p:nvPr/>
        </p:nvSpPr>
        <p:spPr>
          <a:xfrm>
            <a:off x="4667249" y="1078553"/>
            <a:ext cx="36347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Хранение данных</a:t>
            </a:r>
          </a:p>
          <a:p>
            <a:r>
              <a:rPr lang="ru-RU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Все посты сохраняются в базе данных в виде строки информации</a:t>
            </a:r>
            <a:r>
              <a:rPr 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место/</a:t>
            </a:r>
            <a:r>
              <a:rPr 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id_</a:t>
            </a:r>
            <a:r>
              <a:rPr lang="ru-RU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пользователя/кол-</a:t>
            </a:r>
            <a:r>
              <a:rPr lang="ru-RU" sz="1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во_участников</a:t>
            </a:r>
            <a:r>
              <a:rPr 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ru-RU" sz="12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Прямоугольник 88"/>
          <p:cNvSpPr/>
          <p:nvPr/>
        </p:nvSpPr>
        <p:spPr>
          <a:xfrm>
            <a:off x="4486275" y="2150919"/>
            <a:ext cx="3981449" cy="1248097"/>
          </a:xfrm>
          <a:prstGeom prst="rect">
            <a:avLst/>
          </a:prstGeom>
          <a:solidFill>
            <a:srgbClr val="0064FF"/>
          </a:solidFill>
          <a:ln w="76200">
            <a:solidFill>
              <a:srgbClr val="006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Прямоугольник 89"/>
          <p:cNvSpPr/>
          <p:nvPr/>
        </p:nvSpPr>
        <p:spPr>
          <a:xfrm>
            <a:off x="4659614" y="2121536"/>
            <a:ext cx="36347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Дополнительно</a:t>
            </a:r>
          </a:p>
          <a:p>
            <a:r>
              <a:rPr lang="ru-RU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Каждый пользователь может добавить к своему посту различные теги, указать жанр, загрузить фотографию события</a:t>
            </a:r>
          </a:p>
        </p:txBody>
      </p:sp>
      <p:sp>
        <p:nvSpPr>
          <p:cNvPr id="91" name="Прямоугольник 90"/>
          <p:cNvSpPr/>
          <p:nvPr/>
        </p:nvSpPr>
        <p:spPr>
          <a:xfrm>
            <a:off x="8705849" y="924573"/>
            <a:ext cx="3248026" cy="2814101"/>
          </a:xfrm>
          <a:prstGeom prst="rect">
            <a:avLst/>
          </a:prstGeom>
          <a:solidFill>
            <a:srgbClr val="232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Прямоугольник 91"/>
          <p:cNvSpPr/>
          <p:nvPr/>
        </p:nvSpPr>
        <p:spPr>
          <a:xfrm>
            <a:off x="8777285" y="1014915"/>
            <a:ext cx="310515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Фото</a:t>
            </a:r>
          </a:p>
          <a:p>
            <a:r>
              <a:rPr lang="ru-RU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приложении планируется усиленная проверка.</a:t>
            </a:r>
          </a:p>
          <a:p>
            <a:r>
              <a:rPr lang="ru-RU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Будет реализована система верифицированных аккаунтов, в профиле пользователь должен загрузить свою фотографию для верификации своего аккаунта. Загрузить фото из файлов телефона не получится, при нажатии кнопки верификации, открывается окно с камерой, где пользователь должен сделать фото</a:t>
            </a:r>
          </a:p>
        </p:txBody>
      </p:sp>
      <p:sp>
        <p:nvSpPr>
          <p:cNvPr id="93" name="Прямоугольник 92"/>
          <p:cNvSpPr/>
          <p:nvPr/>
        </p:nvSpPr>
        <p:spPr>
          <a:xfrm>
            <a:off x="8705849" y="3738674"/>
            <a:ext cx="3248026" cy="2944099"/>
          </a:xfrm>
          <a:prstGeom prst="rect">
            <a:avLst/>
          </a:prstGeom>
          <a:solidFill>
            <a:srgbClr val="232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рямоугольник 93"/>
          <p:cNvSpPr/>
          <p:nvPr/>
        </p:nvSpPr>
        <p:spPr>
          <a:xfrm>
            <a:off x="8777285" y="3584999"/>
            <a:ext cx="3105151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</a:t>
            </a:r>
          </a:p>
          <a:p>
            <a:r>
              <a:rPr lang="ru-RU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Планируется, сотрудничая с психиатрами и психотерапевтами создать тест, необходимый для верификации профиля, дабы избежать непредвиденных ситуаций </a:t>
            </a:r>
          </a:p>
        </p:txBody>
      </p:sp>
      <p:sp>
        <p:nvSpPr>
          <p:cNvPr id="95" name="Прямоугольник 94"/>
          <p:cNvSpPr/>
          <p:nvPr/>
        </p:nvSpPr>
        <p:spPr>
          <a:xfrm>
            <a:off x="8777286" y="4877661"/>
            <a:ext cx="3105151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Верификация</a:t>
            </a:r>
          </a:p>
          <a:p>
            <a:r>
              <a:rPr lang="ru-RU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 каждого пользователя напротив имени будет стоять либо галочка, означающая верифицированные аккаунты, или крестик, противоположность галочки. Так каждый пользователь сможет увидеть, кто верифицирован</a:t>
            </a:r>
          </a:p>
        </p:txBody>
      </p:sp>
      <p:sp>
        <p:nvSpPr>
          <p:cNvPr id="98" name="Прямоугольник 97"/>
          <p:cNvSpPr/>
          <p:nvPr/>
        </p:nvSpPr>
        <p:spPr>
          <a:xfrm rot="5400000">
            <a:off x="10032533" y="-996769"/>
            <a:ext cx="594657" cy="3248027"/>
          </a:xfrm>
          <a:prstGeom prst="rect">
            <a:avLst/>
          </a:prstGeom>
          <a:solidFill>
            <a:srgbClr val="006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TextBox 95"/>
          <p:cNvSpPr txBox="1"/>
          <p:nvPr/>
        </p:nvSpPr>
        <p:spPr>
          <a:xfrm>
            <a:off x="8705848" y="389448"/>
            <a:ext cx="3248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Безопасность</a:t>
            </a:r>
            <a:endParaRPr lang="ru-RU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Прямоугольник 101"/>
          <p:cNvSpPr/>
          <p:nvPr/>
        </p:nvSpPr>
        <p:spPr>
          <a:xfrm rot="5400000">
            <a:off x="4088929" y="-3466124"/>
            <a:ext cx="594657" cy="8162927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TextBox 96"/>
          <p:cNvSpPr txBox="1"/>
          <p:nvPr/>
        </p:nvSpPr>
        <p:spPr>
          <a:xfrm>
            <a:off x="304793" y="318010"/>
            <a:ext cx="816293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0064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Функционал приложени</a:t>
            </a:r>
            <a:r>
              <a:rPr lang="ru-RU" sz="2800" b="1" dirty="0">
                <a:solidFill>
                  <a:srgbClr val="0064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</a:t>
            </a:r>
          </a:p>
        </p:txBody>
      </p:sp>
      <p:sp>
        <p:nvSpPr>
          <p:cNvPr id="103" name="Прямоугольник 102"/>
          <p:cNvSpPr/>
          <p:nvPr/>
        </p:nvSpPr>
        <p:spPr>
          <a:xfrm>
            <a:off x="485773" y="5820534"/>
            <a:ext cx="541019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</a:t>
            </a:r>
          </a:p>
          <a:p>
            <a:r>
              <a:rPr lang="ru-RU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 каждого поста есть время, указываемое организатором, по истечении которого, пост удаляется из базы данных</a:t>
            </a:r>
            <a:endParaRPr lang="ru-RU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32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Прямоугольник 73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B8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Прямоугольник 81"/>
          <p:cNvSpPr/>
          <p:nvPr/>
        </p:nvSpPr>
        <p:spPr>
          <a:xfrm>
            <a:off x="7971620" y="5154944"/>
            <a:ext cx="3840451" cy="1231109"/>
          </a:xfrm>
          <a:prstGeom prst="rect">
            <a:avLst/>
          </a:prstGeom>
          <a:solidFill>
            <a:srgbClr val="006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Прямоугольник 80"/>
          <p:cNvSpPr/>
          <p:nvPr/>
        </p:nvSpPr>
        <p:spPr>
          <a:xfrm>
            <a:off x="7971621" y="326912"/>
            <a:ext cx="3840451" cy="4692764"/>
          </a:xfrm>
          <a:prstGeom prst="rect">
            <a:avLst/>
          </a:prstGeom>
          <a:solidFill>
            <a:srgbClr val="006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207456" y="3544789"/>
            <a:ext cx="7515225" cy="2513401"/>
          </a:xfrm>
          <a:prstGeom prst="roundRect">
            <a:avLst/>
          </a:prstGeom>
          <a:solidFill>
            <a:srgbClr val="232732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32732"/>
              </a:solidFill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399577" y="727876"/>
            <a:ext cx="2753206" cy="5041900"/>
            <a:chOff x="8649239" y="1803400"/>
            <a:chExt cx="3263361" cy="5994400"/>
          </a:xfrm>
        </p:grpSpPr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9239" y="1803400"/>
              <a:ext cx="3263361" cy="5994400"/>
            </a:xfrm>
            <a:prstGeom prst="rect">
              <a:avLst/>
            </a:prstGeom>
          </p:spPr>
        </p:pic>
        <p:pic>
          <p:nvPicPr>
            <p:cNvPr id="18" name="Picture 8" descr="лента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8285" y="2146300"/>
              <a:ext cx="2272666" cy="4197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Группа 21"/>
          <p:cNvGrpSpPr/>
          <p:nvPr/>
        </p:nvGrpSpPr>
        <p:grpSpPr>
          <a:xfrm>
            <a:off x="2684526" y="727876"/>
            <a:ext cx="2753206" cy="5041900"/>
            <a:chOff x="4666023" y="1355258"/>
            <a:chExt cx="2753206" cy="5041900"/>
          </a:xfrm>
        </p:grpSpPr>
        <p:pic>
          <p:nvPicPr>
            <p:cNvPr id="28" name="Рисунок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6023" y="1355258"/>
              <a:ext cx="2753206" cy="5041900"/>
            </a:xfrm>
            <a:prstGeom prst="rect">
              <a:avLst/>
            </a:prstGeom>
          </p:spPr>
        </p:pic>
        <p:pic>
          <p:nvPicPr>
            <p:cNvPr id="29" name="Picture 16" descr="профиль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6683" y="1619545"/>
              <a:ext cx="1931885" cy="3508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TextBox 32"/>
          <p:cNvSpPr txBox="1"/>
          <p:nvPr/>
        </p:nvSpPr>
        <p:spPr>
          <a:xfrm>
            <a:off x="839555" y="4576712"/>
            <a:ext cx="177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Лента</a:t>
            </a:r>
            <a:endParaRPr lang="ru-RU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" name="Группа 39"/>
          <p:cNvGrpSpPr/>
          <p:nvPr/>
        </p:nvGrpSpPr>
        <p:grpSpPr>
          <a:xfrm>
            <a:off x="8013109" y="463797"/>
            <a:ext cx="3757478" cy="4200127"/>
            <a:chOff x="3714061" y="411246"/>
            <a:chExt cx="3627758" cy="2996090"/>
          </a:xfrm>
          <a:effectLst/>
        </p:grpSpPr>
        <p:sp>
          <p:nvSpPr>
            <p:cNvPr id="42" name="Прямоугольник 41"/>
            <p:cNvSpPr/>
            <p:nvPr/>
          </p:nvSpPr>
          <p:spPr>
            <a:xfrm>
              <a:off x="3915318" y="838633"/>
              <a:ext cx="3400009" cy="25687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Поиск </a:t>
              </a:r>
              <a:r>
                <a:rPr lang="ru-RU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(99%)</a:t>
              </a:r>
            </a:p>
            <a:p>
              <a:r>
                <a:rPr lang="ru-RU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Полностью реализован, за исключением </a:t>
              </a:r>
              <a:r>
                <a:rPr lang="ru-RU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интерфейса</a:t>
              </a:r>
            </a:p>
            <a:p>
              <a:endParaRPr lang="ru-RU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ru-RU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Лента (85%)</a:t>
              </a:r>
            </a:p>
            <a:p>
              <a:r>
                <a:rPr lang="ru-RU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Используя базу данных, сохраняется информация о всех выкладываемых постах, однако интерфейс не реализован</a:t>
              </a:r>
            </a:p>
            <a:p>
              <a:endParaRPr lang="ru-RU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ru-RU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Чат (80%)</a:t>
              </a:r>
            </a:p>
            <a:p>
              <a:r>
                <a:rPr lang="ru-RU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База данных для чата, сообщения успешно отправляются и доставляются получателю, однако интерфейс чата не реализован</a:t>
              </a:r>
            </a:p>
            <a:p>
              <a:endParaRPr lang="ru-RU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ru-RU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Профиль(15%)</a:t>
              </a:r>
            </a:p>
            <a:p>
              <a:r>
                <a:rPr lang="ru-RU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Данные извлекаются, используя </a:t>
              </a:r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token</a:t>
              </a:r>
              <a:r>
                <a:rPr lang="ru-RU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пользователя</a:t>
              </a:r>
              <a:endPara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14061" y="411246"/>
              <a:ext cx="3627758" cy="417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b="1" dirty="0" smtClean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Что сделано</a:t>
              </a:r>
              <a:endPara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7971619" y="5154944"/>
            <a:ext cx="384045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Что осталось</a:t>
            </a:r>
            <a:endParaRPr lang="ru-RU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8122258" y="5652530"/>
            <a:ext cx="3521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Переадресация на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google map </a:t>
            </a:r>
            <a:r>
              <a:rPr lang="ru-RU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 поста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Оформить интерфейс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разделов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Доделать раздел Профиль </a:t>
            </a:r>
            <a:endParaRPr lang="ru-RU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07457" y="5092153"/>
            <a:ext cx="7515224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Макет приложения созданный в приложении </a:t>
            </a:r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Figma</a:t>
            </a:r>
            <a:endParaRPr lang="ru-RU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125061" y="4627866"/>
            <a:ext cx="177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Профиль</a:t>
            </a:r>
            <a:endParaRPr lang="ru-RU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59061" y="4640896"/>
            <a:ext cx="177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Поиск</a:t>
            </a:r>
            <a:endParaRPr lang="ru-RU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5" name="Группа 64"/>
          <p:cNvGrpSpPr/>
          <p:nvPr/>
        </p:nvGrpSpPr>
        <p:grpSpPr>
          <a:xfrm>
            <a:off x="1011781" y="5633092"/>
            <a:ext cx="5906573" cy="704585"/>
            <a:chOff x="628652" y="5062810"/>
            <a:chExt cx="10972800" cy="820768"/>
          </a:xfrm>
          <a:solidFill>
            <a:srgbClr val="0064FF"/>
          </a:solidFill>
        </p:grpSpPr>
        <p:sp>
          <p:nvSpPr>
            <p:cNvPr id="66" name="Скругленный прямоугольник 65"/>
            <p:cNvSpPr/>
            <p:nvPr/>
          </p:nvSpPr>
          <p:spPr>
            <a:xfrm rot="16200000">
              <a:off x="5704668" y="-13206"/>
              <a:ext cx="820768" cy="10972800"/>
            </a:xfrm>
            <a:prstGeom prst="roundRect">
              <a:avLst/>
            </a:prstGeom>
            <a:grpFill/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Прямоугольник 67"/>
            <p:cNvSpPr/>
            <p:nvPr/>
          </p:nvSpPr>
          <p:spPr>
            <a:xfrm>
              <a:off x="4937973" y="5114673"/>
              <a:ext cx="2354158" cy="584775"/>
            </a:xfrm>
            <a:prstGeom prst="rect">
              <a:avLst/>
            </a:prstGeom>
            <a:grpFill/>
            <a:ln w="7620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ru-RU" sz="3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Итог</a:t>
              </a:r>
            </a:p>
          </p:txBody>
        </p:sp>
      </p:grpSp>
      <p:grpSp>
        <p:nvGrpSpPr>
          <p:cNvPr id="78" name="Группа 77"/>
          <p:cNvGrpSpPr/>
          <p:nvPr/>
        </p:nvGrpSpPr>
        <p:grpSpPr>
          <a:xfrm>
            <a:off x="4969474" y="727876"/>
            <a:ext cx="2753206" cy="5041900"/>
            <a:chOff x="8768123" y="1383148"/>
            <a:chExt cx="2753206" cy="5041900"/>
          </a:xfrm>
        </p:grpSpPr>
        <p:pic>
          <p:nvPicPr>
            <p:cNvPr id="79" name="Рисунок 7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8123" y="1383148"/>
              <a:ext cx="2753206" cy="5041900"/>
            </a:xfrm>
            <a:prstGeom prst="rect">
              <a:avLst/>
            </a:prstGeom>
          </p:spPr>
        </p:pic>
        <p:pic>
          <p:nvPicPr>
            <p:cNvPr id="80" name="Picture 14" descr="search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4960" y="1706880"/>
              <a:ext cx="1905000" cy="34207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3395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Скругленный прямоугольник 21"/>
          <p:cNvSpPr/>
          <p:nvPr/>
        </p:nvSpPr>
        <p:spPr>
          <a:xfrm>
            <a:off x="1012233" y="2613543"/>
            <a:ext cx="2622963" cy="3340808"/>
          </a:xfrm>
          <a:prstGeom prst="roundRect">
            <a:avLst/>
          </a:prstGeom>
          <a:solidFill>
            <a:srgbClr val="232732"/>
          </a:solidFill>
          <a:ln w="76200"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1199220" y="4359667"/>
            <a:ext cx="235415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MVP </a:t>
            </a:r>
            <a:r>
              <a:rPr lang="ru-RU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создано и активно используется пользователями</a:t>
            </a:r>
            <a:endParaRPr lang="ru-RU" sz="11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3449546" y="2613543"/>
            <a:ext cx="2622963" cy="3340808"/>
          </a:xfrm>
          <a:prstGeom prst="roundRect">
            <a:avLst/>
          </a:prstGeom>
          <a:solidFill>
            <a:srgbClr val="0064FF"/>
          </a:solidFill>
          <a:ln w="76200"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2678572" y="3485594"/>
            <a:ext cx="4132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2</a:t>
            </a:r>
            <a:endParaRPr lang="ru-RU" sz="5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3567880" y="4347225"/>
            <a:ext cx="235415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Привлечена аудитория в </a:t>
            </a:r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MVP </a:t>
            </a:r>
            <a:r>
              <a:rPr lang="ru-RU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проекта, насчитывающая свыше 1000 человек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851069" y="2613543"/>
            <a:ext cx="2743813" cy="3340808"/>
          </a:xfrm>
          <a:prstGeom prst="roundRect">
            <a:avLst/>
          </a:prstGeom>
          <a:solidFill>
            <a:srgbClr val="232732"/>
          </a:solidFill>
          <a:ln w="76200"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5156589" y="3485594"/>
            <a:ext cx="4132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5919991" y="4347225"/>
            <a:ext cx="257606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Базы данных созданы, оформлены, настроены и подключены к приложени</a:t>
            </a:r>
            <a:r>
              <a:rPr lang="ru-R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ю</a:t>
            </a:r>
            <a:endParaRPr lang="ru-RU" sz="1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451580" y="2613543"/>
            <a:ext cx="2622963" cy="3340808"/>
          </a:xfrm>
          <a:prstGeom prst="roundRect">
            <a:avLst/>
          </a:prstGeom>
          <a:solidFill>
            <a:srgbClr val="0064FF"/>
          </a:solidFill>
          <a:ln w="76200"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7705574" y="3595865"/>
            <a:ext cx="4132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8594882" y="4496039"/>
            <a:ext cx="235415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Сделана </a:t>
            </a:r>
            <a:r>
              <a:rPr lang="ru-RU" sz="11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работающаю</a:t>
            </a:r>
            <a:r>
              <a:rPr lang="ru-RU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часть приложения</a:t>
            </a:r>
          </a:p>
        </p:txBody>
      </p:sp>
      <p:grpSp>
        <p:nvGrpSpPr>
          <p:cNvPr id="68" name="Группа 67"/>
          <p:cNvGrpSpPr/>
          <p:nvPr/>
        </p:nvGrpSpPr>
        <p:grpSpPr>
          <a:xfrm>
            <a:off x="159457" y="688855"/>
            <a:ext cx="11678888" cy="1206620"/>
            <a:chOff x="238126" y="4903940"/>
            <a:chExt cx="11678888" cy="1206620"/>
          </a:xfrm>
        </p:grpSpPr>
        <p:sp>
          <p:nvSpPr>
            <p:cNvPr id="40" name="Скругленный прямоугольник 39"/>
            <p:cNvSpPr/>
            <p:nvPr/>
          </p:nvSpPr>
          <p:spPr>
            <a:xfrm rot="16200000">
              <a:off x="5704668" y="-13206"/>
              <a:ext cx="820768" cy="10972800"/>
            </a:xfrm>
            <a:prstGeom prst="roundRect">
              <a:avLst/>
            </a:prstGeom>
            <a:solidFill>
              <a:srgbClr val="006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Скругленный прямоугольник 46"/>
            <p:cNvSpPr/>
            <p:nvPr/>
          </p:nvSpPr>
          <p:spPr>
            <a:xfrm rot="16200000">
              <a:off x="2665154" y="2983367"/>
              <a:ext cx="161454" cy="501550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Скругленный прямоугольник 48"/>
            <p:cNvSpPr/>
            <p:nvPr/>
          </p:nvSpPr>
          <p:spPr>
            <a:xfrm rot="16200000">
              <a:off x="9405586" y="3056735"/>
              <a:ext cx="162663" cy="486019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Скругленный прямоугольник 49"/>
            <p:cNvSpPr/>
            <p:nvPr/>
          </p:nvSpPr>
          <p:spPr>
            <a:xfrm rot="16200000">
              <a:off x="5552311" y="4421398"/>
              <a:ext cx="1206620" cy="2171703"/>
            </a:xfrm>
            <a:prstGeom prst="roundRect">
              <a:avLst/>
            </a:prstGeom>
            <a:solidFill>
              <a:srgbClr val="006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0" name="Скругленный прямоугольник 69"/>
          <p:cNvSpPr/>
          <p:nvPr/>
        </p:nvSpPr>
        <p:spPr>
          <a:xfrm rot="16200000">
            <a:off x="5842132" y="347852"/>
            <a:ext cx="191950" cy="114488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2080352" y="3485594"/>
            <a:ext cx="531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</a:t>
            </a:r>
            <a:endParaRPr lang="ru-RU" sz="5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4899873" y="950639"/>
            <a:ext cx="23541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8447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5125189" y="2466975"/>
            <a:ext cx="1199415" cy="517678"/>
          </a:xfrm>
          <a:prstGeom prst="rect">
            <a:avLst/>
          </a:prstGeom>
          <a:solidFill>
            <a:srgbClr val="006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5200901" y="4535580"/>
            <a:ext cx="1323639" cy="585544"/>
          </a:xfrm>
          <a:prstGeom prst="rect">
            <a:avLst/>
          </a:prstGeom>
          <a:solidFill>
            <a:srgbClr val="006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 rot="16200000">
            <a:off x="2005558" y="1515012"/>
            <a:ext cx="971116" cy="4331646"/>
          </a:xfrm>
          <a:prstGeom prst="roundRect">
            <a:avLst/>
          </a:prstGeom>
          <a:solidFill>
            <a:srgbClr val="232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 rot="16200000">
            <a:off x="3460322" y="120372"/>
            <a:ext cx="857250" cy="4871314"/>
          </a:xfrm>
          <a:prstGeom prst="roundRect">
            <a:avLst/>
          </a:prstGeom>
          <a:solidFill>
            <a:srgbClr val="006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3" name="Группа 2"/>
          <p:cNvGrpSpPr/>
          <p:nvPr/>
        </p:nvGrpSpPr>
        <p:grpSpPr>
          <a:xfrm>
            <a:off x="5576682" y="-136478"/>
            <a:ext cx="7636210" cy="7550487"/>
            <a:chOff x="5444959" y="-342900"/>
            <a:chExt cx="7636210" cy="7550487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91" t="7256" r="28126" b="7705"/>
            <a:stretch/>
          </p:blipFill>
          <p:spPr>
            <a:xfrm>
              <a:off x="7048502" y="1276350"/>
              <a:ext cx="4343400" cy="427672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 rot="16200000">
              <a:off x="3273259" y="3201511"/>
              <a:ext cx="75504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0064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Qr</a:t>
              </a:r>
              <a:r>
                <a:rPr lang="en-US" sz="2400" dirty="0" smtClean="0">
                  <a:solidFill>
                    <a:srgbClr val="0064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-code </a:t>
              </a:r>
              <a:r>
                <a:rPr lang="ru-RU" sz="2400" dirty="0" smtClean="0">
                  <a:solidFill>
                    <a:srgbClr val="0064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для скачивания</a:t>
              </a:r>
              <a:endParaRPr lang="ru-RU" sz="2400" dirty="0">
                <a:solidFill>
                  <a:srgbClr val="0064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5400000">
              <a:off x="7616660" y="3201510"/>
              <a:ext cx="75504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0064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Qr</a:t>
              </a:r>
              <a:r>
                <a:rPr lang="en-US" sz="2400" dirty="0" smtClean="0">
                  <a:solidFill>
                    <a:srgbClr val="0064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-code </a:t>
              </a:r>
              <a:r>
                <a:rPr lang="ru-RU" sz="2400" dirty="0" smtClean="0">
                  <a:solidFill>
                    <a:srgbClr val="0064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для скачивания</a:t>
              </a:r>
              <a:endParaRPr lang="ru-RU" sz="2400" dirty="0">
                <a:solidFill>
                  <a:srgbClr val="0064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44959" y="1045517"/>
              <a:ext cx="75504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0064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Qr</a:t>
              </a:r>
              <a:r>
                <a:rPr lang="en-US" sz="2400" dirty="0" smtClean="0">
                  <a:solidFill>
                    <a:srgbClr val="0064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-code </a:t>
              </a:r>
              <a:r>
                <a:rPr lang="ru-RU" sz="2400" dirty="0" smtClean="0">
                  <a:solidFill>
                    <a:srgbClr val="0064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для скачивания</a:t>
              </a:r>
              <a:endParaRPr lang="ru-RU" sz="2400" dirty="0">
                <a:solidFill>
                  <a:srgbClr val="0064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0800000">
              <a:off x="5530683" y="5322243"/>
              <a:ext cx="75504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0064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Qr</a:t>
              </a:r>
              <a:r>
                <a:rPr lang="en-US" sz="2400" dirty="0" smtClean="0">
                  <a:solidFill>
                    <a:srgbClr val="0064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-code </a:t>
              </a:r>
              <a:r>
                <a:rPr lang="ru-RU" sz="2400" dirty="0" smtClean="0">
                  <a:solidFill>
                    <a:srgbClr val="0064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для скачивания</a:t>
              </a:r>
              <a:endParaRPr lang="ru-RU" sz="2400" dirty="0">
                <a:solidFill>
                  <a:srgbClr val="0064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Прямоугольник 13"/>
          <p:cNvSpPr/>
          <p:nvPr/>
        </p:nvSpPr>
        <p:spPr>
          <a:xfrm>
            <a:off x="937307" y="2387586"/>
            <a:ext cx="6103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 за </a:t>
            </a:r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нимание!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325286" y="3725632"/>
            <a:ext cx="1399351" cy="440761"/>
          </a:xfrm>
          <a:prstGeom prst="rect">
            <a:avLst/>
          </a:prstGeom>
          <a:solidFill>
            <a:srgbClr val="232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455654" y="3370950"/>
            <a:ext cx="4745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Скачать приложение вы можете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используя </a:t>
            </a:r>
            <a:r>
              <a:rPr lang="en-US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-code</a:t>
            </a:r>
            <a:endParaRPr lang="ru-RU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 rot="16200000">
            <a:off x="3599507" y="2196089"/>
            <a:ext cx="778817" cy="5071253"/>
          </a:xfrm>
          <a:prstGeom prst="roundRect">
            <a:avLst/>
          </a:prstGeom>
          <a:solidFill>
            <a:srgbClr val="006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1688349" y="4552930"/>
            <a:ext cx="4925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Релиз приложения – в сентябре 2023</a:t>
            </a:r>
          </a:p>
        </p:txBody>
      </p:sp>
    </p:spTree>
    <p:extLst>
      <p:ext uri="{BB962C8B-B14F-4D97-AF65-F5344CB8AC3E}">
        <p14:creationId xmlns:p14="http://schemas.microsoft.com/office/powerpoint/2010/main" val="389095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Прямоугольник 92"/>
          <p:cNvSpPr/>
          <p:nvPr/>
        </p:nvSpPr>
        <p:spPr>
          <a:xfrm>
            <a:off x="11254020" y="0"/>
            <a:ext cx="937980" cy="6858000"/>
          </a:xfrm>
          <a:prstGeom prst="rect">
            <a:avLst/>
          </a:prstGeom>
          <a:solidFill>
            <a:srgbClr val="BAA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6571706" y="0"/>
            <a:ext cx="5363120" cy="6858000"/>
          </a:xfrm>
          <a:prstGeom prst="rect">
            <a:avLst/>
          </a:prstGeom>
          <a:solidFill>
            <a:srgbClr val="BAA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052" name="Picture 4" descr="https://i.pinimg.com/564x/5a/89/52/5a8952aafdc46a50260b39eba4f933f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706" y="2650913"/>
            <a:ext cx="537210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Скругленный прямоугольник 29"/>
          <p:cNvSpPr/>
          <p:nvPr/>
        </p:nvSpPr>
        <p:spPr>
          <a:xfrm rot="16200000">
            <a:off x="9752341" y="-609339"/>
            <a:ext cx="1076326" cy="2826317"/>
          </a:xfrm>
          <a:prstGeom prst="roundRect">
            <a:avLst/>
          </a:prstGeom>
          <a:solidFill>
            <a:srgbClr val="006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10923775" y="571499"/>
            <a:ext cx="779888" cy="770483"/>
          </a:xfrm>
          <a:prstGeom prst="rect">
            <a:avLst/>
          </a:prstGeom>
          <a:solidFill>
            <a:srgbClr val="006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9045850" y="419099"/>
            <a:ext cx="24342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Приложение MATE, дословно "друг</a:t>
            </a:r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ru-RU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позволит найти друга для прогулки, для похода в театр, да вообще для любого мероприятия!</a:t>
            </a:r>
          </a:p>
        </p:txBody>
      </p:sp>
      <p:sp>
        <p:nvSpPr>
          <p:cNvPr id="36" name="Скругленный прямоугольник 35"/>
          <p:cNvSpPr/>
          <p:nvPr/>
        </p:nvSpPr>
        <p:spPr>
          <a:xfrm rot="16200000">
            <a:off x="8756818" y="450459"/>
            <a:ext cx="578064" cy="2826317"/>
          </a:xfrm>
          <a:prstGeom prst="roundRect">
            <a:avLst/>
          </a:prstGeom>
          <a:solidFill>
            <a:srgbClr val="006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7632690" y="1914525"/>
            <a:ext cx="779888" cy="238126"/>
          </a:xfrm>
          <a:prstGeom prst="rect">
            <a:avLst/>
          </a:prstGeom>
          <a:solidFill>
            <a:srgbClr val="006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7801195" y="1728028"/>
            <a:ext cx="24342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Круто! Но как это работает </a:t>
            </a:r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u-RU" sz="1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Скругленный прямоугольник 38"/>
          <p:cNvSpPr/>
          <p:nvPr/>
        </p:nvSpPr>
        <p:spPr>
          <a:xfrm rot="16200000">
            <a:off x="9694048" y="1564181"/>
            <a:ext cx="1192912" cy="2826317"/>
          </a:xfrm>
          <a:prstGeom prst="roundRect">
            <a:avLst/>
          </a:prstGeom>
          <a:solidFill>
            <a:srgbClr val="006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10923774" y="2686726"/>
            <a:ext cx="779888" cy="887071"/>
          </a:xfrm>
          <a:prstGeom prst="rect">
            <a:avLst/>
          </a:prstGeom>
          <a:solidFill>
            <a:srgbClr val="006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9045850" y="2514724"/>
            <a:ext cx="2584176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После регистрации каждый пользователь может выложить пост о мероприятии на которое хочет сходить… а вот об этом дальше в презентации)</a:t>
            </a:r>
          </a:p>
        </p:txBody>
      </p:sp>
      <p:sp>
        <p:nvSpPr>
          <p:cNvPr id="65" name="Скругленный прямоугольник 64"/>
          <p:cNvSpPr/>
          <p:nvPr/>
        </p:nvSpPr>
        <p:spPr>
          <a:xfrm rot="16200000">
            <a:off x="1201117" y="-40558"/>
            <a:ext cx="1634837" cy="2343152"/>
          </a:xfrm>
          <a:prstGeom prst="roundRect">
            <a:avLst/>
          </a:prstGeom>
          <a:solidFill>
            <a:srgbClr val="006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8" name="Прямоугольник 67"/>
          <p:cNvSpPr/>
          <p:nvPr/>
        </p:nvSpPr>
        <p:spPr>
          <a:xfrm>
            <a:off x="2376864" y="1070892"/>
            <a:ext cx="813248" cy="877546"/>
          </a:xfrm>
          <a:prstGeom prst="rect">
            <a:avLst/>
          </a:prstGeom>
          <a:solidFill>
            <a:srgbClr val="006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6" name="Прямоугольник 65"/>
          <p:cNvSpPr/>
          <p:nvPr/>
        </p:nvSpPr>
        <p:spPr>
          <a:xfrm>
            <a:off x="931059" y="426628"/>
            <a:ext cx="23036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современном мире все реже можно встретить гуляющих детей, которые как раньше беззаботно болтают, смеются и просто банально проводят весело время в компании друзей. </a:t>
            </a:r>
            <a:endParaRPr lang="ru-RU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Скругленный прямоугольник 68"/>
          <p:cNvSpPr/>
          <p:nvPr/>
        </p:nvSpPr>
        <p:spPr>
          <a:xfrm rot="16200000">
            <a:off x="1132312" y="1703528"/>
            <a:ext cx="1539194" cy="2343152"/>
          </a:xfrm>
          <a:prstGeom prst="roundRect">
            <a:avLst/>
          </a:prstGeom>
          <a:solidFill>
            <a:srgbClr val="006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0" name="Прямоугольник 69"/>
          <p:cNvSpPr/>
          <p:nvPr/>
        </p:nvSpPr>
        <p:spPr>
          <a:xfrm>
            <a:off x="730332" y="2771295"/>
            <a:ext cx="850785" cy="873406"/>
          </a:xfrm>
          <a:prstGeom prst="rect">
            <a:avLst/>
          </a:prstGeom>
          <a:solidFill>
            <a:srgbClr val="006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1" name="Прямоугольник 70"/>
          <p:cNvSpPr/>
          <p:nvPr/>
        </p:nvSpPr>
        <p:spPr>
          <a:xfrm>
            <a:off x="858752" y="2188665"/>
            <a:ext cx="216319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Цифровизация</a:t>
            </a:r>
            <a:r>
              <a:rPr lang="ru-RU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это главная проблема современного мира, большинство людей все чаще предпочитают "общение с монитором" реальному общению. </a:t>
            </a:r>
            <a:endParaRPr lang="ru-RU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Скругленный прямоугольник 71"/>
          <p:cNvSpPr/>
          <p:nvPr/>
        </p:nvSpPr>
        <p:spPr>
          <a:xfrm rot="16200000">
            <a:off x="757225" y="3918150"/>
            <a:ext cx="2515609" cy="2343152"/>
          </a:xfrm>
          <a:prstGeom prst="roundRect">
            <a:avLst/>
          </a:prstGeom>
          <a:solidFill>
            <a:srgbClr val="006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Прямоугольник 72"/>
          <p:cNvSpPr/>
          <p:nvPr/>
        </p:nvSpPr>
        <p:spPr>
          <a:xfrm>
            <a:off x="2402142" y="5403069"/>
            <a:ext cx="784464" cy="944462"/>
          </a:xfrm>
          <a:prstGeom prst="rect">
            <a:avLst/>
          </a:prstGeom>
          <a:solidFill>
            <a:srgbClr val="006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232732"/>
              </a:solidFill>
            </a:endParaRPr>
          </a:p>
        </p:txBody>
      </p:sp>
      <p:sp>
        <p:nvSpPr>
          <p:cNvPr id="74" name="Прямоугольник 73"/>
          <p:cNvSpPr/>
          <p:nvPr/>
        </p:nvSpPr>
        <p:spPr>
          <a:xfrm>
            <a:off x="995480" y="3954964"/>
            <a:ext cx="21214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Когда же дело доходит до прогулок на свежем воздухе, когда человек хочет погулять со своими друзьями, он резко осознает, то из 300 друзей в социальных сетях у него нет никого, с кем бы он мог сходить на прогулку: кто-то занят, кто-то живет в другом городе, а кто-то попросту не хочет.</a:t>
            </a:r>
            <a:endParaRPr lang="ru-RU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3662361" y="313599"/>
            <a:ext cx="3627758" cy="2648676"/>
            <a:chOff x="3662361" y="313599"/>
            <a:chExt cx="3627758" cy="2648676"/>
          </a:xfrm>
        </p:grpSpPr>
        <p:sp>
          <p:nvSpPr>
            <p:cNvPr id="80" name="Скругленный прямоугольник 79"/>
            <p:cNvSpPr/>
            <p:nvPr/>
          </p:nvSpPr>
          <p:spPr>
            <a:xfrm>
              <a:off x="3674008" y="313599"/>
              <a:ext cx="3577056" cy="2648676"/>
            </a:xfrm>
            <a:prstGeom prst="roundRect">
              <a:avLst/>
            </a:prstGeom>
            <a:solidFill>
              <a:srgbClr val="232732"/>
            </a:solidFill>
            <a:ln w="76200">
              <a:noFill/>
            </a:ln>
            <a:effectLst>
              <a:outerShdw blurRad="635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Прямоугольник 80"/>
            <p:cNvSpPr/>
            <p:nvPr/>
          </p:nvSpPr>
          <p:spPr>
            <a:xfrm>
              <a:off x="3886756" y="1170743"/>
              <a:ext cx="3400009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Нехватка друзей</a:t>
              </a:r>
            </a:p>
            <a:p>
              <a:r>
                <a:rPr lang="ru-RU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вот проблема с которой сталкивается большинство подростков. Стоить отметить, что некоторые из подростков загружены учебой, переживают из-за грядущих экзаменов</a:t>
              </a:r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ru-RU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всем им обязательно нужно ходить, гулять, дышать свежим воздухом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662361" y="437945"/>
              <a:ext cx="36277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000" b="1" dirty="0" smtClean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Актуальность</a:t>
              </a:r>
              <a:endParaRPr lang="ru-RU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8" name="Скругленный прямоугольник 47"/>
          <p:cNvSpPr/>
          <p:nvPr/>
        </p:nvSpPr>
        <p:spPr>
          <a:xfrm>
            <a:off x="3644671" y="3129330"/>
            <a:ext cx="3577056" cy="3218201"/>
          </a:xfrm>
          <a:prstGeom prst="roundRect">
            <a:avLst/>
          </a:prstGeom>
          <a:solidFill>
            <a:srgbClr val="232732"/>
          </a:solidFill>
          <a:ln w="76200"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3878501" y="3932706"/>
            <a:ext cx="327069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Создать приложение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ru-RU" sz="16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ru-RU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котором каждый может рассказать о мероприятии, на которое хочет пойти, и тем самым набрать компанию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627546" y="3199348"/>
            <a:ext cx="3627758" cy="834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Цель</a:t>
            </a:r>
            <a:endParaRPr lang="ru-RU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3861297" y="4828221"/>
            <a:ext cx="326456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ru-RU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т.к</a:t>
            </a:r>
            <a:r>
              <a:rPr lang="ru-RU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создать полностью функционирующее приложение за год попросту невозможно, то корректируя цель получается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ru-RU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Заложить основу </a:t>
            </a:r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Android-</a:t>
            </a:r>
            <a:r>
              <a:rPr lang="ru-RU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приложения и создать </a:t>
            </a:r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MVP </a:t>
            </a:r>
            <a:r>
              <a:rPr lang="ru-RU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проекта</a:t>
            </a:r>
          </a:p>
        </p:txBody>
      </p:sp>
    </p:spTree>
    <p:extLst>
      <p:ext uri="{BB962C8B-B14F-4D97-AF65-F5344CB8AC3E}">
        <p14:creationId xmlns:p14="http://schemas.microsoft.com/office/powerpoint/2010/main" val="165498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Скругленный прямоугольник 21"/>
          <p:cNvSpPr/>
          <p:nvPr/>
        </p:nvSpPr>
        <p:spPr>
          <a:xfrm>
            <a:off x="1095385" y="2508768"/>
            <a:ext cx="2622963" cy="3340808"/>
          </a:xfrm>
          <a:prstGeom prst="roundRect">
            <a:avLst/>
          </a:prstGeom>
          <a:solidFill>
            <a:srgbClr val="232732"/>
          </a:solidFill>
          <a:ln w="76200"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1225439" y="3409731"/>
            <a:ext cx="235415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Создать </a:t>
            </a:r>
            <a:r>
              <a:rPr lang="en-US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MVP*</a:t>
            </a:r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проекта, в котором будут публиковаться новости о ближайших мероприятиях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1225439" y="4179172"/>
            <a:ext cx="235415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*MVP - </a:t>
            </a:r>
            <a:r>
              <a:rPr lang="ru-RU" sz="11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Minimal</a:t>
            </a:r>
            <a:r>
              <a:rPr lang="ru-RU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1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Viable</a:t>
            </a:r>
            <a:r>
              <a:rPr lang="ru-RU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1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ru-RU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минимально </a:t>
            </a:r>
            <a:r>
              <a:rPr lang="ru-RU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жизнеспособный </a:t>
            </a:r>
            <a:r>
              <a:rPr lang="ru-RU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продукт</a:t>
            </a:r>
            <a:r>
              <a:rPr lang="en-US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— тестовая версия товара, услуги или сервиса с минимальным набором функций (иногда даже одной), которая несет ценность для конечного потребителя.</a:t>
            </a:r>
            <a:endParaRPr lang="ru-RU" sz="1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3532698" y="2508768"/>
            <a:ext cx="2622963" cy="3340808"/>
          </a:xfrm>
          <a:prstGeom prst="roundRect">
            <a:avLst/>
          </a:prstGeom>
          <a:solidFill>
            <a:srgbClr val="0064FF"/>
          </a:solidFill>
          <a:ln w="76200"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2777794" y="2548100"/>
            <a:ext cx="4132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2</a:t>
            </a:r>
            <a:endParaRPr lang="ru-RU" sz="5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3667102" y="3409731"/>
            <a:ext cx="235415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Привлечь аудиторию в </a:t>
            </a:r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MVP</a:t>
            </a:r>
            <a:r>
              <a:rPr lang="ru-RU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первые пользователи будущего приложения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3667102" y="4015891"/>
            <a:ext cx="2354157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Информировать о продукте организаций, связанных с </a:t>
            </a:r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ru-RU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-сферой(таких как </a:t>
            </a:r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IT-</a:t>
            </a:r>
            <a:r>
              <a:rPr lang="ru-RU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куб) для дальнейшего продвижения с их помощью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Рассказать о приложении целевой аудитории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Выступить с проектом на разного рода конференциях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934221" y="2508768"/>
            <a:ext cx="2743813" cy="3340808"/>
          </a:xfrm>
          <a:prstGeom prst="roundRect">
            <a:avLst/>
          </a:prstGeom>
          <a:solidFill>
            <a:srgbClr val="232732"/>
          </a:solidFill>
          <a:ln w="76200"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5174967" y="2548100"/>
            <a:ext cx="4132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5958667" y="3471430"/>
            <a:ext cx="257606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Узнать информацию о базах данных </a:t>
            </a:r>
            <a:endParaRPr lang="ru-RU" sz="1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Выбрать сервис для хранения пользовательских </a:t>
            </a:r>
            <a:r>
              <a:rPr lang="ru-RU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endParaRPr lang="ru-RU" sz="1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оздать базы данных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одключить их к будущему приложению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Организовать систему </a:t>
            </a:r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token-</a:t>
            </a:r>
            <a:r>
              <a:rPr lang="en-US" sz="11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user_information</a:t>
            </a:r>
            <a:r>
              <a:rPr lang="ru-RU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где у каждого пользователя свой персональный </a:t>
            </a:r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ru-RU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под которым хранятся все его персональные данные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534732" y="2508768"/>
            <a:ext cx="2622963" cy="3340808"/>
          </a:xfrm>
          <a:prstGeom prst="roundRect">
            <a:avLst/>
          </a:prstGeom>
          <a:solidFill>
            <a:srgbClr val="0064FF"/>
          </a:solidFill>
          <a:ln w="76200"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7788726" y="3491090"/>
            <a:ext cx="4132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8678034" y="4391264"/>
            <a:ext cx="235415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Сделать работающую часть приложения</a:t>
            </a:r>
          </a:p>
        </p:txBody>
      </p:sp>
      <p:sp>
        <p:nvSpPr>
          <p:cNvPr id="70" name="Скругленный прямоугольник 69"/>
          <p:cNvSpPr/>
          <p:nvPr/>
        </p:nvSpPr>
        <p:spPr>
          <a:xfrm rot="16200000">
            <a:off x="5925284" y="243077"/>
            <a:ext cx="191950" cy="114488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2106571" y="2535658"/>
            <a:ext cx="531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</a:t>
            </a:r>
            <a:endParaRPr lang="ru-RU" sz="5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2" name="Группа 71"/>
          <p:cNvGrpSpPr/>
          <p:nvPr/>
        </p:nvGrpSpPr>
        <p:grpSpPr>
          <a:xfrm>
            <a:off x="159457" y="688855"/>
            <a:ext cx="11678888" cy="1206620"/>
            <a:chOff x="238126" y="4903940"/>
            <a:chExt cx="11678888" cy="1206620"/>
          </a:xfrm>
        </p:grpSpPr>
        <p:sp>
          <p:nvSpPr>
            <p:cNvPr id="73" name="Скругленный прямоугольник 72"/>
            <p:cNvSpPr/>
            <p:nvPr/>
          </p:nvSpPr>
          <p:spPr>
            <a:xfrm rot="16200000">
              <a:off x="5704668" y="-13206"/>
              <a:ext cx="820768" cy="10972800"/>
            </a:xfrm>
            <a:prstGeom prst="roundRect">
              <a:avLst/>
            </a:prstGeom>
            <a:solidFill>
              <a:srgbClr val="006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Скругленный прямоугольник 73"/>
            <p:cNvSpPr/>
            <p:nvPr/>
          </p:nvSpPr>
          <p:spPr>
            <a:xfrm rot="16200000">
              <a:off x="2665154" y="2983367"/>
              <a:ext cx="161454" cy="501550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5" name="Скругленный прямоугольник 74"/>
            <p:cNvSpPr/>
            <p:nvPr/>
          </p:nvSpPr>
          <p:spPr>
            <a:xfrm rot="16200000">
              <a:off x="9405586" y="3056735"/>
              <a:ext cx="162663" cy="486019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Скругленный прямоугольник 75"/>
            <p:cNvSpPr/>
            <p:nvPr/>
          </p:nvSpPr>
          <p:spPr>
            <a:xfrm rot="16200000">
              <a:off x="5552311" y="4421398"/>
              <a:ext cx="1206620" cy="2171703"/>
            </a:xfrm>
            <a:prstGeom prst="roundRect">
              <a:avLst/>
            </a:prstGeom>
            <a:solidFill>
              <a:srgbClr val="006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7" name="Прямоугольник 76"/>
          <p:cNvSpPr/>
          <p:nvPr/>
        </p:nvSpPr>
        <p:spPr>
          <a:xfrm>
            <a:off x="4899873" y="950639"/>
            <a:ext cx="23541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</a:t>
            </a:r>
          </a:p>
        </p:txBody>
      </p:sp>
    </p:spTree>
    <p:extLst>
      <p:ext uri="{BB962C8B-B14F-4D97-AF65-F5344CB8AC3E}">
        <p14:creationId xmlns:p14="http://schemas.microsoft.com/office/powerpoint/2010/main" val="312538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70014" y="2722942"/>
            <a:ext cx="4132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232732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M V P</a:t>
            </a:r>
            <a:endParaRPr lang="ru-RU" sz="5400" dirty="0">
              <a:solidFill>
                <a:srgbClr val="2327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64598" y="3646272"/>
            <a:ext cx="2943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64FF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Telegram channel</a:t>
            </a:r>
            <a:endParaRPr lang="ru-RU" sz="1600" dirty="0">
              <a:solidFill>
                <a:srgbClr val="0064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01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16082" y="0"/>
            <a:ext cx="3588959" cy="6858000"/>
          </a:xfrm>
          <a:prstGeom prst="rect">
            <a:avLst/>
          </a:prstGeom>
          <a:solidFill>
            <a:srgbClr val="232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16082" cy="6858000"/>
          </a:xfrm>
          <a:prstGeom prst="rect">
            <a:avLst/>
          </a:prstGeom>
        </p:spPr>
      </p:pic>
      <p:grpSp>
        <p:nvGrpSpPr>
          <p:cNvPr id="11" name="Группа 10"/>
          <p:cNvGrpSpPr/>
          <p:nvPr/>
        </p:nvGrpSpPr>
        <p:grpSpPr>
          <a:xfrm>
            <a:off x="2349732" y="936826"/>
            <a:ext cx="3164942" cy="786311"/>
            <a:chOff x="2349732" y="128089"/>
            <a:chExt cx="3164942" cy="705177"/>
          </a:xfrm>
        </p:grpSpPr>
        <p:sp>
          <p:nvSpPr>
            <p:cNvPr id="7" name="Скругленный прямоугольник 6"/>
            <p:cNvSpPr/>
            <p:nvPr/>
          </p:nvSpPr>
          <p:spPr>
            <a:xfrm>
              <a:off x="2349732" y="128089"/>
              <a:ext cx="3164942" cy="705177"/>
            </a:xfrm>
            <a:prstGeom prst="roundRect">
              <a:avLst/>
            </a:prstGeom>
            <a:solidFill>
              <a:srgbClr val="0064FF"/>
            </a:solidFill>
            <a:ln w="76200">
              <a:noFill/>
            </a:ln>
            <a:effectLst>
              <a:outerShdw blurRad="635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2349732" y="483134"/>
              <a:ext cx="779888" cy="350132"/>
            </a:xfrm>
            <a:prstGeom prst="rect">
              <a:avLst/>
            </a:prstGeom>
            <a:solidFill>
              <a:srgbClr val="006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2522781" y="186935"/>
              <a:ext cx="281884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Популярный </a:t>
              </a:r>
              <a:r>
                <a:rPr lang="ru-RU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мессенджер </a:t>
              </a:r>
              <a:r>
                <a:rPr lang="ru-RU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Telegram</a:t>
              </a:r>
              <a:r>
                <a:rPr lang="ru-RU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занял первое место по активности пользователей в 2022 </a:t>
              </a:r>
              <a:r>
                <a:rPr lang="ru-RU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году</a:t>
              </a:r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2349732" y="1898851"/>
            <a:ext cx="3164942" cy="1291136"/>
            <a:chOff x="2349732" y="128089"/>
            <a:chExt cx="3164942" cy="889843"/>
          </a:xfrm>
        </p:grpSpPr>
        <p:sp>
          <p:nvSpPr>
            <p:cNvPr id="13" name="Скругленный прямоугольник 12"/>
            <p:cNvSpPr/>
            <p:nvPr/>
          </p:nvSpPr>
          <p:spPr>
            <a:xfrm>
              <a:off x="2349732" y="128089"/>
              <a:ext cx="3164942" cy="705177"/>
            </a:xfrm>
            <a:prstGeom prst="roundRect">
              <a:avLst/>
            </a:prstGeom>
            <a:solidFill>
              <a:srgbClr val="0064FF"/>
            </a:solidFill>
            <a:ln w="76200">
              <a:noFill/>
            </a:ln>
            <a:effectLst>
              <a:outerShdw blurRad="635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2349732" y="483134"/>
              <a:ext cx="779888" cy="350132"/>
            </a:xfrm>
            <a:prstGeom prst="rect">
              <a:avLst/>
            </a:prstGeom>
            <a:solidFill>
              <a:srgbClr val="006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2522781" y="186935"/>
              <a:ext cx="281884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Отмечается, что объем трафика </a:t>
              </a:r>
              <a:r>
                <a:rPr lang="ru-RU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Telegram</a:t>
              </a:r>
              <a:r>
                <a:rPr lang="ru-RU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к началу 2023 года составил от 60 до 80 процентов от общего объема среди мессенджеров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020567" y="114470"/>
            <a:ext cx="3627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err="1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Телеграм</a:t>
            </a:r>
            <a:endParaRPr lang="ru-RU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2349732" y="3097756"/>
            <a:ext cx="3164942" cy="1455194"/>
          </a:xfrm>
          <a:prstGeom prst="roundRect">
            <a:avLst/>
          </a:prstGeom>
          <a:solidFill>
            <a:srgbClr val="0064FF"/>
          </a:solidFill>
          <a:ln w="76200"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2349686" y="4038240"/>
            <a:ext cx="779888" cy="514710"/>
          </a:xfrm>
          <a:prstGeom prst="rect">
            <a:avLst/>
          </a:prstGeom>
          <a:solidFill>
            <a:srgbClr val="006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2522781" y="3189987"/>
            <a:ext cx="28188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Telegram</a:t>
            </a:r>
            <a:r>
              <a:rPr lang="ru-RU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один из самых популярных мессенджеров, в котором существует система каналов. Почти у каждого подрост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lang="ru-RU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 на телефоне установлено это приложение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2349686" y="4728664"/>
            <a:ext cx="3164942" cy="1786436"/>
          </a:xfrm>
          <a:prstGeom prst="roundRect">
            <a:avLst/>
          </a:prstGeom>
          <a:solidFill>
            <a:schemeClr val="bg1"/>
          </a:solidFill>
          <a:ln w="76200"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781" y="5614508"/>
            <a:ext cx="2277819" cy="806891"/>
          </a:xfrm>
          <a:prstGeom prst="rect">
            <a:avLst/>
          </a:prstGeom>
        </p:spPr>
      </p:pic>
      <p:sp>
        <p:nvSpPr>
          <p:cNvPr id="22" name="Прямоугольник 21"/>
          <p:cNvSpPr/>
          <p:nvPr/>
        </p:nvSpPr>
        <p:spPr>
          <a:xfrm>
            <a:off x="2522735" y="4913979"/>
            <a:ext cx="28188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err="1" smtClean="0">
                <a:solidFill>
                  <a:srgbClr val="2327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Телеграм</a:t>
            </a:r>
            <a:r>
              <a:rPr lang="ru-RU" sz="1200" dirty="0" smtClean="0">
                <a:solidFill>
                  <a:srgbClr val="2327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канал в котором публикуются посты с информацией о грядущих событиях – </a:t>
            </a:r>
            <a:r>
              <a:rPr lang="en-US" sz="1200" dirty="0" smtClean="0">
                <a:solidFill>
                  <a:srgbClr val="2327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MVP </a:t>
            </a:r>
            <a:r>
              <a:rPr lang="ru-RU" sz="1200" dirty="0" smtClean="0">
                <a:solidFill>
                  <a:srgbClr val="2327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проекта </a:t>
            </a:r>
            <a:endParaRPr lang="en-US" sz="1200" dirty="0" smtClean="0">
              <a:solidFill>
                <a:srgbClr val="2327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729" y="936826"/>
            <a:ext cx="4469841" cy="446984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077074" y="5575135"/>
            <a:ext cx="3867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solidFill>
                  <a:srgbClr val="0064FF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https://t.me/mate_izhevsk</a:t>
            </a:r>
            <a:endParaRPr lang="ru-RU" sz="2000" b="1" u="sng" dirty="0">
              <a:solidFill>
                <a:srgbClr val="0064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25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61156" y="2749714"/>
            <a:ext cx="7550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 smtClean="0">
                <a:solidFill>
                  <a:srgbClr val="232732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Привлечь аудиторию</a:t>
            </a:r>
            <a:endParaRPr lang="ru-RU" sz="5400" dirty="0">
              <a:solidFill>
                <a:srgbClr val="2327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64598" y="3646272"/>
            <a:ext cx="2943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64FF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In Telegram channel</a:t>
            </a:r>
            <a:endParaRPr lang="ru-RU" sz="1600" dirty="0">
              <a:solidFill>
                <a:srgbClr val="0064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64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-1" y="2724149"/>
            <a:ext cx="7781925" cy="1323975"/>
          </a:xfrm>
          <a:prstGeom prst="rect">
            <a:avLst/>
          </a:prstGeom>
          <a:solidFill>
            <a:srgbClr val="232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4370980" y="4634014"/>
            <a:ext cx="7821019" cy="1323975"/>
          </a:xfrm>
          <a:prstGeom prst="rect">
            <a:avLst/>
          </a:prstGeom>
          <a:solidFill>
            <a:srgbClr val="006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4370980" y="603216"/>
            <a:ext cx="7821019" cy="1323975"/>
          </a:xfrm>
          <a:prstGeom prst="rect">
            <a:avLst/>
          </a:prstGeom>
          <a:solidFill>
            <a:srgbClr val="006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261068" y="3032193"/>
            <a:ext cx="5259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Рассказал</a:t>
            </a:r>
            <a:endParaRPr lang="ru-RU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51596" y="911260"/>
            <a:ext cx="5259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Проинформировал</a:t>
            </a:r>
            <a:endParaRPr lang="ru-RU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51596" y="4942058"/>
            <a:ext cx="5259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Выступил</a:t>
            </a:r>
            <a:endParaRPr lang="ru-RU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" y="4634014"/>
            <a:ext cx="3848100" cy="1323975"/>
          </a:xfrm>
          <a:prstGeom prst="rect">
            <a:avLst/>
          </a:prstGeom>
          <a:solidFill>
            <a:srgbClr val="006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1" y="603216"/>
            <a:ext cx="3848100" cy="1323975"/>
          </a:xfrm>
          <a:prstGeom prst="rect">
            <a:avLst/>
          </a:prstGeom>
          <a:solidFill>
            <a:srgbClr val="006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8343900" y="2725768"/>
            <a:ext cx="3848100" cy="1323975"/>
          </a:xfrm>
          <a:prstGeom prst="rect">
            <a:avLst/>
          </a:prstGeom>
          <a:solidFill>
            <a:srgbClr val="232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46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61156" y="2749714"/>
            <a:ext cx="7550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 smtClean="0">
                <a:solidFill>
                  <a:srgbClr val="232732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Базы данных</a:t>
            </a:r>
            <a:endParaRPr lang="ru-RU" sz="5400" dirty="0">
              <a:solidFill>
                <a:srgbClr val="2327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64598" y="3646272"/>
            <a:ext cx="2943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64FF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Firebase</a:t>
            </a:r>
            <a:endParaRPr lang="ru-RU" sz="1600" dirty="0">
              <a:solidFill>
                <a:srgbClr val="0064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75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550" y="724892"/>
            <a:ext cx="3883958" cy="3732733"/>
          </a:xfrm>
          <a:prstGeom prst="rect">
            <a:avLst/>
          </a:prstGeom>
        </p:spPr>
      </p:pic>
      <p:sp>
        <p:nvSpPr>
          <p:cNvPr id="22" name="Прямоугольник 21"/>
          <p:cNvSpPr/>
          <p:nvPr/>
        </p:nvSpPr>
        <p:spPr>
          <a:xfrm>
            <a:off x="8875806" y="-12446"/>
            <a:ext cx="3316193" cy="6868141"/>
          </a:xfrm>
          <a:prstGeom prst="rect">
            <a:avLst/>
          </a:prstGeom>
          <a:solidFill>
            <a:srgbClr val="006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-1494" y="701661"/>
            <a:ext cx="4972050" cy="3151426"/>
          </a:xfrm>
          <a:prstGeom prst="rect">
            <a:avLst/>
          </a:prstGeom>
          <a:solidFill>
            <a:srgbClr val="006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4972050" y="4507789"/>
            <a:ext cx="3903757" cy="2350211"/>
          </a:xfrm>
          <a:prstGeom prst="rect">
            <a:avLst/>
          </a:prstGeom>
          <a:solidFill>
            <a:srgbClr val="23273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0" y="3817068"/>
            <a:ext cx="4972050" cy="3038628"/>
          </a:xfrm>
          <a:prstGeom prst="rect">
            <a:avLst/>
          </a:prstGeom>
          <a:solidFill>
            <a:srgbClr val="23273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-120559" y="699357"/>
            <a:ext cx="4965525" cy="3782089"/>
            <a:chOff x="3662361" y="437945"/>
            <a:chExt cx="3627758" cy="3779785"/>
          </a:xfrm>
          <a:effectLst/>
        </p:grpSpPr>
        <p:sp>
          <p:nvSpPr>
            <p:cNvPr id="7" name="Прямоугольник 6"/>
            <p:cNvSpPr/>
            <p:nvPr/>
          </p:nvSpPr>
          <p:spPr>
            <a:xfrm>
              <a:off x="3886756" y="1170743"/>
              <a:ext cx="3400009" cy="30469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База данных — это упорядоченный набор структурированной информации или данных, которые обычно хранятся в электронном виде в компьютерной системе. База данных обычно управляется </a:t>
              </a:r>
              <a:r>
                <a:rPr lang="ru-RU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системой управления базами данных(СУБД). </a:t>
              </a:r>
              <a:r>
                <a:rPr lang="ru-RU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Данные вместе с СУБД, а также приложения, которые с ними связаны, называются системой баз данных, или, для краткости, просто базой данных.</a:t>
              </a:r>
            </a:p>
            <a:p>
              <a:r>
                <a:rPr lang="ru-RU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Данные в наиболее распространенных типах современных баз данных обычно хранятся в виде строк и столбцов формирующих таблицу. Этими данными можно легко управлять, изменять, обновлять, контролировать и упорядочивать.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62361" y="437945"/>
              <a:ext cx="36277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000" b="1" dirty="0" smtClean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База данных</a:t>
              </a:r>
              <a:endParaRPr lang="ru-RU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Прямоугольник 8"/>
          <p:cNvSpPr/>
          <p:nvPr/>
        </p:nvSpPr>
        <p:spPr>
          <a:xfrm>
            <a:off x="5072068" y="5244148"/>
            <a:ext cx="32474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Firebase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— это платформа для разработки мобильных приложений от компании </a:t>
            </a:r>
            <a:r>
              <a:rPr lang="ru-RU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Ее преимущества включают в себя сквозную среду для разработки, более быстрое время вывода на рынок и разработки приложений и масштабируемую инфраструктуру.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41870" y="4577069"/>
            <a:ext cx="3707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Firebase</a:t>
            </a:r>
            <a:endParaRPr lang="ru-RU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71744" y="4505485"/>
            <a:ext cx="470550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Токен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(также </a:t>
            </a:r>
            <a:r>
              <a:rPr lang="ru-RU" sz="1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аппаратный </a:t>
            </a:r>
            <a:r>
              <a:rPr lang="ru-RU" sz="12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токен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ru-RU" sz="1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USB-ключ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ru-RU" sz="1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криптографический </a:t>
            </a:r>
            <a:r>
              <a:rPr lang="ru-RU" sz="12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токен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 — компактное устройство, предназначенное для обеспечения информационной безопасности пользователя, также используется для </a:t>
            </a:r>
            <a:r>
              <a:rPr lang="ru-RU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идентификации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его владельца, безопасного удалённого доступа к информационным ресурсам и т. д. Как правило, это физическое устройство, используемое для упрощения </a:t>
            </a:r>
            <a:r>
              <a:rPr lang="ru-RU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аутентификации. 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Также этот термин может относиться и к </a:t>
            </a:r>
            <a:r>
              <a:rPr lang="ru-RU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программным </a:t>
            </a:r>
            <a:r>
              <a:rPr lang="ru-RU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токенам</a:t>
            </a:r>
            <a:r>
              <a:rPr lang="ru-RU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которые выдаются пользователю после успешной </a:t>
            </a:r>
            <a:r>
              <a:rPr lang="ru-RU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авторизации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и являются ключом для доступа к службам.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96283" y="3859154"/>
            <a:ext cx="5077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Token</a:t>
            </a:r>
            <a:endParaRPr lang="ru-RU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1" name="Группа 50"/>
          <p:cNvGrpSpPr/>
          <p:nvPr/>
        </p:nvGrpSpPr>
        <p:grpSpPr>
          <a:xfrm>
            <a:off x="9412030" y="1167345"/>
            <a:ext cx="2145533" cy="4508558"/>
            <a:chOff x="9943427" y="2120585"/>
            <a:chExt cx="2145533" cy="4508558"/>
          </a:xfrm>
        </p:grpSpPr>
        <p:grpSp>
          <p:nvGrpSpPr>
            <p:cNvPr id="39" name="Группа 38"/>
            <p:cNvGrpSpPr/>
            <p:nvPr/>
          </p:nvGrpSpPr>
          <p:grpSpPr>
            <a:xfrm>
              <a:off x="9943427" y="2120585"/>
              <a:ext cx="2145533" cy="4508558"/>
              <a:chOff x="9164142" y="1387417"/>
              <a:chExt cx="2871525" cy="4972050"/>
            </a:xfrm>
          </p:grpSpPr>
          <p:sp>
            <p:nvSpPr>
              <p:cNvPr id="37" name="Скругленный прямоугольник 36"/>
              <p:cNvSpPr/>
              <p:nvPr/>
            </p:nvSpPr>
            <p:spPr>
              <a:xfrm>
                <a:off x="9164142" y="1387417"/>
                <a:ext cx="2871525" cy="4972050"/>
              </a:xfrm>
              <a:prstGeom prst="roundRect">
                <a:avLst/>
              </a:prstGeom>
              <a:solidFill>
                <a:srgbClr val="232732"/>
              </a:solidFill>
              <a:ln w="76200">
                <a:noFill/>
              </a:ln>
              <a:effectLst>
                <a:outerShdw blurRad="635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8" name="Скругленный прямоугольник 37"/>
              <p:cNvSpPr/>
              <p:nvPr/>
            </p:nvSpPr>
            <p:spPr>
              <a:xfrm>
                <a:off x="9271569" y="1501716"/>
                <a:ext cx="2647949" cy="4714875"/>
              </a:xfrm>
              <a:prstGeom prst="roundRect">
                <a:avLst/>
              </a:prstGeom>
              <a:solidFill>
                <a:schemeClr val="bg1"/>
              </a:solidFill>
              <a:ln w="76200">
                <a:noFill/>
              </a:ln>
              <a:effectLst>
                <a:outerShdw blurRad="635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48" name="Группа 47"/>
            <p:cNvGrpSpPr/>
            <p:nvPr/>
          </p:nvGrpSpPr>
          <p:grpSpPr>
            <a:xfrm>
              <a:off x="10259746" y="5025797"/>
              <a:ext cx="1569299" cy="404505"/>
              <a:chOff x="10233100" y="4913377"/>
              <a:chExt cx="1569299" cy="404505"/>
            </a:xfrm>
          </p:grpSpPr>
          <p:sp>
            <p:nvSpPr>
              <p:cNvPr id="41" name="Скругленный прямоугольник 40"/>
              <p:cNvSpPr/>
              <p:nvPr/>
            </p:nvSpPr>
            <p:spPr>
              <a:xfrm>
                <a:off x="10233100" y="4913377"/>
                <a:ext cx="1569298" cy="404505"/>
              </a:xfrm>
              <a:prstGeom prst="roundRect">
                <a:avLst/>
              </a:prstGeom>
              <a:solidFill>
                <a:srgbClr val="0064FF"/>
              </a:solidFill>
              <a:ln w="76200">
                <a:noFill/>
              </a:ln>
              <a:effectLst>
                <a:outerShdw blurRad="635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233101" y="4982538"/>
                <a:ext cx="156929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Попасть в базу</a:t>
                </a:r>
                <a:endParaRPr lang="ru-RU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0" name="Группа 49"/>
            <p:cNvGrpSpPr/>
            <p:nvPr/>
          </p:nvGrpSpPr>
          <p:grpSpPr>
            <a:xfrm>
              <a:off x="10235470" y="3981907"/>
              <a:ext cx="1593574" cy="404505"/>
              <a:chOff x="10208824" y="3869487"/>
              <a:chExt cx="1593574" cy="404505"/>
            </a:xfrm>
          </p:grpSpPr>
          <p:sp>
            <p:nvSpPr>
              <p:cNvPr id="44" name="Скругленный прямоугольник 43"/>
              <p:cNvSpPr/>
              <p:nvPr/>
            </p:nvSpPr>
            <p:spPr>
              <a:xfrm>
                <a:off x="10233100" y="3869487"/>
                <a:ext cx="1569298" cy="404505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rgbClr val="E9E9E9"/>
                </a:solidFill>
              </a:ln>
              <a:effectLst>
                <a:outerShdw blurRad="635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208824" y="3940934"/>
                <a:ext cx="156929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 smtClean="0">
                    <a:solidFill>
                      <a:srgbClr val="E9E9E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Email</a:t>
                </a:r>
                <a:endParaRPr lang="ru-RU" sz="1100" b="1" dirty="0">
                  <a:solidFill>
                    <a:srgbClr val="E9E9E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9" name="Группа 48"/>
            <p:cNvGrpSpPr/>
            <p:nvPr/>
          </p:nvGrpSpPr>
          <p:grpSpPr>
            <a:xfrm>
              <a:off x="10235470" y="4487236"/>
              <a:ext cx="1593574" cy="404505"/>
              <a:chOff x="10208824" y="4374816"/>
              <a:chExt cx="1593574" cy="404505"/>
            </a:xfrm>
          </p:grpSpPr>
          <p:sp>
            <p:nvSpPr>
              <p:cNvPr id="43" name="Скругленный прямоугольник 42"/>
              <p:cNvSpPr/>
              <p:nvPr/>
            </p:nvSpPr>
            <p:spPr>
              <a:xfrm>
                <a:off x="10233100" y="4374816"/>
                <a:ext cx="1569298" cy="404505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rgbClr val="E9E9E9"/>
                </a:solidFill>
              </a:ln>
              <a:effectLst>
                <a:outerShdw blurRad="635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208824" y="4444557"/>
                <a:ext cx="156929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 smtClean="0">
                    <a:solidFill>
                      <a:srgbClr val="E9E9E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Password</a:t>
                </a:r>
                <a:endParaRPr lang="ru-RU" sz="1100" b="1" dirty="0">
                  <a:solidFill>
                    <a:srgbClr val="E9E9E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10206454" y="3617468"/>
              <a:ext cx="15692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b="1" dirty="0" smtClean="0">
                  <a:solidFill>
                    <a:srgbClr val="23273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Введите данные</a:t>
              </a:r>
              <a:endParaRPr lang="ru-RU" sz="1100" b="1" dirty="0">
                <a:solidFill>
                  <a:srgbClr val="23273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Прямоугольник 34"/>
          <p:cNvSpPr/>
          <p:nvPr/>
        </p:nvSpPr>
        <p:spPr>
          <a:xfrm rot="16200000">
            <a:off x="4069235" y="-4081680"/>
            <a:ext cx="737339" cy="8875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1008904" y="-38103"/>
            <a:ext cx="6857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>
                <a:solidFill>
                  <a:srgbClr val="0064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Базы данных</a:t>
            </a:r>
            <a:endParaRPr lang="ru-RU" sz="4000" b="1" dirty="0">
              <a:solidFill>
                <a:srgbClr val="0064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69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1133</Words>
  <Application>Microsoft Office PowerPoint</Application>
  <PresentationFormat>Широкоэкранный</PresentationFormat>
  <Paragraphs>157</Paragraphs>
  <Slides>18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Arial Rounded MT Bold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96</cp:revision>
  <dcterms:created xsi:type="dcterms:W3CDTF">2023-05-21T10:13:11Z</dcterms:created>
  <dcterms:modified xsi:type="dcterms:W3CDTF">2023-05-24T03:22:04Z</dcterms:modified>
</cp:coreProperties>
</file>