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33342F"/>
    <a:srgbClr val="0D0D0D"/>
    <a:srgbClr val="FEBF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E0BB-FA1D-4B1D-909B-E54602653478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25AD-4963-4441-8ACF-1721691943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4282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E0BB-FA1D-4B1D-909B-E54602653478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25AD-4963-4441-8ACF-1721691943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660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E0BB-FA1D-4B1D-909B-E54602653478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25AD-4963-4441-8ACF-1721691943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232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E0BB-FA1D-4B1D-909B-E54602653478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25AD-4963-4441-8ACF-1721691943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205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E0BB-FA1D-4B1D-909B-E54602653478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25AD-4963-4441-8ACF-1721691943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36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E0BB-FA1D-4B1D-909B-E54602653478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25AD-4963-4441-8ACF-1721691943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6775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E0BB-FA1D-4B1D-909B-E54602653478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25AD-4963-4441-8ACF-1721691943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581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E0BB-FA1D-4B1D-909B-E54602653478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25AD-4963-4441-8ACF-1721691943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58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E0BB-FA1D-4B1D-909B-E54602653478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25AD-4963-4441-8ACF-1721691943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11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E0BB-FA1D-4B1D-909B-E54602653478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25AD-4963-4441-8ACF-1721691943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813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E0BB-FA1D-4B1D-909B-E54602653478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25AD-4963-4441-8ACF-1721691943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9135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1E0BB-FA1D-4B1D-909B-E54602653478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D25AD-4963-4441-8ACF-1721691943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4338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80560" y="3765665"/>
            <a:ext cx="18469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Bauhaus 93" panose="04030905020B02020C02" pitchFamily="82" charset="0"/>
              </a:rPr>
              <a:t>MATE</a:t>
            </a:r>
            <a:endParaRPr lang="ru-RU" sz="5400" dirty="0">
              <a:latin typeface="Bahnschrift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24029" y="895465"/>
            <a:ext cx="84025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В современном мире все реже можно встретить гуляющих детей, которые как раньше беззаботно болтают, смеются и просто банально проводят весело время в компании друзей. </a:t>
            </a:r>
            <a:r>
              <a:rPr lang="ru-RU" sz="1600" dirty="0" err="1"/>
              <a:t>Цифровизация</a:t>
            </a:r>
            <a:r>
              <a:rPr lang="ru-RU" sz="1600" dirty="0"/>
              <a:t> - это главная проблема современного мира, большинство людей все чаще предпочитают "общение с монитором" реальному </a:t>
            </a:r>
            <a:r>
              <a:rPr lang="ru-RU" sz="1600" dirty="0" smtClean="0"/>
              <a:t>общению</a:t>
            </a:r>
            <a:endParaRPr lang="ru-RU" sz="1600" dirty="0">
              <a:solidFill>
                <a:srgbClr val="0D0D0D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62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ый треугольник 15"/>
          <p:cNvSpPr/>
          <p:nvPr/>
        </p:nvSpPr>
        <p:spPr>
          <a:xfrm flipH="1">
            <a:off x="6798560" y="1315720"/>
            <a:ext cx="2379305" cy="4665980"/>
          </a:xfrm>
          <a:prstGeom prst="rtTriangle">
            <a:avLst/>
          </a:prstGeom>
          <a:solidFill>
            <a:srgbClr val="FF9933">
              <a:alpha val="7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9177864" y="1315720"/>
            <a:ext cx="2544235" cy="4665980"/>
          </a:xfrm>
          <a:prstGeom prst="rect">
            <a:avLst/>
          </a:prstGeom>
          <a:solidFill>
            <a:srgbClr val="FF9933">
              <a:alpha val="70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191" y="-761332"/>
            <a:ext cx="5313436" cy="9760143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89799" y="2239050"/>
            <a:ext cx="452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My Attractive Time Entertainment</a:t>
            </a:r>
            <a:endParaRPr lang="ru-RU" dirty="0">
              <a:solidFill>
                <a:srgbClr val="0D0D0D"/>
              </a:solidFill>
              <a:latin typeface="Arial Black" panose="020B0A040201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9798" y="1315720"/>
            <a:ext cx="23298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FF9933"/>
                </a:solidFill>
                <a:latin typeface="Arial Black" panose="020B0A04020102020204" pitchFamily="34" charset="0"/>
              </a:rPr>
              <a:t>MATE</a:t>
            </a:r>
            <a:endParaRPr lang="ru-RU" sz="5400" dirty="0">
              <a:solidFill>
                <a:srgbClr val="FF9933"/>
              </a:solidFill>
              <a:latin typeface="Arial Black" panose="020B0A040201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9799" y="2626642"/>
            <a:ext cx="615257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Bahnschrift Condensed" panose="020B0502040204020203" pitchFamily="34" charset="0"/>
              </a:rPr>
              <a:t>В современном мире все реже можно встретить гуляющих детей, которые как раньше беззаботно болтают, смеются и просто банально проводят весело время в компании друзей. </a:t>
            </a:r>
            <a:r>
              <a:rPr lang="ru-RU" sz="1600" dirty="0" err="1">
                <a:latin typeface="Bahnschrift Condensed" panose="020B0502040204020203" pitchFamily="34" charset="0"/>
              </a:rPr>
              <a:t>Цифровизация</a:t>
            </a:r>
            <a:r>
              <a:rPr lang="ru-RU" sz="1600" dirty="0">
                <a:latin typeface="Bahnschrift Condensed" panose="020B0502040204020203" pitchFamily="34" charset="0"/>
              </a:rPr>
              <a:t> - это главная проблема современного мира, большинство людей все чаще предпочитают "общение с монитором" реальному общению. Когда же дело доходит до прогулок на свежем воздухе, когда человек хочет погулять со своими друзьями, он резко осознает, то из 300 друзей в социальных сетях у него нет никого, с кем бы он мог сходить на прогулку: кто-то занят, кто-то живет в другом городе, а кто-то попросту не хочет. Не хватка друзей, вот проблема с которой сталкивается большинство подростков. Стоить отметить, что некоторые из подростков </a:t>
            </a:r>
            <a:r>
              <a:rPr lang="ru-RU" sz="1600" dirty="0" err="1">
                <a:latin typeface="Bahnschrift Condensed" panose="020B0502040204020203" pitchFamily="34" charset="0"/>
              </a:rPr>
              <a:t>загруженны</a:t>
            </a:r>
            <a:r>
              <a:rPr lang="ru-RU" sz="1600" dirty="0">
                <a:latin typeface="Bahnschrift Condensed" panose="020B0502040204020203" pitchFamily="34" charset="0"/>
              </a:rPr>
              <a:t> учебой, переживают из-за </a:t>
            </a:r>
            <a:r>
              <a:rPr lang="ru-RU" sz="1600" dirty="0" err="1">
                <a:latin typeface="Bahnschrift Condensed" panose="020B0502040204020203" pitchFamily="34" charset="0"/>
              </a:rPr>
              <a:t>гредущих</a:t>
            </a:r>
            <a:r>
              <a:rPr lang="ru-RU" sz="1600" dirty="0">
                <a:latin typeface="Bahnschrift Condensed" panose="020B0502040204020203" pitchFamily="34" charset="0"/>
              </a:rPr>
              <a:t> </a:t>
            </a:r>
            <a:r>
              <a:rPr lang="ru-RU" sz="1600" dirty="0" smtClean="0">
                <a:latin typeface="Bahnschrift Condensed" panose="020B0502040204020203" pitchFamily="34" charset="0"/>
              </a:rPr>
              <a:t>экзаменов</a:t>
            </a:r>
            <a:r>
              <a:rPr lang="en-US" sz="1600" dirty="0" smtClean="0">
                <a:latin typeface="Bahnschrift Condensed" panose="020B0502040204020203" pitchFamily="34" charset="0"/>
              </a:rPr>
              <a:t>, </a:t>
            </a:r>
            <a:r>
              <a:rPr lang="ru-RU" sz="1600" dirty="0" smtClean="0">
                <a:latin typeface="Bahnschrift Condensed" panose="020B0502040204020203" pitchFamily="34" charset="0"/>
              </a:rPr>
              <a:t>всем </a:t>
            </a:r>
            <a:r>
              <a:rPr lang="ru-RU" sz="1600" dirty="0">
                <a:latin typeface="Bahnschrift Condensed" panose="020B0502040204020203" pitchFamily="34" charset="0"/>
              </a:rPr>
              <a:t>им </a:t>
            </a:r>
            <a:r>
              <a:rPr lang="ru-RU" sz="1600" dirty="0" err="1">
                <a:latin typeface="Bahnschrift Condensed" panose="020B0502040204020203" pitchFamily="34" charset="0"/>
              </a:rPr>
              <a:t>обязательо</a:t>
            </a:r>
            <a:r>
              <a:rPr lang="ru-RU" sz="1600" dirty="0">
                <a:latin typeface="Bahnschrift Condensed" panose="020B0502040204020203" pitchFamily="34" charset="0"/>
              </a:rPr>
              <a:t> нужно ходить, гулять, дышать свежим воздухом. </a:t>
            </a:r>
            <a:r>
              <a:rPr lang="ru-RU" sz="1600" dirty="0" smtClean="0">
                <a:latin typeface="Bahnschrift Condensed" panose="020B0502040204020203" pitchFamily="34" charset="0"/>
              </a:rPr>
              <a:t>Приложение </a:t>
            </a:r>
            <a:r>
              <a:rPr lang="ru-RU" sz="1600" dirty="0">
                <a:solidFill>
                  <a:srgbClr val="FF9933"/>
                </a:solidFill>
                <a:latin typeface="Bahnschrift Condensed" panose="020B0502040204020203" pitchFamily="34" charset="0"/>
              </a:rPr>
              <a:t>MATE</a:t>
            </a:r>
            <a:r>
              <a:rPr lang="ru-RU" sz="1600" dirty="0">
                <a:latin typeface="Bahnschrift Condensed" panose="020B0502040204020203" pitchFamily="34" charset="0"/>
              </a:rPr>
              <a:t>, дословно "</a:t>
            </a:r>
            <a:r>
              <a:rPr lang="ru-RU" sz="1600" dirty="0" smtClean="0">
                <a:solidFill>
                  <a:srgbClr val="FF9933"/>
                </a:solidFill>
                <a:latin typeface="Bahnschrift Condensed" panose="020B0502040204020203" pitchFamily="34" charset="0"/>
              </a:rPr>
              <a:t>друг</a:t>
            </a:r>
            <a:r>
              <a:rPr lang="en-US" sz="1600" dirty="0" smtClean="0">
                <a:latin typeface="Bahnschrift Condensed" panose="020B0502040204020203" pitchFamily="34" charset="0"/>
              </a:rPr>
              <a:t>”</a:t>
            </a:r>
            <a:r>
              <a:rPr lang="ru-RU" sz="1600" dirty="0" smtClean="0">
                <a:latin typeface="Bahnschrift Condensed" panose="020B0502040204020203" pitchFamily="34" charset="0"/>
              </a:rPr>
              <a:t> </a:t>
            </a:r>
            <a:r>
              <a:rPr lang="ru-RU" sz="1600" dirty="0">
                <a:latin typeface="Bahnschrift Condensed" panose="020B0502040204020203" pitchFamily="34" charset="0"/>
              </a:rPr>
              <a:t>позволит найти друга для прогулки, для похода в театр, да вообще для любого мероприятия!</a:t>
            </a:r>
            <a:endParaRPr lang="ru-RU" sz="1600" dirty="0">
              <a:solidFill>
                <a:srgbClr val="0D0D0D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00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/>
          <p:cNvSpPr/>
          <p:nvPr/>
        </p:nvSpPr>
        <p:spPr>
          <a:xfrm>
            <a:off x="0" y="-12016"/>
            <a:ext cx="4102100" cy="6870015"/>
          </a:xfrm>
          <a:prstGeom prst="rect">
            <a:avLst/>
          </a:prstGeom>
          <a:solidFill>
            <a:srgbClr val="FF9933">
              <a:alpha val="70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672018" y="496217"/>
            <a:ext cx="2758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Лента Новостей</a:t>
            </a:r>
            <a:endParaRPr lang="ru-RU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8" name="Группа 27"/>
          <p:cNvGrpSpPr/>
          <p:nvPr/>
        </p:nvGrpSpPr>
        <p:grpSpPr>
          <a:xfrm>
            <a:off x="607763" y="1248022"/>
            <a:ext cx="2753206" cy="5041900"/>
            <a:chOff x="8649239" y="1803400"/>
            <a:chExt cx="3263361" cy="5994400"/>
          </a:xfrm>
        </p:grpSpPr>
        <p:pic>
          <p:nvPicPr>
            <p:cNvPr id="17" name="Рисунок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9239" y="1803400"/>
              <a:ext cx="3263361" cy="5994400"/>
            </a:xfrm>
            <a:prstGeom prst="rect">
              <a:avLst/>
            </a:prstGeom>
          </p:spPr>
        </p:pic>
        <p:pic>
          <p:nvPicPr>
            <p:cNvPr id="3080" name="Picture 8" descr="лента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38285" y="2146300"/>
              <a:ext cx="2272666" cy="4197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4" name="Прямоугольник 43"/>
          <p:cNvSpPr/>
          <p:nvPr/>
        </p:nvSpPr>
        <p:spPr>
          <a:xfrm>
            <a:off x="8089900" y="0"/>
            <a:ext cx="4102100" cy="6858000"/>
          </a:xfrm>
          <a:prstGeom prst="rect">
            <a:avLst/>
          </a:prstGeom>
          <a:solidFill>
            <a:srgbClr val="FF9933">
              <a:alpha val="70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8425909" y="5452822"/>
            <a:ext cx="3430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Раздел</a:t>
            </a:r>
            <a:r>
              <a:rPr lang="ru-RU" sz="1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, в котором пользователь может выставить фильтры для того, чтобы найти интересующие его мероприятия (посты)</a:t>
            </a:r>
            <a:endParaRPr lang="en-US" sz="1600" dirty="0" smtClean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757060" y="491519"/>
            <a:ext cx="2758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Поиск</a:t>
            </a:r>
            <a:endParaRPr lang="ru-RU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774118" y="491519"/>
            <a:ext cx="2758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rgbClr val="FF9933"/>
                </a:solidFill>
                <a:latin typeface="Arial Black" panose="020B0A04020102020204" pitchFamily="34" charset="0"/>
              </a:rPr>
              <a:t>Профиль</a:t>
            </a:r>
            <a:endParaRPr lang="ru-RU" sz="2000" dirty="0">
              <a:solidFill>
                <a:srgbClr val="FF993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52" name="Группа 51"/>
          <p:cNvGrpSpPr/>
          <p:nvPr/>
        </p:nvGrpSpPr>
        <p:grpSpPr>
          <a:xfrm>
            <a:off x="8761918" y="1241919"/>
            <a:ext cx="2753206" cy="5041900"/>
            <a:chOff x="8768123" y="1383148"/>
            <a:chExt cx="2753206" cy="5041900"/>
          </a:xfrm>
        </p:grpSpPr>
        <p:pic>
          <p:nvPicPr>
            <p:cNvPr id="48" name="Рисунок 4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8123" y="1383148"/>
              <a:ext cx="2753206" cy="5041900"/>
            </a:xfrm>
            <a:prstGeom prst="rect">
              <a:avLst/>
            </a:prstGeom>
          </p:spPr>
        </p:pic>
        <p:pic>
          <p:nvPicPr>
            <p:cNvPr id="3086" name="Picture 14" descr="search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04960" y="1706880"/>
              <a:ext cx="1905000" cy="34207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7" name="Группа 36"/>
          <p:cNvGrpSpPr/>
          <p:nvPr/>
        </p:nvGrpSpPr>
        <p:grpSpPr>
          <a:xfrm>
            <a:off x="4719397" y="1248022"/>
            <a:ext cx="2753206" cy="5041900"/>
            <a:chOff x="4666023" y="1355258"/>
            <a:chExt cx="2753206" cy="5041900"/>
          </a:xfrm>
        </p:grpSpPr>
        <p:pic>
          <p:nvPicPr>
            <p:cNvPr id="60" name="Рисунок 5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6023" y="1355258"/>
              <a:ext cx="2753206" cy="5041900"/>
            </a:xfrm>
            <a:prstGeom prst="rect">
              <a:avLst/>
            </a:prstGeom>
          </p:spPr>
        </p:pic>
        <p:pic>
          <p:nvPicPr>
            <p:cNvPr id="3088" name="Picture 16" descr="профиль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6683" y="1619545"/>
              <a:ext cx="1931885" cy="35080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3" name="TextBox 62"/>
          <p:cNvSpPr txBox="1"/>
          <p:nvPr/>
        </p:nvSpPr>
        <p:spPr>
          <a:xfrm>
            <a:off x="363276" y="5426683"/>
            <a:ext cx="32283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Р</a:t>
            </a:r>
            <a:r>
              <a:rPr lang="ru-RU" sz="16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аздел </a:t>
            </a:r>
            <a:r>
              <a:rPr lang="ru-RU" sz="1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приложения, где </a:t>
            </a:r>
            <a:r>
              <a:rPr lang="ru-RU" sz="16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пользователю </a:t>
            </a:r>
            <a:r>
              <a:rPr lang="ru-RU" sz="1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будут предложены посты, размешенные поблизости (</a:t>
            </a:r>
            <a:r>
              <a:rPr lang="ru-RU" sz="1600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т.е</a:t>
            </a:r>
            <a:r>
              <a:rPr lang="ru-RU" sz="1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рядом с пользователем по </a:t>
            </a:r>
            <a:r>
              <a:rPr lang="ru-RU" sz="1600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геолокации</a:t>
            </a:r>
            <a:r>
              <a:rPr lang="ru-RU" sz="16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)</a:t>
            </a:r>
            <a:endParaRPr lang="en-US" sz="1600" dirty="0" smtClean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3" name="Прямоугольник 52"/>
          <p:cNvSpPr/>
          <p:nvPr/>
        </p:nvSpPr>
        <p:spPr>
          <a:xfrm>
            <a:off x="4464159" y="5452822"/>
            <a:ext cx="326367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solidFill>
                  <a:srgbClr val="FF9933"/>
                </a:solidFill>
                <a:latin typeface="Bahnschrift Condensed" panose="020B0502040204020203" pitchFamily="34" charset="0"/>
              </a:rPr>
              <a:t>И</a:t>
            </a:r>
            <a:r>
              <a:rPr lang="ru-RU" sz="1600" b="0" i="0" dirty="0" smtClean="0">
                <a:solidFill>
                  <a:srgbClr val="FF9933"/>
                </a:solidFill>
                <a:effectLst/>
                <a:latin typeface="Bahnschrift Condensed" panose="020B0502040204020203" pitchFamily="34" charset="0"/>
              </a:rPr>
              <a:t>нформация о пользователе (номер телефона, ФИО, имя пользователя, "о себе"), фото (</a:t>
            </a:r>
            <a:r>
              <a:rPr lang="ru-RU" sz="1600" b="0" i="0" dirty="0" err="1" smtClean="0">
                <a:solidFill>
                  <a:srgbClr val="FF9933"/>
                </a:solidFill>
                <a:effectLst/>
                <a:latin typeface="Bahnschrift Condensed" panose="020B0502040204020203" pitchFamily="34" charset="0"/>
              </a:rPr>
              <a:t>аватарка</a:t>
            </a:r>
            <a:r>
              <a:rPr lang="ru-RU" sz="1600" b="0" i="0" dirty="0" smtClean="0">
                <a:solidFill>
                  <a:srgbClr val="FF9933"/>
                </a:solidFill>
                <a:effectLst/>
                <a:latin typeface="Bahnschrift Condensed" panose="020B0502040204020203" pitchFamily="34" charset="0"/>
              </a:rPr>
              <a:t>), информация о всех мероприятиях</a:t>
            </a:r>
            <a:endParaRPr lang="ru-RU" sz="1600" b="0" i="0" dirty="0">
              <a:solidFill>
                <a:srgbClr val="FF9933"/>
              </a:solidFill>
              <a:effectLst/>
              <a:latin typeface="Bahnschrift Condensed" panose="020B0502040204020203" pitchFamily="34" charset="0"/>
            </a:endParaRPr>
          </a:p>
        </p:txBody>
      </p:sp>
      <p:cxnSp>
        <p:nvCxnSpPr>
          <p:cNvPr id="55" name="Прямая соединительная линия 54"/>
          <p:cNvCxnSpPr/>
          <p:nvPr/>
        </p:nvCxnSpPr>
        <p:spPr>
          <a:xfrm>
            <a:off x="0" y="1104900"/>
            <a:ext cx="4102100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Прямоугольник 55"/>
          <p:cNvSpPr/>
          <p:nvPr/>
        </p:nvSpPr>
        <p:spPr>
          <a:xfrm>
            <a:off x="672018" y="333375"/>
            <a:ext cx="2688951" cy="733425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Прямоугольник 69"/>
          <p:cNvSpPr/>
          <p:nvPr/>
        </p:nvSpPr>
        <p:spPr>
          <a:xfrm>
            <a:off x="8826173" y="324861"/>
            <a:ext cx="2688951" cy="733425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/>
          <p:cNvSpPr/>
          <p:nvPr/>
        </p:nvSpPr>
        <p:spPr>
          <a:xfrm>
            <a:off x="4808674" y="324860"/>
            <a:ext cx="2688951" cy="733425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75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4491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288</Words>
  <Application>Microsoft Office PowerPoint</Application>
  <PresentationFormat>Широкоэкранный</PresentationFormat>
  <Paragraphs>11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2" baseType="lpstr">
      <vt:lpstr>Arial</vt:lpstr>
      <vt:lpstr>Arial Black</vt:lpstr>
      <vt:lpstr>Bahnschrift Condensed</vt:lpstr>
      <vt:lpstr>Bahnschrift Light</vt:lpstr>
      <vt:lpstr>Bauhaus 93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13</cp:revision>
  <dcterms:created xsi:type="dcterms:W3CDTF">2023-04-12T16:03:15Z</dcterms:created>
  <dcterms:modified xsi:type="dcterms:W3CDTF">2023-04-12T19:32:05Z</dcterms:modified>
</cp:coreProperties>
</file>