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24.svg" ContentType="image/svg+xml"/>
  <Override PartName="/ppt/media/image25.svg" ContentType="image/svg+xml"/>
  <Override PartName="/ppt/media/image26.svg" ContentType="image/svg+xml"/>
  <Override PartName="/ppt/media/image27.svg" ContentType="image/svg+xml"/>
  <Override PartName="/ppt/media/image28.svg" ContentType="image/svg+xml"/>
  <Override PartName="/ppt/media/image29.svg" ContentType="image/svg+xml"/>
  <Override PartName="/ppt/media/image3.svg" ContentType="image/svg+xml"/>
  <Override PartName="/ppt/media/image30.svg" ContentType="image/svg+xml"/>
  <Override PartName="/ppt/media/image31.svg" ContentType="image/svg+xml"/>
  <Override PartName="/ppt/media/image32.svg" ContentType="image/svg+xml"/>
  <Override PartName="/ppt/media/image33.svg" ContentType="image/svg+xml"/>
  <Override PartName="/ppt/media/image34.svg" ContentType="image/svg+xml"/>
  <Override PartName="/ppt/media/image35.svg" ContentType="image/svg+xml"/>
  <Override PartName="/ppt/media/image36.svg" ContentType="image/svg+xml"/>
  <Override PartName="/ppt/media/image37.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61" r:id="rId6"/>
    <p:sldId id="263" r:id="rId8"/>
    <p:sldId id="285" r:id="rId9"/>
    <p:sldId id="297" r:id="rId10"/>
    <p:sldId id="295" r:id="rId11"/>
    <p:sldId id="267" r:id="rId12"/>
    <p:sldId id="298" r:id="rId13"/>
    <p:sldId id="260" r:id="rId14"/>
    <p:sldId id="281" r:id="rId15"/>
    <p:sldId id="264" r:id="rId16"/>
    <p:sldId id="259" r:id="rId17"/>
    <p:sldId id="272" r:id="rId18"/>
    <p:sldId id="273" r:id="rId19"/>
    <p:sldId id="268" r:id="rId20"/>
    <p:sldId id="265" r:id="rId21"/>
  </p:sldIdLst>
  <p:sldSz cx="18288000" cy="10287000"/>
  <p:notesSz cx="6858000" cy="9144000"/>
  <p:embeddedFontLst>
    <p:embeddedFont>
      <p:font typeface="Paytone One" panose="020B0704020202020204"/>
      <p:bold r:id="rId26"/>
      <p:boldItalic r:id="rId27"/>
    </p:embeddedFont>
    <p:embeddedFont>
      <p:font typeface="Quicksand" panose="020B0704020202020204"/>
      <p:bold r:id="rId28"/>
      <p:boldItalic r:id="rId29"/>
    </p:embeddedFont>
    <p:embeddedFont>
      <p:font typeface="Segoe Print" panose="02000600000000000000" charset="0"/>
      <p:regular r:id="rId30"/>
      <p:bold r:id="rId31"/>
    </p:embeddedFont>
    <p:embeddedFont>
      <p:font typeface="Cascadia Code SemiBold" panose="020B0609020000020004" charset="0"/>
      <p:bold r:id="rId32"/>
    </p:embeddedFont>
    <p:embeddedFont>
      <p:font typeface="Tahoma" panose="020B0604030504040204" charset="0"/>
      <p:regular r:id="rId33"/>
      <p:bold r:id="rId34"/>
    </p:embeddedFont>
    <p:embeddedFont>
      <p:font typeface="Tahoma" panose="020B0604030504040204"/>
      <p:regular r:id="rId35"/>
      <p:bold r:id="rId36"/>
    </p:embeddedFont>
    <p:embeddedFont>
      <p:font typeface="Calibri" panose="020F050202020403020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5545"/>
    <a:srgbClr val="F0DFD1"/>
    <a:srgbClr val="EEB7B0"/>
    <a:srgbClr val="C3714B"/>
    <a:srgbClr val="EDB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033"/>
        <p:guide pos="292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15.fntdata"/><Relationship Id="rId4" Type="http://schemas.openxmlformats.org/officeDocument/2006/relationships/slide" Target="slides/slide2.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3T22:23:38.46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Chào mừng đến với bài thuyết trình của chúng tôi về dự án hệ thống quản lý quán cafe online. Dự án này được thiết kế để giúp các chủ quán cafe quản lý hoạt động kinh doanh của mình một cách hiệu quả hơn. Hệ thống này sẽ giúp cho việc quản lý đơn hàng, sản phẩm, nhân viên và doanh thu trở nên dễ dàng hơn bao giờ hết. Chúng tôi hy vọng rằng bài thuyết trình của chúng tôi sẽ giúp bạn hiểu rõ hơn về dự án này</a:t>
            </a:r>
            <a:r>
              <a:rPr lang="vi-VN" altLang="en-US"/>
              <a:t>.</a:t>
            </a:r>
            <a:endParaRPr lang="vi-V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vi-V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7" Type="http://schemas.openxmlformats.org/officeDocument/2006/relationships/slideLayout" Target="../slideLayouts/slideLayout7.xml"/><Relationship Id="rId16" Type="http://schemas.openxmlformats.org/officeDocument/2006/relationships/image" Target="../media/image8.svg"/><Relationship Id="rId15" Type="http://schemas.openxmlformats.org/officeDocument/2006/relationships/image" Target="../media/image8.png"/><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4.svg"/><Relationship Id="rId7"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5.png"/><Relationship Id="rId4" Type="http://schemas.openxmlformats.org/officeDocument/2006/relationships/image" Target="../media/image25.svg"/><Relationship Id="rId3" Type="http://schemas.openxmlformats.org/officeDocument/2006/relationships/image" Target="../media/image27.png"/><Relationship Id="rId2" Type="http://schemas.openxmlformats.org/officeDocument/2006/relationships/image" Target="../media/image26.svg"/><Relationship Id="rId11" Type="http://schemas.openxmlformats.org/officeDocument/2006/relationships/slideLayout" Target="../slideLayouts/slideLayout7.xml"/><Relationship Id="rId10" Type="http://schemas.openxmlformats.org/officeDocument/2006/relationships/image" Target="../media/image27.svg"/><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30.svg"/><Relationship Id="rId3"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9.png"/><Relationship Id="rId6" Type="http://schemas.openxmlformats.org/officeDocument/2006/relationships/image" Target="../media/image31.svg"/><Relationship Id="rId5" Type="http://schemas.openxmlformats.org/officeDocument/2006/relationships/image" Target="../media/image35.png"/><Relationship Id="rId4" Type="http://schemas.openxmlformats.org/officeDocument/2006/relationships/image" Target="../media/image24.svg"/><Relationship Id="rId3" Type="http://schemas.openxmlformats.org/officeDocument/2006/relationships/image" Target="../media/image26.png"/><Relationship Id="rId2" Type="http://schemas.openxmlformats.org/officeDocument/2006/relationships/image" Target="../media/image23.svg"/><Relationship Id="rId13" Type="http://schemas.openxmlformats.org/officeDocument/2006/relationships/slideLayout" Target="../slideLayouts/slideLayout7.xml"/><Relationship Id="rId12" Type="http://schemas.openxmlformats.org/officeDocument/2006/relationships/image" Target="../media/image25.svg"/><Relationship Id="rId11" Type="http://schemas.openxmlformats.org/officeDocument/2006/relationships/image" Target="../media/image27.png"/><Relationship Id="rId10" Type="http://schemas.openxmlformats.org/officeDocument/2006/relationships/image" Target="../media/image26.sv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0.png"/><Relationship Id="rId6" Type="http://schemas.openxmlformats.org/officeDocument/2006/relationships/image" Target="../media/image33.svg"/><Relationship Id="rId5" Type="http://schemas.openxmlformats.org/officeDocument/2006/relationships/image" Target="../media/image39.png"/><Relationship Id="rId4" Type="http://schemas.openxmlformats.org/officeDocument/2006/relationships/image" Target="../media/image32.sv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29.svg"/><Relationship Id="rId1" Type="http://schemas.openxmlformats.org/officeDocument/2006/relationships/image" Target="../media/image3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8.sv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8.xml.rels><?xml version="1.0" encoding="UTF-8" standalone="yes"?>
<Relationships xmlns="http://schemas.openxmlformats.org/package/2006/relationships"><Relationship Id="rId9" Type="http://schemas.openxmlformats.org/officeDocument/2006/relationships/image" Target="../media/image37.svg"/><Relationship Id="rId8" Type="http://schemas.openxmlformats.org/officeDocument/2006/relationships/image" Target="../media/image47.png"/><Relationship Id="rId7" Type="http://schemas.openxmlformats.org/officeDocument/2006/relationships/image" Target="../media/image24.png"/><Relationship Id="rId6" Type="http://schemas.openxmlformats.org/officeDocument/2006/relationships/image" Target="../media/image36.svg"/><Relationship Id="rId5" Type="http://schemas.openxmlformats.org/officeDocument/2006/relationships/image" Target="../media/image46.png"/><Relationship Id="rId4" Type="http://schemas.openxmlformats.org/officeDocument/2006/relationships/image" Target="../media/image35.svg"/><Relationship Id="rId3" Type="http://schemas.openxmlformats.org/officeDocument/2006/relationships/image" Target="../media/image45.png"/><Relationship Id="rId2" Type="http://schemas.openxmlformats.org/officeDocument/2006/relationships/image" Target="../media/image34.svg"/><Relationship Id="rId11" Type="http://schemas.openxmlformats.org/officeDocument/2006/relationships/slideLayout" Target="../slideLayouts/slideLayout7.xml"/><Relationship Id="rId10" Type="http://schemas.openxmlformats.org/officeDocument/2006/relationships/image" Target="../media/image48.pn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sv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4.png"/><Relationship Id="rId2" Type="http://schemas.openxmlformats.org/officeDocument/2006/relationships/image" Target="../media/image13.svg"/><Relationship Id="rId15" Type="http://schemas.openxmlformats.org/officeDocument/2006/relationships/slideLayout" Target="../slideLayouts/slideLayout7.xml"/><Relationship Id="rId14" Type="http://schemas.openxmlformats.org/officeDocument/2006/relationships/image" Target="../media/image19.svg"/><Relationship Id="rId13" Type="http://schemas.openxmlformats.org/officeDocument/2006/relationships/image" Target="../media/image19.png"/><Relationship Id="rId12" Type="http://schemas.openxmlformats.org/officeDocument/2006/relationships/image" Target="../media/image18.svg"/><Relationship Id="rId11" Type="http://schemas.openxmlformats.org/officeDocument/2006/relationships/image" Target="../media/image18.png"/><Relationship Id="rId10" Type="http://schemas.openxmlformats.org/officeDocument/2006/relationships/image" Target="../media/image17.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22.jpeg"/><Relationship Id="rId6" Type="http://schemas.openxmlformats.org/officeDocument/2006/relationships/image" Target="../media/image21.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20.png"/><Relationship Id="rId2" Type="http://schemas.openxmlformats.org/officeDocument/2006/relationships/image" Target="../media/image8.svg"/><Relationship Id="rId10" Type="http://schemas.openxmlformats.org/officeDocument/2006/relationships/comments" Target="../comments/commen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2.svg"/><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8.png"/><Relationship Id="rId3" Type="http://schemas.openxmlformats.org/officeDocument/2006/relationships/image" Target="../media/image20.svg"/><Relationship Id="rId2" Type="http://schemas.openxmlformats.org/officeDocument/2006/relationships/image" Target="../media/image20.png"/><Relationship Id="rId1" Type="http://schemas.openxmlformats.org/officeDocument/2006/relationships/image" Target="../media/image22.jpeg"/></Relationships>
</file>

<file path=ppt/slides/_rels/slide7.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6.svg"/><Relationship Id="rId7" Type="http://schemas.openxmlformats.org/officeDocument/2006/relationships/image" Target="../media/image28.png"/><Relationship Id="rId6" Type="http://schemas.openxmlformats.org/officeDocument/2006/relationships/image" Target="../media/image25.svg"/><Relationship Id="rId5" Type="http://schemas.openxmlformats.org/officeDocument/2006/relationships/image" Target="../media/image27.png"/><Relationship Id="rId4" Type="http://schemas.openxmlformats.org/officeDocument/2006/relationships/image" Target="../media/image24.svg"/><Relationship Id="rId3" Type="http://schemas.openxmlformats.org/officeDocument/2006/relationships/image" Target="../media/image26.png"/><Relationship Id="rId2" Type="http://schemas.openxmlformats.org/officeDocument/2006/relationships/image" Target="../media/image23.svg"/><Relationship Id="rId11" Type="http://schemas.openxmlformats.org/officeDocument/2006/relationships/slideLayout" Target="../slideLayouts/slideLayout7.xml"/><Relationship Id="rId10" Type="http://schemas.openxmlformats.org/officeDocument/2006/relationships/image" Target="../media/image27.sv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8.png"/><Relationship Id="rId3" Type="http://schemas.openxmlformats.org/officeDocument/2006/relationships/image" Target="../media/image22.jpeg"/><Relationship Id="rId2" Type="http://schemas.openxmlformats.org/officeDocument/2006/relationships/image" Target="../media/image20.sv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svg"/><Relationship Id="rId3" Type="http://schemas.openxmlformats.org/officeDocument/2006/relationships/image" Target="../media/image30.png"/><Relationship Id="rId2" Type="http://schemas.openxmlformats.org/officeDocument/2006/relationships/image" Target="../media/image8.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4580789" y="0"/>
            <a:ext cx="4701724" cy="2222633"/>
          </a:xfrm>
          <a:custGeom>
            <a:avLst/>
            <a:gdLst/>
            <a:ahLst/>
            <a:cxnLst/>
            <a:rect l="l" t="t" r="r" b="b"/>
            <a:pathLst>
              <a:path w="4701724" h="2222633">
                <a:moveTo>
                  <a:pt x="0" y="0"/>
                </a:moveTo>
                <a:lnTo>
                  <a:pt x="4701724" y="0"/>
                </a:lnTo>
                <a:lnTo>
                  <a:pt x="4701724" y="2222633"/>
                </a:lnTo>
                <a:lnTo>
                  <a:pt x="0" y="22226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928470" y="5036740"/>
            <a:ext cx="8431059" cy="950410"/>
          </a:xfrm>
          <a:custGeom>
            <a:avLst/>
            <a:gdLst/>
            <a:ahLst/>
            <a:cxnLst/>
            <a:rect l="l" t="t" r="r" b="b"/>
            <a:pathLst>
              <a:path w="8431059" h="950410">
                <a:moveTo>
                  <a:pt x="0" y="0"/>
                </a:moveTo>
                <a:lnTo>
                  <a:pt x="8431060" y="0"/>
                </a:lnTo>
                <a:lnTo>
                  <a:pt x="8431060" y="950410"/>
                </a:lnTo>
                <a:lnTo>
                  <a:pt x="0" y="9504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7154514" y="6912424"/>
            <a:ext cx="3978971" cy="1273271"/>
          </a:xfrm>
          <a:custGeom>
            <a:avLst/>
            <a:gdLst/>
            <a:ahLst/>
            <a:cxnLst/>
            <a:rect l="l" t="t" r="r" b="b"/>
            <a:pathLst>
              <a:path w="3978971" h="1273271">
                <a:moveTo>
                  <a:pt x="0" y="0"/>
                </a:moveTo>
                <a:lnTo>
                  <a:pt x="3978972" y="0"/>
                </a:lnTo>
                <a:lnTo>
                  <a:pt x="3978972" y="1273271"/>
                </a:lnTo>
                <a:lnTo>
                  <a:pt x="0" y="1273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423086">
            <a:off x="166746" y="-4626437"/>
            <a:ext cx="5323671" cy="7857779"/>
          </a:xfrm>
          <a:custGeom>
            <a:avLst/>
            <a:gdLst/>
            <a:ahLst/>
            <a:cxnLst/>
            <a:rect l="l" t="t" r="r" b="b"/>
            <a:pathLst>
              <a:path w="5323671" h="7857779">
                <a:moveTo>
                  <a:pt x="0" y="0"/>
                </a:moveTo>
                <a:lnTo>
                  <a:pt x="5323671" y="0"/>
                </a:lnTo>
                <a:lnTo>
                  <a:pt x="5323671" y="7857780"/>
                </a:lnTo>
                <a:lnTo>
                  <a:pt x="0" y="78577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124406" y="7950069"/>
            <a:ext cx="5614490" cy="4130953"/>
          </a:xfrm>
          <a:custGeom>
            <a:avLst/>
            <a:gdLst/>
            <a:ahLst/>
            <a:cxnLst/>
            <a:rect l="l" t="t" r="r" b="b"/>
            <a:pathLst>
              <a:path w="5614490" h="4130953">
                <a:moveTo>
                  <a:pt x="0" y="0"/>
                </a:moveTo>
                <a:lnTo>
                  <a:pt x="5614490" y="0"/>
                </a:lnTo>
                <a:lnTo>
                  <a:pt x="5614490" y="4130953"/>
                </a:lnTo>
                <a:lnTo>
                  <a:pt x="0" y="41309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8897882">
            <a:off x="15681947" y="7636750"/>
            <a:ext cx="3154705" cy="2291105"/>
          </a:xfrm>
          <a:custGeom>
            <a:avLst/>
            <a:gdLst/>
            <a:ahLst/>
            <a:cxnLst/>
            <a:rect l="l" t="t" r="r" b="b"/>
            <a:pathLst>
              <a:path w="3154705" h="2291105">
                <a:moveTo>
                  <a:pt x="0" y="0"/>
                </a:moveTo>
                <a:lnTo>
                  <a:pt x="3154706" y="0"/>
                </a:lnTo>
                <a:lnTo>
                  <a:pt x="3154706" y="2291105"/>
                </a:lnTo>
                <a:lnTo>
                  <a:pt x="0" y="229110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a:off x="-1689017" y="6978775"/>
            <a:ext cx="5181796" cy="5106425"/>
          </a:xfrm>
          <a:custGeom>
            <a:avLst/>
            <a:gdLst/>
            <a:ahLst/>
            <a:cxnLst/>
            <a:rect l="l" t="t" r="r" b="b"/>
            <a:pathLst>
              <a:path w="5181796" h="5106425">
                <a:moveTo>
                  <a:pt x="0" y="0"/>
                </a:moveTo>
                <a:lnTo>
                  <a:pt x="5181796" y="0"/>
                </a:lnTo>
                <a:lnTo>
                  <a:pt x="5181796" y="5106424"/>
                </a:lnTo>
                <a:lnTo>
                  <a:pt x="0" y="510642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TextBox 9"/>
          <p:cNvSpPr txBox="1"/>
          <p:nvPr/>
        </p:nvSpPr>
        <p:spPr>
          <a:xfrm>
            <a:off x="4356970" y="2787599"/>
            <a:ext cx="10003302" cy="1651635"/>
          </a:xfrm>
          <a:prstGeom prst="rect">
            <a:avLst/>
          </a:prstGeom>
        </p:spPr>
        <p:txBody>
          <a:bodyPr lIns="0" tIns="0" rIns="0" bIns="0" rtlCol="0" anchor="t">
            <a:spAutoFit/>
          </a:bodyPr>
          <a:lstStyle/>
          <a:p>
            <a:pPr algn="ctr">
              <a:lnSpc>
                <a:spcPts val="12880"/>
              </a:lnSpc>
            </a:pPr>
            <a:r>
              <a:rPr lang="vi-VN" altLang="en-US" sz="9200">
                <a:solidFill>
                  <a:srgbClr val="000000"/>
                </a:solidFill>
                <a:latin typeface="Paytone One" panose="020B0704020202020204"/>
              </a:rPr>
              <a:t>Nhóm </a:t>
            </a:r>
            <a:r>
              <a:rPr lang="vi-VN" altLang="en-US" sz="9200">
                <a:solidFill>
                  <a:srgbClr val="000000"/>
                </a:solidFill>
                <a:latin typeface="Paytone One" panose="020B0704020202020204"/>
              </a:rPr>
              <a:t>3</a:t>
            </a:r>
            <a:endParaRPr lang="vi-VN" altLang="en-US" sz="9200">
              <a:solidFill>
                <a:srgbClr val="000000"/>
              </a:solidFill>
              <a:latin typeface="Paytone One" panose="020B0704020202020204"/>
            </a:endParaRPr>
          </a:p>
        </p:txBody>
      </p:sp>
      <p:sp>
        <p:nvSpPr>
          <p:cNvPr id="10" name="TextBox 10"/>
          <p:cNvSpPr txBox="1"/>
          <p:nvPr/>
        </p:nvSpPr>
        <p:spPr>
          <a:xfrm>
            <a:off x="5118735" y="5067300"/>
            <a:ext cx="8051165" cy="771525"/>
          </a:xfrm>
          <a:prstGeom prst="rect">
            <a:avLst/>
          </a:prstGeom>
        </p:spPr>
        <p:txBody>
          <a:bodyPr wrap="square" lIns="0" tIns="0" rIns="0" bIns="0" rtlCol="0" anchor="t">
            <a:spAutoFit/>
          </a:bodyPr>
          <a:lstStyle/>
          <a:p>
            <a:pPr algn="ctr">
              <a:lnSpc>
                <a:spcPts val="6020"/>
              </a:lnSpc>
            </a:pPr>
            <a:r>
              <a:rPr lang="vi-VN" altLang="en-US" sz="4300">
                <a:solidFill>
                  <a:srgbClr val="000000"/>
                </a:solidFill>
                <a:latin typeface="Quicksand" panose="020B0704020202020204"/>
              </a:rPr>
              <a:t>Hệ thống quản lý quán </a:t>
            </a:r>
            <a:r>
              <a:rPr lang="vi-VN" altLang="en-US" sz="4300">
                <a:solidFill>
                  <a:srgbClr val="000000"/>
                </a:solidFill>
                <a:latin typeface="Quicksand" panose="020B0704020202020204"/>
              </a:rPr>
              <a:t>Caffe</a:t>
            </a:r>
            <a:endParaRPr lang="vi-VN" altLang="en-US" sz="4300">
              <a:solidFill>
                <a:srgbClr val="000000"/>
              </a:solidFill>
              <a:latin typeface="Quicksand" panose="020B0704020202020204"/>
            </a:endParaRPr>
          </a:p>
        </p:txBody>
      </p:sp>
      <p:sp>
        <p:nvSpPr>
          <p:cNvPr id="11" name="Freeform 11"/>
          <p:cNvSpPr/>
          <p:nvPr/>
        </p:nvSpPr>
        <p:spPr>
          <a:xfrm rot="4423086">
            <a:off x="-24920" y="-4936755"/>
            <a:ext cx="5323671" cy="7857779"/>
          </a:xfrm>
          <a:custGeom>
            <a:avLst/>
            <a:gdLst/>
            <a:ahLst/>
            <a:cxnLst/>
            <a:rect l="l" t="t" r="r" b="b"/>
            <a:pathLst>
              <a:path w="5323671" h="7857779">
                <a:moveTo>
                  <a:pt x="0" y="0"/>
                </a:moveTo>
                <a:lnTo>
                  <a:pt x="5323671" y="0"/>
                </a:lnTo>
                <a:lnTo>
                  <a:pt x="5323671" y="7857779"/>
                </a:lnTo>
                <a:lnTo>
                  <a:pt x="0" y="785777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7"/>
          <p:cNvSpPr/>
          <p:nvPr/>
        </p:nvSpPr>
        <p:spPr>
          <a:xfrm>
            <a:off x="-1532578" y="-888991"/>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386028" y="345890"/>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Freeform 2"/>
          <p:cNvSpPr/>
          <p:nvPr/>
        </p:nvSpPr>
        <p:spPr>
          <a:xfrm>
            <a:off x="304677" y="952551"/>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3"/>
          <p:cNvSpPr/>
          <p:nvPr/>
        </p:nvSpPr>
        <p:spPr>
          <a:xfrm>
            <a:off x="4442460" y="24003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TextBox 9"/>
          <p:cNvSpPr txBox="1"/>
          <p:nvPr/>
        </p:nvSpPr>
        <p:spPr>
          <a:xfrm>
            <a:off x="5410200" y="3924300"/>
            <a:ext cx="7279640" cy="1910715"/>
          </a:xfrm>
          <a:prstGeom prst="rect">
            <a:avLst/>
          </a:prstGeom>
        </p:spPr>
        <p:txBody>
          <a:bodyPr wrap="square" lIns="0" tIns="0" rIns="0" bIns="0" rtlCol="0" anchor="t">
            <a:spAutoFit/>
          </a:bodyPr>
          <a:p>
            <a:pPr algn="ctr">
              <a:lnSpc>
                <a:spcPts val="7450"/>
              </a:lnSpc>
            </a:pPr>
            <a:r>
              <a:rPr lang="en-US" altLang="vi-VN" sz="5400" b="1">
                <a:solidFill>
                  <a:srgbClr val="AD5545"/>
                </a:solidFill>
                <a:latin typeface="Cascadia Code SemiBold" panose="020B0609020000020004" charset="0"/>
                <a:cs typeface="Cascadia Code SemiBold" panose="020B0609020000020004" charset="0"/>
              </a:rPr>
              <a:t>3. Phân tích hệ thống</a:t>
            </a:r>
            <a:endParaRPr lang="en-US" altLang="vi-VN" sz="5400" b="1">
              <a:solidFill>
                <a:srgbClr val="AD5545"/>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42740" y="-255289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1">
              <a:alphaModFix amt="42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016635" y="2561590"/>
            <a:ext cx="16255365" cy="6673215"/>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9067800" y="2857500"/>
            <a:ext cx="4831715" cy="2792730"/>
          </a:xfrm>
          <a:prstGeom prst="rect">
            <a:avLst/>
          </a:prstGeom>
        </p:spPr>
        <p:txBody>
          <a:bodyPr wrap="square" lIns="0" tIns="0" rIns="0" bIns="0" rtlCol="0" anchor="t">
            <a:spAutoFit/>
          </a:bodyPr>
          <a:lstStyle/>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kho </a:t>
            </a:r>
            <a:r>
              <a:rPr lang="vi-VN" altLang="en-US" sz="2595">
                <a:solidFill>
                  <a:srgbClr val="000000"/>
                </a:solidFill>
                <a:latin typeface="Cascadia Code SemiBold" panose="020B0609020000020004" charset="0"/>
                <a:cs typeface="Cascadia Code SemiBold" panose="020B0609020000020004" charset="0"/>
              </a:rPr>
              <a:t>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mặt 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chi tiêu</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khách hàng</a:t>
            </a:r>
            <a:endParaRPr lang="en-US" altLang="vi-VN"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Quản lý đơn 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en-US" sz="2595">
                <a:solidFill>
                  <a:srgbClr val="000000"/>
                </a:solidFill>
                <a:latin typeface="Quicksand Bold" panose="00000800000000000000"/>
              </a:rPr>
              <a:t> </a:t>
            </a:r>
            <a:endParaRPr lang="en-US" sz="2595">
              <a:solidFill>
                <a:srgbClr val="000000"/>
              </a:solidFill>
              <a:latin typeface="Quicksand Bold" panose="00000800000000000000"/>
            </a:endParaRPr>
          </a:p>
        </p:txBody>
      </p:sp>
      <p:sp>
        <p:nvSpPr>
          <p:cNvPr id="6" name="TextBox 6"/>
          <p:cNvSpPr txBox="1"/>
          <p:nvPr/>
        </p:nvSpPr>
        <p:spPr>
          <a:xfrm>
            <a:off x="8495665" y="6819900"/>
            <a:ext cx="7950200" cy="1861820"/>
          </a:xfrm>
          <a:prstGeom prst="rect">
            <a:avLst/>
          </a:prstGeom>
        </p:spPr>
        <p:txBody>
          <a:bodyPr wrap="square" lIns="0" tIns="0" rIns="0" bIns="0" rtlCol="0" anchor="t">
            <a:spAutoFit/>
          </a:bodyPr>
          <a:lstStyle/>
          <a:p>
            <a:pPr>
              <a:lnSpc>
                <a:spcPts val="3630"/>
              </a:lnSpc>
            </a:pPr>
            <a:r>
              <a:rPr lang="vi-VN" altLang="en-US" sz="2595">
                <a:solidFill>
                  <a:srgbClr val="000000"/>
                </a:solidFill>
                <a:latin typeface="Cascadia Code SemiBold" panose="020B0609020000020004" charset="0"/>
                <a:cs typeface="Cascadia Code SemiBold" panose="020B0609020000020004" charset="0"/>
              </a:rPr>
              <a:t>- </a:t>
            </a:r>
            <a:r>
              <a:rPr lang="en-US" altLang="vi-VN" sz="2595">
                <a:solidFill>
                  <a:srgbClr val="000000"/>
                </a:solidFill>
                <a:latin typeface="Cascadia Code SemiBold" panose="020B0609020000020004" charset="0"/>
                <a:cs typeface="Cascadia Code SemiBold" panose="020B0609020000020004" charset="0"/>
              </a:rPr>
              <a:t>Đăng nhập, </a:t>
            </a:r>
            <a:r>
              <a:rPr lang="vi-VN" altLang="en-US" sz="2595">
                <a:solidFill>
                  <a:srgbClr val="000000"/>
                </a:solidFill>
                <a:latin typeface="Cascadia Code SemiBold" panose="020B0609020000020004" charset="0"/>
                <a:cs typeface="Cascadia Code SemiBold" panose="020B0609020000020004" charset="0"/>
              </a:rPr>
              <a:t>Tìm kiếm</a:t>
            </a:r>
            <a:r>
              <a:rPr lang="en-US" altLang="vi-VN" sz="2595">
                <a:solidFill>
                  <a:srgbClr val="000000"/>
                </a:solidFill>
                <a:latin typeface="Cascadia Code SemiBold" panose="020B0609020000020004" charset="0"/>
                <a:cs typeface="Cascadia Code SemiBold" panose="020B0609020000020004" charset="0"/>
              </a:rPr>
              <a:t>, Xem thông tin SP, Quản lý giỏ hàng, Đặt hàng, Thanh toán.</a:t>
            </a:r>
            <a:endParaRPr lang="en-US" altLang="vi-VN"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Đăng ký, Tìm kiếm SP,Xem thông tin SP.</a:t>
            </a:r>
            <a:endParaRPr lang="en-US" altLang="vi-VN" sz="2595">
              <a:solidFill>
                <a:srgbClr val="000000"/>
              </a:solidFill>
              <a:latin typeface="Cascadia Code SemiBold" panose="020B0609020000020004" charset="0"/>
              <a:cs typeface="Cascadia Code SemiBold" panose="020B0609020000020004" charset="0"/>
            </a:endParaRPr>
          </a:p>
        </p:txBody>
      </p:sp>
      <p:sp>
        <p:nvSpPr>
          <p:cNvPr id="8" name="TextBox 8"/>
          <p:cNvSpPr txBox="1"/>
          <p:nvPr/>
        </p:nvSpPr>
        <p:spPr>
          <a:xfrm>
            <a:off x="2739801" y="6664787"/>
            <a:ext cx="1812131" cy="1566544"/>
          </a:xfrm>
          <a:prstGeom prst="rect">
            <a:avLst/>
          </a:prstGeom>
        </p:spPr>
        <p:txBody>
          <a:bodyPr lIns="0" tIns="0" rIns="0" bIns="0" rtlCol="0" anchor="t">
            <a:spAutoFit/>
          </a:bodyPr>
          <a:lstStyle/>
          <a:p>
            <a:pPr algn="ctr">
              <a:lnSpc>
                <a:spcPts val="12880"/>
              </a:lnSpc>
            </a:pPr>
            <a:r>
              <a:rPr lang="en-US" sz="9200">
                <a:solidFill>
                  <a:srgbClr val="000000"/>
                </a:solidFill>
                <a:latin typeface="Paytone One Bold"/>
              </a:rPr>
              <a:t>2.</a:t>
            </a:r>
            <a:endParaRPr lang="en-US" sz="9200">
              <a:solidFill>
                <a:srgbClr val="000000"/>
              </a:solidFill>
              <a:latin typeface="Paytone One Bold"/>
            </a:endParaRPr>
          </a:p>
        </p:txBody>
      </p:sp>
      <p:sp>
        <p:nvSpPr>
          <p:cNvPr id="10" name="TextBox 9"/>
          <p:cNvSpPr txBox="1"/>
          <p:nvPr/>
        </p:nvSpPr>
        <p:spPr>
          <a:xfrm>
            <a:off x="3468370" y="495300"/>
            <a:ext cx="1050734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Paytone One" panose="020B0704020202020204"/>
              </a:rPr>
              <a:t>3.1.Các tác nhân</a:t>
            </a:r>
            <a:endParaRPr lang="en-US" altLang="vi-VN" sz="9200">
              <a:solidFill>
                <a:srgbClr val="AD5545"/>
              </a:solidFill>
              <a:latin typeface="Paytone One" panose="020B0704020202020204"/>
            </a:endParaRPr>
          </a:p>
        </p:txBody>
      </p:sp>
      <p:sp>
        <p:nvSpPr>
          <p:cNvPr id="11" name="TextBox 8"/>
          <p:cNvSpPr txBox="1"/>
          <p:nvPr/>
        </p:nvSpPr>
        <p:spPr>
          <a:xfrm>
            <a:off x="2742976" y="3538682"/>
            <a:ext cx="1812131" cy="1651635"/>
          </a:xfrm>
          <a:prstGeom prst="rect">
            <a:avLst/>
          </a:prstGeom>
        </p:spPr>
        <p:txBody>
          <a:bodyPr lIns="0" tIns="0" rIns="0" bIns="0" rtlCol="0" anchor="t">
            <a:spAutoFit/>
          </a:bodyPr>
          <a:p>
            <a:pPr algn="ctr">
              <a:lnSpc>
                <a:spcPts val="12880"/>
              </a:lnSpc>
            </a:pPr>
            <a:r>
              <a:rPr lang="vi-VN" altLang="en-US" sz="9200">
                <a:solidFill>
                  <a:srgbClr val="000000"/>
                </a:solidFill>
                <a:latin typeface="Paytone One Bold"/>
              </a:rPr>
              <a:t>1</a:t>
            </a:r>
            <a:r>
              <a:rPr lang="en-US" sz="9200">
                <a:solidFill>
                  <a:srgbClr val="000000"/>
                </a:solidFill>
                <a:latin typeface="Paytone One Bold"/>
              </a:rPr>
              <a:t>.</a:t>
            </a:r>
            <a:endParaRPr lang="en-US" sz="9200">
              <a:solidFill>
                <a:srgbClr val="000000"/>
              </a:solidFill>
              <a:latin typeface="Paytone One Bold"/>
            </a:endParaRPr>
          </a:p>
        </p:txBody>
      </p:sp>
      <p:sp>
        <p:nvSpPr>
          <p:cNvPr id="13" name="TextBox 5"/>
          <p:cNvSpPr txBox="1"/>
          <p:nvPr/>
        </p:nvSpPr>
        <p:spPr>
          <a:xfrm>
            <a:off x="5257800" y="3576955"/>
            <a:ext cx="3547745" cy="465455"/>
          </a:xfrm>
          <a:prstGeom prst="rect">
            <a:avLst/>
          </a:prstGeom>
        </p:spPr>
        <p:txBody>
          <a:bodyPr wrap="square" lIns="0" tIns="0" rIns="0" bIns="0" rtlCol="0" anchor="t">
            <a:spAutoFit/>
          </a:bodyPr>
          <a:p>
            <a:pPr>
              <a:lnSpc>
                <a:spcPts val="3630"/>
              </a:lnSpc>
            </a:pPr>
            <a:r>
              <a:rPr lang="vi-VN" altLang="en-US" sz="2595">
                <a:solidFill>
                  <a:srgbClr val="000000"/>
                </a:solidFill>
                <a:latin typeface="Cascadia Code SemiBold" panose="020B0609020000020004" charset="0"/>
                <a:cs typeface="Cascadia Code SemiBold" panose="020B0609020000020004" charset="0"/>
              </a:rPr>
              <a:t>Nhân viên quản lý: </a:t>
            </a:r>
            <a:r>
              <a:rPr lang="vi-VN" altLang="en-US" sz="2595">
                <a:solidFill>
                  <a:srgbClr val="000000"/>
                </a:solidFill>
                <a:latin typeface="Quicksand Bold" panose="00000800000000000000"/>
              </a:rPr>
              <a:t> </a:t>
            </a:r>
            <a:r>
              <a:rPr lang="en-US" sz="2595">
                <a:solidFill>
                  <a:srgbClr val="000000"/>
                </a:solidFill>
                <a:latin typeface="Quicksand Bold" panose="00000800000000000000"/>
              </a:rPr>
              <a:t> </a:t>
            </a:r>
            <a:endParaRPr lang="en-US" sz="2595">
              <a:solidFill>
                <a:srgbClr val="000000"/>
              </a:solidFill>
              <a:latin typeface="Quicksand Bold" panose="00000800000000000000"/>
            </a:endParaRPr>
          </a:p>
        </p:txBody>
      </p:sp>
      <p:sp>
        <p:nvSpPr>
          <p:cNvPr id="15" name="TextBox 5"/>
          <p:cNvSpPr txBox="1"/>
          <p:nvPr/>
        </p:nvSpPr>
        <p:spPr>
          <a:xfrm>
            <a:off x="5073650" y="6819900"/>
            <a:ext cx="3547745" cy="465455"/>
          </a:xfrm>
          <a:prstGeom prst="rect">
            <a:avLst/>
          </a:prstGeom>
        </p:spPr>
        <p:txBody>
          <a:bodyPr wrap="square" lIns="0" tIns="0" rIns="0" bIns="0" rtlCol="0" anchor="t">
            <a:spAutoFit/>
          </a:bodyPr>
          <a:p>
            <a:pPr>
              <a:lnSpc>
                <a:spcPts val="3630"/>
              </a:lnSpc>
            </a:pPr>
            <a:r>
              <a:rPr lang="vi-VN" altLang="en-US" sz="2595">
                <a:solidFill>
                  <a:srgbClr val="000000"/>
                </a:solidFill>
                <a:latin typeface="Cascadia Code SemiBold" panose="020B0609020000020004" charset="0"/>
                <a:cs typeface="Cascadia Code SemiBold" panose="020B0609020000020004" charset="0"/>
              </a:rPr>
              <a:t>Khách hàng </a:t>
            </a:r>
            <a:r>
              <a:rPr lang="en-US" altLang="vi-VN" sz="2595">
                <a:solidFill>
                  <a:srgbClr val="000000"/>
                </a:solidFill>
                <a:latin typeface="Cascadia Code SemiBold" panose="020B0609020000020004" charset="0"/>
                <a:cs typeface="Cascadia Code SemiBold" panose="020B0609020000020004" charset="0"/>
              </a:rPr>
              <a:t>:</a:t>
            </a:r>
            <a:r>
              <a:rPr lang="vi-VN" altLang="en-US" sz="2595">
                <a:solidFill>
                  <a:srgbClr val="000000"/>
                </a:solidFill>
                <a:latin typeface="Cascadia Code SemiBold" panose="020B0609020000020004" charset="0"/>
                <a:cs typeface="Cascadia Code SemiBold" panose="020B0609020000020004" charset="0"/>
              </a:rPr>
              <a:t> </a:t>
            </a:r>
            <a:r>
              <a:rPr lang="en-US" sz="2595">
                <a:solidFill>
                  <a:srgbClr val="000000"/>
                </a:solidFill>
                <a:latin typeface="Cascadia Code SemiBold" panose="020B0609020000020004" charset="0"/>
                <a:cs typeface="Cascadia Code SemiBold" panose="020B0609020000020004" charset="0"/>
              </a:rPr>
              <a:t> </a:t>
            </a:r>
            <a:endParaRPr lang="en-US" sz="2595">
              <a:solidFill>
                <a:srgbClr val="000000"/>
              </a:solidFill>
              <a:latin typeface="Cascadia Code SemiBold" panose="020B0609020000020004" charset="0"/>
              <a:cs typeface="Cascadia Code SemiBold" panose="020B0609020000020004" charset="0"/>
            </a:endParaRPr>
          </a:p>
        </p:txBody>
      </p:sp>
      <p:sp>
        <p:nvSpPr>
          <p:cNvPr id="4" name="TextBox 5"/>
          <p:cNvSpPr txBox="1"/>
          <p:nvPr/>
        </p:nvSpPr>
        <p:spPr>
          <a:xfrm>
            <a:off x="4892040" y="8267700"/>
            <a:ext cx="3910965" cy="465455"/>
          </a:xfrm>
          <a:prstGeom prst="rect">
            <a:avLst/>
          </a:prstGeom>
        </p:spPr>
        <p:txBody>
          <a:bodyPr wrap="square" lIns="0" tIns="0" rIns="0" bIns="0" rtlCol="0" anchor="t">
            <a:spAutoFit/>
          </a:bodyPr>
          <a:p>
            <a:pPr>
              <a:lnSpc>
                <a:spcPts val="3630"/>
              </a:lnSpc>
            </a:pPr>
            <a:r>
              <a:rPr lang="en-US" altLang="vi-VN" sz="2595">
                <a:solidFill>
                  <a:srgbClr val="000000"/>
                </a:solidFill>
                <a:latin typeface="Cascadia Code SemiBold" panose="020B0609020000020004" charset="0"/>
                <a:cs typeface="Cascadia Code SemiBold" panose="020B0609020000020004" charset="0"/>
              </a:rPr>
              <a:t> Khách vãng lai</a:t>
            </a:r>
            <a:r>
              <a:rPr lang="vi-VN" altLang="en-US" sz="2595">
                <a:solidFill>
                  <a:srgbClr val="000000"/>
                </a:solidFill>
                <a:latin typeface="Cascadia Code SemiBold" panose="020B0609020000020004" charset="0"/>
                <a:cs typeface="Cascadia Code SemiBold" panose="020B0609020000020004" charset="0"/>
              </a:rPr>
              <a:t>:  </a:t>
            </a:r>
            <a:r>
              <a:rPr lang="en-US" sz="2595">
                <a:solidFill>
                  <a:srgbClr val="000000"/>
                </a:solidFill>
                <a:latin typeface="Cascadia Code SemiBold" panose="020B0609020000020004" charset="0"/>
                <a:cs typeface="Cascadia Code SemiBold" panose="020B0609020000020004" charset="0"/>
              </a:rPr>
              <a:t> </a:t>
            </a:r>
            <a:endParaRPr lang="en-US" sz="2595">
              <a:solidFill>
                <a:srgbClr val="000000"/>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4"/>
          <p:cNvSpPr txBox="1"/>
          <p:nvPr/>
        </p:nvSpPr>
        <p:spPr>
          <a:xfrm>
            <a:off x="990600" y="2636520"/>
            <a:ext cx="3086100" cy="3230880"/>
          </a:xfrm>
          <a:prstGeom prst="rect">
            <a:avLst/>
          </a:prstGeom>
        </p:spPr>
        <p:txBody>
          <a:bodyPr lIns="50800" tIns="50800" rIns="50800" bIns="50800" rtlCol="0" anchor="ctr"/>
          <a:p>
            <a:pPr algn="ctr">
              <a:lnSpc>
                <a:spcPts val="2660"/>
              </a:lnSpc>
              <a:spcBef>
                <a:spcPct val="0"/>
              </a:spcBef>
            </a:pPr>
          </a:p>
        </p:txBody>
      </p:sp>
      <p:sp>
        <p:nvSpPr>
          <p:cNvPr id="10" name="TextBox 10"/>
          <p:cNvSpPr txBox="1"/>
          <p:nvPr/>
        </p:nvSpPr>
        <p:spPr>
          <a:xfrm>
            <a:off x="1143000" y="342900"/>
            <a:ext cx="7398385" cy="1651635"/>
          </a:xfrm>
          <a:prstGeom prst="rect">
            <a:avLst/>
          </a:prstGeom>
        </p:spPr>
        <p:txBody>
          <a:bodyPr wrap="square" lIns="0" tIns="0" rIns="0" bIns="0" rtlCol="0" anchor="t">
            <a:spAutoFit/>
          </a:bodyPr>
          <a:p>
            <a:pPr algn="ctr">
              <a:lnSpc>
                <a:spcPts val="12880"/>
              </a:lnSpc>
            </a:pPr>
            <a:r>
              <a:rPr lang="en-US" altLang="vi-VN" sz="3200">
                <a:solidFill>
                  <a:srgbClr val="000000"/>
                </a:solidFill>
                <a:latin typeface="Cascadia Code SemiBold" panose="020B0609020000020004" charset="0"/>
                <a:cs typeface="Cascadia Code SemiBold" panose="020B0609020000020004" charset="0"/>
              </a:rPr>
              <a:t>3.2 Sơ đồ UC Tổng Quát</a:t>
            </a:r>
            <a:r>
              <a:rPr lang="vi-VN" altLang="en-US" sz="9200">
                <a:solidFill>
                  <a:srgbClr val="000000"/>
                </a:solidFill>
                <a:latin typeface="Cascadia Code SemiBold" panose="020B0609020000020004" charset="0"/>
                <a:cs typeface="Cascadia Code SemiBold" panose="020B0609020000020004" charset="0"/>
              </a:rPr>
              <a:t> </a:t>
            </a:r>
            <a:r>
              <a:rPr lang="en-US" sz="9200">
                <a:solidFill>
                  <a:srgbClr val="000000"/>
                </a:solidFill>
                <a:latin typeface="Paytone One" panose="020B0704020202020204"/>
              </a:rPr>
              <a:t> </a:t>
            </a:r>
            <a:endParaRPr lang="en-US" sz="9200">
              <a:solidFill>
                <a:srgbClr val="000000"/>
              </a:solidFill>
              <a:latin typeface="Paytone One" panose="020B0704020202020204"/>
            </a:endParaRPr>
          </a:p>
        </p:txBody>
      </p:sp>
      <p:grpSp>
        <p:nvGrpSpPr>
          <p:cNvPr id="9" name="Group 2"/>
          <p:cNvGrpSpPr/>
          <p:nvPr/>
        </p:nvGrpSpPr>
        <p:grpSpPr>
          <a:xfrm rot="0">
            <a:off x="1593215" y="2019300"/>
            <a:ext cx="13831570" cy="7748905"/>
            <a:chOff x="0" y="-38100"/>
            <a:chExt cx="4274726" cy="1877635"/>
          </a:xfrm>
        </p:grpSpPr>
        <p:sp>
          <p:nvSpPr>
            <p:cNvPr id="11" name="Freeform 3"/>
            <p:cNvSpPr/>
            <p:nvPr/>
          </p:nvSpPr>
          <p:spPr>
            <a:xfrm>
              <a:off x="0" y="45856"/>
              <a:ext cx="4274726" cy="1793679"/>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blipFill rotWithShape="1">
              <a:blip r:embed="rId1"/>
              <a:stretch>
                <a:fillRect/>
              </a:stretch>
            </a:blipFill>
          </p:spPr>
        </p:sp>
        <p:sp>
          <p:nvSpPr>
            <p:cNvPr id="12" name="TextBox 4"/>
            <p:cNvSpPr txBox="1"/>
            <p:nvPr/>
          </p:nvSpPr>
          <p:spPr>
            <a:xfrm>
              <a:off x="0" y="-38100"/>
              <a:ext cx="812800" cy="850900"/>
            </a:xfrm>
            <a:prstGeom prst="rect">
              <a:avLst/>
            </a:prstGeom>
          </p:spPr>
          <p:txBody>
            <a:bodyPr lIns="50800" tIns="50800" rIns="50800" bIns="50800" rtlCol="0" anchor="ctr"/>
            <a:p>
              <a:pPr algn="ctr">
                <a:lnSpc>
                  <a:spcPts val="2660"/>
                </a:lnSpc>
                <a:spcBef>
                  <a:spcPct val="0"/>
                </a:spcBef>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13508" y="2986456"/>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42460" y="24003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2725353" y="5143500"/>
            <a:ext cx="1864579" cy="2589694"/>
          </a:xfrm>
          <a:custGeom>
            <a:avLst/>
            <a:gdLst/>
            <a:ahLst/>
            <a:cxnLst/>
            <a:rect l="l" t="t" r="r" b="b"/>
            <a:pathLst>
              <a:path w="1864579" h="2589694">
                <a:moveTo>
                  <a:pt x="0" y="0"/>
                </a:moveTo>
                <a:lnTo>
                  <a:pt x="1864580" y="0"/>
                </a:lnTo>
                <a:lnTo>
                  <a:pt x="1864580" y="2589694"/>
                </a:lnTo>
                <a:lnTo>
                  <a:pt x="0" y="25896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32578" y="-888991"/>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386028" y="345890"/>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4925060" y="3771900"/>
            <a:ext cx="7279640" cy="1910715"/>
          </a:xfrm>
          <a:prstGeom prst="rect">
            <a:avLst/>
          </a:prstGeom>
        </p:spPr>
        <p:txBody>
          <a:bodyPr wrap="square" lIns="0" tIns="0" rIns="0" bIns="0" rtlCol="0" anchor="t">
            <a:spAutoFit/>
          </a:bodyPr>
          <a:lstStyle/>
          <a:p>
            <a:pPr algn="ctr">
              <a:lnSpc>
                <a:spcPts val="7450"/>
              </a:lnSpc>
            </a:pPr>
            <a:r>
              <a:rPr lang="vi-VN" altLang="en-US" sz="5400" b="1">
                <a:solidFill>
                  <a:srgbClr val="AD5545"/>
                </a:solidFill>
                <a:latin typeface="Cascadia Code SemiBold" panose="020B0609020000020004" charset="0"/>
                <a:cs typeface="Cascadia Code SemiBold" panose="020B0609020000020004" charset="0"/>
              </a:rPr>
              <a:t>4. </a:t>
            </a:r>
            <a:r>
              <a:rPr lang="en-US" altLang="vi-VN" sz="5400" b="1">
                <a:solidFill>
                  <a:srgbClr val="AD5545"/>
                </a:solidFill>
                <a:latin typeface="Cascadia Code SemiBold" panose="020B0609020000020004" charset="0"/>
                <a:cs typeface="Cascadia Code SemiBold" panose="020B0609020000020004" charset="0"/>
              </a:rPr>
              <a:t>Biểu đồ phân rã chức năng</a:t>
            </a:r>
            <a:endParaRPr lang="en-US" altLang="vi-VN" sz="5400" b="1">
              <a:solidFill>
                <a:srgbClr val="AD5545"/>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rot="0">
            <a:off x="1066800" y="277386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1"/>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2"/>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2209976" y="3162073"/>
            <a:ext cx="14131072" cy="645795"/>
          </a:xfrm>
          <a:prstGeom prst="rect">
            <a:avLst/>
          </a:prstGeom>
        </p:spPr>
        <p:txBody>
          <a:bodyPr lIns="0" tIns="0" rIns="0" bIns="0" rtlCol="0" anchor="t">
            <a:spAutoFit/>
          </a:bodyPr>
          <a:lstStyle/>
          <a:p>
            <a:pPr algn="ctr">
              <a:lnSpc>
                <a:spcPts val="5040"/>
              </a:lnSpc>
            </a:pPr>
            <a:endParaRPr lang="vi-VN" altLang="en-US" sz="3600">
              <a:solidFill>
                <a:srgbClr val="000000"/>
              </a:solidFill>
              <a:latin typeface="Cascadia Code SemiBold" panose="020B0609020000020004" charset="0"/>
              <a:cs typeface="Cascadia Code SemiBold" panose="020B0609020000020004" charset="0"/>
            </a:endParaRPr>
          </a:p>
        </p:txBody>
      </p:sp>
      <p:sp>
        <p:nvSpPr>
          <p:cNvPr id="10" name="TextBox 10"/>
          <p:cNvSpPr txBox="1"/>
          <p:nvPr/>
        </p:nvSpPr>
        <p:spPr>
          <a:xfrm>
            <a:off x="2301240" y="857250"/>
            <a:ext cx="13351510" cy="1651635"/>
          </a:xfrm>
          <a:prstGeom prst="rect">
            <a:avLst/>
          </a:prstGeom>
        </p:spPr>
        <p:txBody>
          <a:bodyPr wrap="square" lIns="0" tIns="0" rIns="0" bIns="0" rtlCol="0" anchor="t">
            <a:spAutoFit/>
          </a:bodyPr>
          <a:lstStyle/>
          <a:p>
            <a:pPr algn="ctr">
              <a:lnSpc>
                <a:spcPts val="12880"/>
              </a:lnSpc>
            </a:pPr>
            <a:r>
              <a:rPr lang="en-US" altLang="vi-VN" sz="4000">
                <a:solidFill>
                  <a:srgbClr val="000000"/>
                </a:solidFill>
                <a:latin typeface="Cascadia Code SemiBold" panose="020B0609020000020004" charset="0"/>
                <a:cs typeface="Cascadia Code SemiBold" panose="020B0609020000020004" charset="0"/>
              </a:rPr>
              <a:t>4.1. Sơ đồ UC Chức năng</a:t>
            </a:r>
            <a:r>
              <a:rPr lang="vi-VN" altLang="en-US" sz="4000">
                <a:solidFill>
                  <a:srgbClr val="000000"/>
                </a:solidFill>
                <a:latin typeface="Cascadia Code SemiBold" panose="020B0609020000020004" charset="0"/>
                <a:cs typeface="Cascadia Code SemiBold" panose="020B0609020000020004" charset="0"/>
              </a:rPr>
              <a:t> thanh toán</a:t>
            </a:r>
            <a:r>
              <a:rPr lang="en-US" sz="6600">
                <a:solidFill>
                  <a:srgbClr val="000000"/>
                </a:solidFill>
                <a:latin typeface="Cascadia Code SemiBold" panose="020B0609020000020004" charset="0"/>
                <a:cs typeface="Cascadia Code SemiBold" panose="020B0609020000020004" charset="0"/>
              </a:rPr>
              <a:t> </a:t>
            </a:r>
            <a:endParaRPr lang="en-US" sz="6600">
              <a:solidFill>
                <a:srgbClr val="000000"/>
              </a:solidFill>
              <a:latin typeface="Cascadia Code SemiBold" panose="020B0609020000020004" charset="0"/>
              <a:cs typeface="Cascadia Code SemiBold" panose="020B0609020000020004" charset="0"/>
            </a:endParaRPr>
          </a:p>
        </p:txBody>
      </p:sp>
      <p:pic>
        <p:nvPicPr>
          <p:cNvPr id="11" name="Picture 10"/>
          <p:cNvPicPr/>
          <p:nvPr/>
        </p:nvPicPr>
        <p:blipFill>
          <a:blip r:embed="rId7"/>
          <a:stretch>
            <a:fillRect/>
          </a:stretch>
        </p:blipFill>
        <p:spPr>
          <a:xfrm>
            <a:off x="2565400" y="4686300"/>
            <a:ext cx="13087350" cy="3126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40049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1">
              <a:alphaModFix amt="42000"/>
              <a:extLst>
                <a:ext uri="{96DAC541-7B7A-43D3-8B79-37D633B846F1}">
                  <asvg:svgBlip xmlns:asvg="http://schemas.microsoft.com/office/drawing/2016/SVG/main" r:embed="rId2"/>
                </a:ext>
              </a:extLst>
            </a:blip>
            <a:stretch>
              <a:fillRect/>
            </a:stretch>
          </a:blipFill>
        </p:spPr>
      </p:sp>
      <p:pic>
        <p:nvPicPr>
          <p:cNvPr id="103" name="Picture 102"/>
          <p:cNvPicPr/>
          <p:nvPr/>
        </p:nvPicPr>
        <p:blipFill>
          <a:blip r:embed="rId3"/>
          <a:stretch>
            <a:fillRect/>
          </a:stretch>
        </p:blipFill>
        <p:spPr>
          <a:xfrm>
            <a:off x="2362200" y="17780"/>
            <a:ext cx="13454380" cy="10252075"/>
          </a:xfrm>
          <a:prstGeom prst="rect">
            <a:avLst/>
          </a:prstGeom>
          <a:noFill/>
          <a:ln w="9525">
            <a:noFill/>
          </a:ln>
        </p:spPr>
      </p:pic>
      <p:sp>
        <p:nvSpPr>
          <p:cNvPr id="4" name="Text Box 3"/>
          <p:cNvSpPr txBox="1"/>
          <p:nvPr/>
        </p:nvSpPr>
        <p:spPr>
          <a:xfrm>
            <a:off x="381000" y="190500"/>
            <a:ext cx="3678555" cy="1322070"/>
          </a:xfrm>
          <a:prstGeom prst="rect">
            <a:avLst/>
          </a:prstGeom>
          <a:noFill/>
        </p:spPr>
        <p:txBody>
          <a:bodyPr wrap="square" rtlCol="0">
            <a:spAutoFit/>
          </a:bodyPr>
          <a:p>
            <a:r>
              <a:rPr lang="en-US" altLang="vi-VN" sz="4000">
                <a:latin typeface="Cascadia Code SemiBold" panose="020B0609020000020004" charset="0"/>
                <a:cs typeface="Cascadia Code SemiBold" panose="020B0609020000020004" charset="0"/>
              </a:rPr>
              <a:t>4.2</a:t>
            </a:r>
            <a:r>
              <a:rPr lang="vi-VN" altLang="en-US" sz="4000">
                <a:latin typeface="Cascadia Code SemiBold" panose="020B0609020000020004" charset="0"/>
                <a:cs typeface="Cascadia Code SemiBold" panose="020B0609020000020004" charset="0"/>
              </a:rPr>
              <a:t>.Biểu đồ hoạt động</a:t>
            </a:r>
            <a:endParaRPr lang="vi-VN" altLang="en-US" sz="40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3" name="Freeform 3"/>
          <p:cNvSpPr/>
          <p:nvPr/>
        </p:nvSpPr>
        <p:spPr>
          <a:xfrm rot="4284660">
            <a:off x="281816" y="3133123"/>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pic>
        <p:nvPicPr>
          <p:cNvPr id="4" name="Picture 3"/>
          <p:cNvPicPr/>
          <p:nvPr/>
        </p:nvPicPr>
        <p:blipFill>
          <a:blip r:embed="rId3"/>
          <a:stretch>
            <a:fillRect/>
          </a:stretch>
        </p:blipFill>
        <p:spPr>
          <a:xfrm>
            <a:off x="2880995" y="-19050"/>
            <a:ext cx="15079345" cy="10384155"/>
          </a:xfrm>
          <a:prstGeom prst="rect">
            <a:avLst/>
          </a:prstGeom>
          <a:noFill/>
          <a:ln w="9525">
            <a:noFill/>
          </a:ln>
        </p:spPr>
      </p:pic>
      <p:sp>
        <p:nvSpPr>
          <p:cNvPr id="5" name="Text Box 4"/>
          <p:cNvSpPr txBox="1"/>
          <p:nvPr/>
        </p:nvSpPr>
        <p:spPr>
          <a:xfrm>
            <a:off x="152400" y="266700"/>
            <a:ext cx="3616960" cy="1198880"/>
          </a:xfrm>
          <a:prstGeom prst="rect">
            <a:avLst/>
          </a:prstGeom>
          <a:noFill/>
        </p:spPr>
        <p:txBody>
          <a:bodyPr wrap="square" rtlCol="0">
            <a:spAutoFit/>
          </a:bodyPr>
          <a:p>
            <a:pPr algn="ctr"/>
            <a:r>
              <a:rPr lang="en-US" sz="3600">
                <a:latin typeface="Cascadia Code SemiBold" panose="020B0609020000020004" charset="0"/>
                <a:cs typeface="Cascadia Code SemiBold" panose="020B0609020000020004" charset="0"/>
              </a:rPr>
              <a:t>4.3. Bi</a:t>
            </a:r>
            <a:r>
              <a:rPr lang="vi-VN" altLang="en-US" sz="3600">
                <a:latin typeface="Cascadia Code SemiBold" panose="020B0609020000020004" charset="0"/>
                <a:cs typeface="Cascadia Code SemiBold" panose="020B0609020000020004" charset="0"/>
              </a:rPr>
              <a:t>ểu đồ </a:t>
            </a:r>
            <a:endParaRPr lang="vi-VN" altLang="en-US" sz="3600">
              <a:latin typeface="Cascadia Code SemiBold" panose="020B0609020000020004" charset="0"/>
              <a:cs typeface="Cascadia Code SemiBold" panose="020B0609020000020004" charset="0"/>
            </a:endParaRPr>
          </a:p>
          <a:p>
            <a:pPr algn="ctr"/>
            <a:r>
              <a:rPr lang="vi-VN" altLang="en-US" sz="3600">
                <a:latin typeface="Cascadia Code SemiBold" panose="020B0609020000020004" charset="0"/>
                <a:cs typeface="Cascadia Code SemiBold" panose="020B0609020000020004" charset="0"/>
              </a:rPr>
              <a:t>t</a:t>
            </a:r>
            <a:r>
              <a:rPr lang="en-US" altLang="vi-VN" sz="3600">
                <a:latin typeface="Cascadia Code SemiBold" panose="020B0609020000020004" charset="0"/>
                <a:cs typeface="Cascadia Code SemiBold" panose="020B0609020000020004" charset="0"/>
              </a:rPr>
              <a:t>rình</a:t>
            </a:r>
            <a:r>
              <a:rPr lang="vi-VN" altLang="en-US" sz="3600">
                <a:latin typeface="Cascadia Code SemiBold" panose="020B0609020000020004" charset="0"/>
                <a:cs typeface="Cascadia Code SemiBold" panose="020B0609020000020004" charset="0"/>
              </a:rPr>
              <a:t> tự</a:t>
            </a:r>
            <a:endParaRPr lang="vi-VN" altLang="en-US" sz="36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12" name="Text Box 11"/>
          <p:cNvSpPr txBox="1"/>
          <p:nvPr/>
        </p:nvSpPr>
        <p:spPr>
          <a:xfrm>
            <a:off x="474345" y="2628900"/>
            <a:ext cx="2429510" cy="1198880"/>
          </a:xfrm>
          <a:prstGeom prst="rect">
            <a:avLst/>
          </a:prstGeom>
          <a:noFill/>
        </p:spPr>
        <p:txBody>
          <a:bodyPr wrap="square" rtlCol="0">
            <a:spAutoFit/>
          </a:bodyPr>
          <a:p>
            <a:pPr algn="ctr"/>
            <a:r>
              <a:rPr lang="en-US" altLang="vi-VN" sz="3600">
                <a:latin typeface="Cascadia Code SemiBold" panose="020B0609020000020004" charset="0"/>
                <a:cs typeface="Cascadia Code SemiBold" panose="020B0609020000020004" charset="0"/>
              </a:rPr>
              <a:t>5. Biểu đồ lớp</a:t>
            </a:r>
            <a:endParaRPr lang="en-US" altLang="vi-VN" sz="3600">
              <a:latin typeface="Cascadia Code SemiBold" panose="020B0609020000020004" charset="0"/>
              <a:cs typeface="Cascadia Code SemiBold" panose="020B0609020000020004" charset="0"/>
            </a:endParaRPr>
          </a:p>
        </p:txBody>
      </p:sp>
      <p:pic>
        <p:nvPicPr>
          <p:cNvPr id="5" name="Picture 4" descr="E:\Screenshots\class.pngclass"/>
          <p:cNvPicPr/>
          <p:nvPr/>
        </p:nvPicPr>
        <p:blipFill>
          <a:blip r:embed="rId1"/>
          <a:srcRect/>
          <a:stretch>
            <a:fillRect/>
          </a:stretch>
        </p:blipFill>
        <p:spPr>
          <a:xfrm>
            <a:off x="2916555" y="-19050"/>
            <a:ext cx="15008225" cy="10384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2916319" y="0"/>
            <a:ext cx="10602160" cy="10602160"/>
          </a:xfrm>
          <a:custGeom>
            <a:avLst/>
            <a:gdLst/>
            <a:ahLst/>
            <a:cxnLst/>
            <a:rect l="l" t="t" r="r" b="b"/>
            <a:pathLst>
              <a:path w="10602160" h="10602160">
                <a:moveTo>
                  <a:pt x="0" y="0"/>
                </a:moveTo>
                <a:lnTo>
                  <a:pt x="10602159" y="0"/>
                </a:lnTo>
                <a:lnTo>
                  <a:pt x="10602159" y="10602160"/>
                </a:lnTo>
                <a:lnTo>
                  <a:pt x="0" y="10602160"/>
                </a:lnTo>
                <a:lnTo>
                  <a:pt x="0" y="0"/>
                </a:lnTo>
                <a:close/>
              </a:path>
            </a:pathLst>
          </a:custGeom>
          <a:blipFill>
            <a:blip r:embed="rId1">
              <a:alphaModFix amt="18999"/>
              <a:extLst>
                <a:ext uri="{96DAC541-7B7A-43D3-8B79-37D633B846F1}">
                  <asvg:svgBlip xmlns:asvg="http://schemas.microsoft.com/office/drawing/2016/SVG/main" r:embed="rId2"/>
                </a:ext>
              </a:extLst>
            </a:blip>
            <a:stretch>
              <a:fillRect/>
            </a:stretch>
          </a:blipFill>
        </p:spPr>
      </p:sp>
      <p:sp>
        <p:nvSpPr>
          <p:cNvPr id="3" name="Freeform 3"/>
          <p:cNvSpPr/>
          <p:nvPr/>
        </p:nvSpPr>
        <p:spPr>
          <a:xfrm>
            <a:off x="5486400" y="3400454"/>
            <a:ext cx="7315200" cy="2739875"/>
          </a:xfrm>
          <a:custGeom>
            <a:avLst/>
            <a:gdLst/>
            <a:ahLst/>
            <a:cxnLst/>
            <a:rect l="l" t="t" r="r" b="b"/>
            <a:pathLst>
              <a:path w="7315200" h="2739875">
                <a:moveTo>
                  <a:pt x="0" y="0"/>
                </a:moveTo>
                <a:lnTo>
                  <a:pt x="7315200" y="0"/>
                </a:lnTo>
                <a:lnTo>
                  <a:pt x="7315200" y="2739875"/>
                </a:lnTo>
                <a:lnTo>
                  <a:pt x="0" y="27398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475691">
            <a:off x="12020804" y="4829449"/>
            <a:ext cx="1932233" cy="1939285"/>
          </a:xfrm>
          <a:custGeom>
            <a:avLst/>
            <a:gdLst/>
            <a:ahLst/>
            <a:cxnLst/>
            <a:rect l="l" t="t" r="r" b="b"/>
            <a:pathLst>
              <a:path w="1932233" h="1939285">
                <a:moveTo>
                  <a:pt x="0" y="0"/>
                </a:moveTo>
                <a:lnTo>
                  <a:pt x="1932233" y="0"/>
                </a:lnTo>
                <a:lnTo>
                  <a:pt x="1932233" y="1939285"/>
                </a:lnTo>
                <a:lnTo>
                  <a:pt x="0" y="19392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46596" y="0"/>
            <a:ext cx="782104" cy="3400454"/>
          </a:xfrm>
          <a:custGeom>
            <a:avLst/>
            <a:gdLst/>
            <a:ahLst/>
            <a:cxnLst/>
            <a:rect l="l" t="t" r="r" b="b"/>
            <a:pathLst>
              <a:path w="782104" h="3400454">
                <a:moveTo>
                  <a:pt x="0" y="0"/>
                </a:moveTo>
                <a:lnTo>
                  <a:pt x="782104" y="0"/>
                </a:lnTo>
                <a:lnTo>
                  <a:pt x="782104" y="3400454"/>
                </a:lnTo>
                <a:lnTo>
                  <a:pt x="0" y="3400454"/>
                </a:lnTo>
                <a:lnTo>
                  <a:pt x="0" y="0"/>
                </a:lnTo>
                <a:close/>
              </a:path>
            </a:pathLst>
          </a:custGeom>
          <a:blipFill>
            <a:blip r:embed="rId7"/>
            <a:stretch>
              <a:fillRect/>
            </a:stretch>
          </a:blipFill>
        </p:spPr>
      </p:sp>
      <p:sp>
        <p:nvSpPr>
          <p:cNvPr id="6" name="Freeform 6"/>
          <p:cNvSpPr/>
          <p:nvPr/>
        </p:nvSpPr>
        <p:spPr>
          <a:xfrm>
            <a:off x="7685840" y="0"/>
            <a:ext cx="10602160" cy="10602160"/>
          </a:xfrm>
          <a:custGeom>
            <a:avLst/>
            <a:gdLst/>
            <a:ahLst/>
            <a:cxnLst/>
            <a:rect l="l" t="t" r="r" b="b"/>
            <a:pathLst>
              <a:path w="10602160" h="10602160">
                <a:moveTo>
                  <a:pt x="0" y="0"/>
                </a:moveTo>
                <a:lnTo>
                  <a:pt x="10602160" y="0"/>
                </a:lnTo>
                <a:lnTo>
                  <a:pt x="10602160" y="10602160"/>
                </a:lnTo>
                <a:lnTo>
                  <a:pt x="0" y="10602160"/>
                </a:lnTo>
                <a:lnTo>
                  <a:pt x="0" y="0"/>
                </a:lnTo>
                <a:close/>
              </a:path>
            </a:pathLst>
          </a:custGeom>
          <a:blipFill>
            <a:blip r:embed="rId1">
              <a:alphaModFix amt="18999"/>
              <a:extLst>
                <a:ext uri="{96DAC541-7B7A-43D3-8B79-37D633B846F1}">
                  <asvg:svgBlip xmlns:asvg="http://schemas.microsoft.com/office/drawing/2016/SVG/main" r:embed="rId2"/>
                </a:ext>
              </a:extLst>
            </a:blip>
            <a:stretch>
              <a:fillRect/>
            </a:stretch>
          </a:blipFill>
        </p:spPr>
      </p:sp>
      <p:sp>
        <p:nvSpPr>
          <p:cNvPr id="7" name="Freeform 7"/>
          <p:cNvSpPr/>
          <p:nvPr/>
        </p:nvSpPr>
        <p:spPr>
          <a:xfrm>
            <a:off x="-300666" y="7574008"/>
            <a:ext cx="2658732" cy="2712992"/>
          </a:xfrm>
          <a:custGeom>
            <a:avLst/>
            <a:gdLst/>
            <a:ahLst/>
            <a:cxnLst/>
            <a:rect l="l" t="t" r="r" b="b"/>
            <a:pathLst>
              <a:path w="2658732" h="2712992">
                <a:moveTo>
                  <a:pt x="0" y="0"/>
                </a:moveTo>
                <a:lnTo>
                  <a:pt x="2658732" y="0"/>
                </a:lnTo>
                <a:lnTo>
                  <a:pt x="2658732" y="2712992"/>
                </a:lnTo>
                <a:lnTo>
                  <a:pt x="0" y="2712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15416962" y="-714612"/>
            <a:ext cx="3684676" cy="3486625"/>
          </a:xfrm>
          <a:custGeom>
            <a:avLst/>
            <a:gdLst/>
            <a:ahLst/>
            <a:cxnLst/>
            <a:rect l="l" t="t" r="r" b="b"/>
            <a:pathLst>
              <a:path w="3684676" h="3486625">
                <a:moveTo>
                  <a:pt x="3684676" y="0"/>
                </a:moveTo>
                <a:lnTo>
                  <a:pt x="0" y="0"/>
                </a:lnTo>
                <a:lnTo>
                  <a:pt x="0" y="3486624"/>
                </a:lnTo>
                <a:lnTo>
                  <a:pt x="3684676" y="3486624"/>
                </a:lnTo>
                <a:lnTo>
                  <a:pt x="3684676" y="0"/>
                </a:lnTo>
                <a:close/>
              </a:path>
            </a:pathLst>
          </a:custGeom>
          <a:blipFill>
            <a:blip r:embed="rId10"/>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367277" y="7086146"/>
            <a:ext cx="2447242" cy="3087118"/>
          </a:xfrm>
          <a:custGeom>
            <a:avLst/>
            <a:gdLst/>
            <a:ahLst/>
            <a:cxnLst/>
            <a:rect l="l" t="t" r="r" b="b"/>
            <a:pathLst>
              <a:path w="2447242" h="3087118">
                <a:moveTo>
                  <a:pt x="0" y="0"/>
                </a:moveTo>
                <a:lnTo>
                  <a:pt x="2447243" y="0"/>
                </a:lnTo>
                <a:lnTo>
                  <a:pt x="2447243" y="3087118"/>
                </a:lnTo>
                <a:lnTo>
                  <a:pt x="0" y="308711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2362507" y="2146783"/>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153103" y="2146856"/>
            <a:ext cx="2404705" cy="2939083"/>
          </a:xfrm>
          <a:custGeom>
            <a:avLst/>
            <a:gdLst/>
            <a:ahLst/>
            <a:cxnLst/>
            <a:rect l="l" t="t" r="r" b="b"/>
            <a:pathLst>
              <a:path w="2404705" h="2939083">
                <a:moveTo>
                  <a:pt x="0" y="0"/>
                </a:moveTo>
                <a:lnTo>
                  <a:pt x="2404704" y="0"/>
                </a:lnTo>
                <a:lnTo>
                  <a:pt x="2404704" y="2939083"/>
                </a:lnTo>
                <a:lnTo>
                  <a:pt x="0" y="2939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944451" y="224774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5849637" y="419251"/>
            <a:ext cx="2084357" cy="1440101"/>
          </a:xfrm>
          <a:custGeom>
            <a:avLst/>
            <a:gdLst/>
            <a:ahLst/>
            <a:cxnLst/>
            <a:rect l="l" t="t" r="r" b="b"/>
            <a:pathLst>
              <a:path w="2084357" h="1440101">
                <a:moveTo>
                  <a:pt x="0" y="0"/>
                </a:moveTo>
                <a:lnTo>
                  <a:pt x="2084356" y="0"/>
                </a:lnTo>
                <a:lnTo>
                  <a:pt x="2084356" y="1440101"/>
                </a:lnTo>
                <a:lnTo>
                  <a:pt x="0" y="14401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70180" y="0"/>
            <a:ext cx="3184700" cy="1476543"/>
          </a:xfrm>
          <a:custGeom>
            <a:avLst/>
            <a:gdLst/>
            <a:ahLst/>
            <a:cxnLst/>
            <a:rect l="l" t="t" r="r" b="b"/>
            <a:pathLst>
              <a:path w="3184700" h="1476543">
                <a:moveTo>
                  <a:pt x="0" y="0"/>
                </a:moveTo>
                <a:lnTo>
                  <a:pt x="3184700" y="0"/>
                </a:lnTo>
                <a:lnTo>
                  <a:pt x="3184700" y="1476543"/>
                </a:lnTo>
                <a:lnTo>
                  <a:pt x="0" y="14765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5135757" y="495468"/>
            <a:ext cx="7198952" cy="1651635"/>
          </a:xfrm>
          <a:prstGeom prst="rect">
            <a:avLst/>
          </a:prstGeom>
        </p:spPr>
        <p:txBody>
          <a:bodyPr lIns="0" tIns="0" rIns="0" bIns="0" rtlCol="0" anchor="t">
            <a:spAutoFit/>
          </a:bodyPr>
          <a:lstStyle/>
          <a:p>
            <a:pPr algn="ctr">
              <a:lnSpc>
                <a:spcPts val="12880"/>
              </a:lnSpc>
            </a:pPr>
            <a:r>
              <a:rPr lang="vi-VN" altLang="en-US" sz="9200">
                <a:solidFill>
                  <a:srgbClr val="AD5545"/>
                </a:solidFill>
                <a:latin typeface="Paytone One" panose="020B0704020202020204"/>
              </a:rPr>
              <a:t>Thành </a:t>
            </a:r>
            <a:r>
              <a:rPr lang="vi-VN" altLang="en-US" sz="9200">
                <a:solidFill>
                  <a:srgbClr val="AD5545"/>
                </a:solidFill>
                <a:latin typeface="Paytone One" panose="020B0704020202020204"/>
              </a:rPr>
              <a:t>viên</a:t>
            </a:r>
            <a:endParaRPr lang="vi-VN" altLang="en-US" sz="9200">
              <a:solidFill>
                <a:srgbClr val="AD5545"/>
              </a:solidFill>
              <a:latin typeface="Paytone One" panose="020B0704020202020204"/>
            </a:endParaRPr>
          </a:p>
        </p:txBody>
      </p:sp>
      <p:sp>
        <p:nvSpPr>
          <p:cNvPr id="10" name="TextBox 10"/>
          <p:cNvSpPr txBox="1"/>
          <p:nvPr/>
        </p:nvSpPr>
        <p:spPr>
          <a:xfrm>
            <a:off x="580390" y="5175885"/>
            <a:ext cx="6256020" cy="807720"/>
          </a:xfrm>
          <a:prstGeom prst="rect">
            <a:avLst/>
          </a:prstGeom>
        </p:spPr>
        <p:txBody>
          <a:bodyPr wrap="square" lIns="0" tIns="0" rIns="0" bIns="0" rtlCol="0" anchor="t">
            <a:spAutoFit/>
          </a:bodyPr>
          <a:lstStyle/>
          <a:p>
            <a:pPr algn="ctr">
              <a:lnSpc>
                <a:spcPts val="6300"/>
              </a:lnSpc>
            </a:pPr>
            <a:r>
              <a:rPr lang="vi-VN" altLang="en-US" sz="3600">
                <a:solidFill>
                  <a:srgbClr val="000000"/>
                </a:solidFill>
                <a:latin typeface="Quicksand" panose="020B0704020202020204"/>
              </a:rPr>
              <a:t>Nguyễn Thị Thu Hằng</a:t>
            </a:r>
            <a:endParaRPr lang="vi-VN" altLang="en-US" sz="3600">
              <a:solidFill>
                <a:srgbClr val="000000"/>
              </a:solidFill>
              <a:latin typeface="Quicksand" panose="020B0704020202020204"/>
            </a:endParaRPr>
          </a:p>
        </p:txBody>
      </p:sp>
      <p:sp>
        <p:nvSpPr>
          <p:cNvPr id="11" name="TextBox 11"/>
          <p:cNvSpPr txBox="1"/>
          <p:nvPr/>
        </p:nvSpPr>
        <p:spPr>
          <a:xfrm>
            <a:off x="7002888" y="5141873"/>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Nguyễn Thị Phương</a:t>
            </a:r>
            <a:endParaRPr lang="vi-VN" altLang="en-US" sz="3600">
              <a:solidFill>
                <a:srgbClr val="000000"/>
              </a:solidFill>
              <a:latin typeface="Quicksand" panose="020B0704020202020204"/>
            </a:endParaRPr>
          </a:p>
        </p:txBody>
      </p:sp>
      <p:sp>
        <p:nvSpPr>
          <p:cNvPr id="12" name="TextBox 12"/>
          <p:cNvSpPr txBox="1"/>
          <p:nvPr/>
        </p:nvSpPr>
        <p:spPr>
          <a:xfrm>
            <a:off x="12932072" y="5236074"/>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Hoàng Ánh Nguyệt</a:t>
            </a:r>
            <a:endParaRPr lang="vi-VN" altLang="en-US" sz="3600">
              <a:solidFill>
                <a:srgbClr val="000000"/>
              </a:solidFill>
              <a:latin typeface="Quicksand" panose="020B0704020202020204"/>
            </a:endParaRPr>
          </a:p>
        </p:txBody>
      </p:sp>
      <p:sp>
        <p:nvSpPr>
          <p:cNvPr id="13" name="Freeform 3"/>
          <p:cNvSpPr/>
          <p:nvPr/>
        </p:nvSpPr>
        <p:spPr>
          <a:xfrm>
            <a:off x="5334307" y="621014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0"/>
          <p:cNvSpPr txBox="1"/>
          <p:nvPr/>
        </p:nvSpPr>
        <p:spPr>
          <a:xfrm>
            <a:off x="4052148" y="9239474"/>
            <a:ext cx="4969022" cy="807720"/>
          </a:xfrm>
          <a:prstGeom prst="rect">
            <a:avLst/>
          </a:prstGeom>
        </p:spPr>
        <p:txBody>
          <a:bodyPr lIns="0" tIns="0" rIns="0" bIns="0" rtlCol="0" anchor="t">
            <a:spAutoFit/>
          </a:bodyPr>
          <a:p>
            <a:pPr algn="ctr">
              <a:lnSpc>
                <a:spcPts val="6300"/>
              </a:lnSpc>
            </a:pPr>
            <a:r>
              <a:rPr lang="vi-VN" altLang="en-US" sz="3600">
                <a:solidFill>
                  <a:srgbClr val="000000"/>
                </a:solidFill>
                <a:latin typeface="Quicksand" panose="020B0704020202020204"/>
              </a:rPr>
              <a:t>Phạm Quý Thịnh</a:t>
            </a:r>
            <a:endParaRPr lang="vi-VN" altLang="en-US" sz="3600">
              <a:solidFill>
                <a:srgbClr val="000000"/>
              </a:solidFill>
              <a:latin typeface="Quicksand" panose="020B0704020202020204"/>
            </a:endParaRPr>
          </a:p>
        </p:txBody>
      </p:sp>
      <p:sp>
        <p:nvSpPr>
          <p:cNvPr id="15" name="Freeform 3"/>
          <p:cNvSpPr/>
          <p:nvPr/>
        </p:nvSpPr>
        <p:spPr>
          <a:xfrm>
            <a:off x="11201707" y="6166333"/>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0"/>
          <p:cNvSpPr txBox="1"/>
          <p:nvPr/>
        </p:nvSpPr>
        <p:spPr>
          <a:xfrm>
            <a:off x="9919548" y="9195659"/>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Lê Khắc Ninh</a:t>
            </a:r>
            <a:endParaRPr lang="vi-VN" altLang="en-US" sz="3600">
              <a:solidFill>
                <a:srgbClr val="000000"/>
              </a:solidFill>
              <a:latin typeface="Quicksand" panose="020B07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3"/>
          <p:cNvSpPr/>
          <p:nvPr/>
        </p:nvSpPr>
        <p:spPr>
          <a:xfrm>
            <a:off x="0" y="133272"/>
            <a:ext cx="2592030" cy="895428"/>
          </a:xfrm>
          <a:custGeom>
            <a:avLst/>
            <a:gdLst/>
            <a:ahLst/>
            <a:cxnLst/>
            <a:rect l="l" t="t" r="r" b="b"/>
            <a:pathLst>
              <a:path w="2592030" h="895428">
                <a:moveTo>
                  <a:pt x="0" y="0"/>
                </a:moveTo>
                <a:lnTo>
                  <a:pt x="2592030" y="0"/>
                </a:lnTo>
                <a:lnTo>
                  <a:pt x="2592030" y="895428"/>
                </a:lnTo>
                <a:lnTo>
                  <a:pt x="0" y="8954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6196373" y="822960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5400000">
            <a:off x="460609" y="6945410"/>
            <a:ext cx="5395669" cy="7964048"/>
          </a:xfrm>
          <a:custGeom>
            <a:avLst/>
            <a:gdLst/>
            <a:ahLst/>
            <a:cxnLst/>
            <a:rect l="l" t="t" r="r" b="b"/>
            <a:pathLst>
              <a:path w="5395669" h="7964048">
                <a:moveTo>
                  <a:pt x="0" y="0"/>
                </a:moveTo>
                <a:lnTo>
                  <a:pt x="5395669" y="0"/>
                </a:lnTo>
                <a:lnTo>
                  <a:pt x="5395669" y="7964048"/>
                </a:lnTo>
                <a:lnTo>
                  <a:pt x="0" y="79640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3944614" y="-2446363"/>
            <a:ext cx="6602765" cy="4858093"/>
          </a:xfrm>
          <a:custGeom>
            <a:avLst/>
            <a:gdLst/>
            <a:ahLst/>
            <a:cxnLst/>
            <a:rect l="l" t="t" r="r" b="b"/>
            <a:pathLst>
              <a:path w="6602765" h="4858093">
                <a:moveTo>
                  <a:pt x="0" y="0"/>
                </a:moveTo>
                <a:lnTo>
                  <a:pt x="6602765" y="0"/>
                </a:lnTo>
                <a:lnTo>
                  <a:pt x="6602765" y="4858092"/>
                </a:lnTo>
                <a:lnTo>
                  <a:pt x="0" y="485809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210037" y="7878010"/>
            <a:ext cx="3462763" cy="1857300"/>
          </a:xfrm>
          <a:custGeom>
            <a:avLst/>
            <a:gdLst/>
            <a:ahLst/>
            <a:cxnLst/>
            <a:rect l="l" t="t" r="r" b="b"/>
            <a:pathLst>
              <a:path w="3462763" h="1857300">
                <a:moveTo>
                  <a:pt x="0" y="0"/>
                </a:moveTo>
                <a:lnTo>
                  <a:pt x="3462763" y="0"/>
                </a:lnTo>
                <a:lnTo>
                  <a:pt x="3462763" y="1857300"/>
                </a:lnTo>
                <a:lnTo>
                  <a:pt x="0" y="18573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5411983" y="7878010"/>
            <a:ext cx="1728484" cy="1920538"/>
          </a:xfrm>
          <a:custGeom>
            <a:avLst/>
            <a:gdLst/>
            <a:ahLst/>
            <a:cxnLst/>
            <a:rect l="l" t="t" r="r" b="b"/>
            <a:pathLst>
              <a:path w="1728484" h="1920538">
                <a:moveTo>
                  <a:pt x="0" y="0"/>
                </a:moveTo>
                <a:lnTo>
                  <a:pt x="1728485" y="0"/>
                </a:lnTo>
                <a:lnTo>
                  <a:pt x="1728485" y="1920538"/>
                </a:lnTo>
                <a:lnTo>
                  <a:pt x="0" y="192053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TextBox 17"/>
          <p:cNvSpPr txBox="1"/>
          <p:nvPr/>
        </p:nvSpPr>
        <p:spPr>
          <a:xfrm>
            <a:off x="6248400" y="495300"/>
            <a:ext cx="6026150" cy="1651635"/>
          </a:xfrm>
          <a:prstGeom prst="rect">
            <a:avLst/>
          </a:prstGeom>
        </p:spPr>
        <p:txBody>
          <a:bodyPr wrap="square" lIns="0" tIns="0" rIns="0" bIns="0" rtlCol="0" anchor="t">
            <a:spAutoFit/>
          </a:bodyPr>
          <a:lstStyle/>
          <a:p>
            <a:pPr algn="ctr">
              <a:lnSpc>
                <a:spcPts val="12880"/>
              </a:lnSpc>
            </a:pPr>
            <a:r>
              <a:rPr lang="vi-VN" altLang="en-US" sz="9200">
                <a:solidFill>
                  <a:srgbClr val="000000"/>
                </a:solidFill>
                <a:latin typeface="Segoe Print" panose="02000600000000000000" charset="0"/>
                <a:cs typeface="Segoe Print" panose="02000600000000000000" charset="0"/>
              </a:rPr>
              <a:t>N</a:t>
            </a:r>
            <a:r>
              <a:rPr lang="vi-VN" altLang="en-US" sz="9200">
                <a:solidFill>
                  <a:srgbClr val="000000"/>
                </a:solidFill>
                <a:latin typeface="Segoe Print" panose="02000600000000000000" charset="0"/>
                <a:cs typeface="Segoe Print" panose="02000600000000000000" charset="0"/>
              </a:rPr>
              <a:t>ôi </a:t>
            </a:r>
            <a:r>
              <a:rPr lang="vi-VN" altLang="en-US" sz="9200">
                <a:solidFill>
                  <a:srgbClr val="000000"/>
                </a:solidFill>
                <a:latin typeface="Segoe Print" panose="02000600000000000000" charset="0"/>
                <a:cs typeface="Segoe Print" panose="02000600000000000000" charset="0"/>
              </a:rPr>
              <a:t>dung</a:t>
            </a:r>
            <a:endParaRPr lang="vi-VN" altLang="en-US" sz="9200">
              <a:solidFill>
                <a:srgbClr val="000000"/>
              </a:solidFill>
              <a:latin typeface="Segoe Print" panose="02000600000000000000" charset="0"/>
              <a:cs typeface="Segoe Print" panose="02000600000000000000" charset="0"/>
            </a:endParaRPr>
          </a:p>
        </p:txBody>
      </p:sp>
      <p:sp>
        <p:nvSpPr>
          <p:cNvPr id="27" name="Text Box 26"/>
          <p:cNvSpPr txBox="1"/>
          <p:nvPr/>
        </p:nvSpPr>
        <p:spPr>
          <a:xfrm>
            <a:off x="7543800" y="845185"/>
            <a:ext cx="486410" cy="1568450"/>
          </a:xfrm>
          <a:prstGeom prst="rect">
            <a:avLst/>
          </a:prstGeom>
          <a:noFill/>
        </p:spPr>
        <p:txBody>
          <a:bodyPr wrap="square" rtlCol="0">
            <a:spAutoFit/>
          </a:bodyPr>
          <a:p>
            <a:r>
              <a:rPr lang="vi-VN" altLang="en-US" sz="9600">
                <a:latin typeface="Segoe Print" panose="02000600000000000000" charset="0"/>
                <a:cs typeface="Segoe Print" panose="02000600000000000000" charset="0"/>
              </a:rPr>
              <a:t>.</a:t>
            </a:r>
            <a:endParaRPr lang="vi-VN" altLang="en-US" sz="9600">
              <a:latin typeface="Segoe Print" panose="02000600000000000000" charset="0"/>
              <a:cs typeface="Segoe Print" panose="02000600000000000000" charset="0"/>
            </a:endParaRPr>
          </a:p>
        </p:txBody>
      </p:sp>
      <p:grpSp>
        <p:nvGrpSpPr>
          <p:cNvPr id="44" name="Group 6"/>
          <p:cNvGrpSpPr/>
          <p:nvPr/>
        </p:nvGrpSpPr>
        <p:grpSpPr>
          <a:xfrm rot="0">
            <a:off x="2057400" y="2479040"/>
            <a:ext cx="5187950" cy="897255"/>
            <a:chOff x="0" y="0"/>
            <a:chExt cx="2602724" cy="348275"/>
          </a:xfrm>
        </p:grpSpPr>
        <p:sp>
          <p:nvSpPr>
            <p:cNvPr id="45"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46"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47" name="Group 9"/>
          <p:cNvGrpSpPr/>
          <p:nvPr/>
        </p:nvGrpSpPr>
        <p:grpSpPr>
          <a:xfrm rot="0">
            <a:off x="1905000" y="2303145"/>
            <a:ext cx="6268720" cy="875665"/>
            <a:chOff x="0" y="0"/>
            <a:chExt cx="2602724" cy="348275"/>
          </a:xfrm>
        </p:grpSpPr>
        <p:sp>
          <p:nvSpPr>
            <p:cNvPr id="48"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49"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50" name="Freeform 12"/>
          <p:cNvSpPr/>
          <p:nvPr/>
        </p:nvSpPr>
        <p:spPr>
          <a:xfrm>
            <a:off x="2339975" y="1830070"/>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51" name="TextBox 18"/>
          <p:cNvSpPr txBox="1"/>
          <p:nvPr/>
        </p:nvSpPr>
        <p:spPr>
          <a:xfrm>
            <a:off x="1564005" y="2349500"/>
            <a:ext cx="612203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en-US" sz="3200">
                <a:solidFill>
                  <a:srgbClr val="000000"/>
                </a:solidFill>
                <a:latin typeface="Cascadia Code SemiBold" panose="020B0609020000020004" charset="0"/>
                <a:cs typeface="Cascadia Code SemiBold" panose="020B0609020000020004" charset="0"/>
              </a:rPr>
              <a:t>1: Khảo sát thị trường</a:t>
            </a:r>
            <a:endParaRPr lang="en-US" altLang="en-US" sz="3200">
              <a:solidFill>
                <a:srgbClr val="000000"/>
              </a:solidFill>
              <a:latin typeface="Cascadia Code SemiBold" panose="020B0609020000020004" charset="0"/>
              <a:cs typeface="Cascadia Code SemiBold" panose="020B0609020000020004" charset="0"/>
            </a:endParaRPr>
          </a:p>
        </p:txBody>
      </p:sp>
      <p:grpSp>
        <p:nvGrpSpPr>
          <p:cNvPr id="52" name="Group 6"/>
          <p:cNvGrpSpPr/>
          <p:nvPr/>
        </p:nvGrpSpPr>
        <p:grpSpPr>
          <a:xfrm rot="0">
            <a:off x="1981200" y="4280535"/>
            <a:ext cx="5961380" cy="897255"/>
            <a:chOff x="0" y="0"/>
            <a:chExt cx="2602724" cy="348275"/>
          </a:xfrm>
        </p:grpSpPr>
        <p:sp>
          <p:nvSpPr>
            <p:cNvPr id="53"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54"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55" name="Group 9"/>
          <p:cNvGrpSpPr/>
          <p:nvPr/>
        </p:nvGrpSpPr>
        <p:grpSpPr>
          <a:xfrm rot="0">
            <a:off x="1828800" y="4104640"/>
            <a:ext cx="5981700" cy="875665"/>
            <a:chOff x="0" y="0"/>
            <a:chExt cx="2602724" cy="348275"/>
          </a:xfrm>
        </p:grpSpPr>
        <p:sp>
          <p:nvSpPr>
            <p:cNvPr id="56"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57"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58" name="Freeform 12"/>
          <p:cNvSpPr/>
          <p:nvPr/>
        </p:nvSpPr>
        <p:spPr>
          <a:xfrm>
            <a:off x="2263775" y="363156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59" name="TextBox 18"/>
          <p:cNvSpPr txBox="1"/>
          <p:nvPr/>
        </p:nvSpPr>
        <p:spPr>
          <a:xfrm>
            <a:off x="1799590" y="4119245"/>
            <a:ext cx="5419725" cy="732790"/>
          </a:xfrm>
          <a:prstGeom prst="rect">
            <a:avLst/>
          </a:prstGeom>
        </p:spPr>
        <p:txBody>
          <a:bodyPr wrap="square" lIns="0" tIns="0" rIns="0" bIns="0" rtlCol="0" anchor="t">
            <a:spAutoFit/>
          </a:bodyPr>
          <a:p>
            <a:pPr algn="ctr">
              <a:lnSpc>
                <a:spcPts val="5715"/>
              </a:lnSpc>
            </a:pPr>
            <a:r>
              <a:rPr lang="en-US" sz="28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2: </a:t>
            </a:r>
            <a:r>
              <a:rPr lang="en-US" altLang="vi-VN" sz="3200">
                <a:solidFill>
                  <a:srgbClr val="000000"/>
                </a:solidFill>
                <a:latin typeface="Cascadia Code SemiBold" panose="020B0609020000020004" charset="0"/>
                <a:cs typeface="Cascadia Code SemiBold" panose="020B0609020000020004" charset="0"/>
              </a:rPr>
              <a:t>Mô tả hệ thống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60" name="Group 6"/>
          <p:cNvGrpSpPr/>
          <p:nvPr/>
        </p:nvGrpSpPr>
        <p:grpSpPr>
          <a:xfrm rot="0">
            <a:off x="2031365" y="6082665"/>
            <a:ext cx="5187950" cy="897255"/>
            <a:chOff x="0" y="0"/>
            <a:chExt cx="2602724" cy="348275"/>
          </a:xfrm>
        </p:grpSpPr>
        <p:sp>
          <p:nvSpPr>
            <p:cNvPr id="61"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62"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63" name="Group 9"/>
          <p:cNvGrpSpPr/>
          <p:nvPr/>
        </p:nvGrpSpPr>
        <p:grpSpPr>
          <a:xfrm rot="0">
            <a:off x="1905000" y="5888355"/>
            <a:ext cx="6034405" cy="875665"/>
            <a:chOff x="0" y="0"/>
            <a:chExt cx="2602724" cy="348275"/>
          </a:xfrm>
        </p:grpSpPr>
        <p:sp>
          <p:nvSpPr>
            <p:cNvPr id="64"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65"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66" name="Freeform 12"/>
          <p:cNvSpPr/>
          <p:nvPr/>
        </p:nvSpPr>
        <p:spPr>
          <a:xfrm>
            <a:off x="2313940" y="543369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67" name="TextBox 18"/>
          <p:cNvSpPr txBox="1"/>
          <p:nvPr/>
        </p:nvSpPr>
        <p:spPr>
          <a:xfrm>
            <a:off x="1447800" y="5934710"/>
            <a:ext cx="6056630"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3: </a:t>
            </a:r>
            <a:r>
              <a:rPr lang="en-US" altLang="vi-VN" sz="3200">
                <a:solidFill>
                  <a:srgbClr val="000000"/>
                </a:solidFill>
                <a:latin typeface="Cascadia Code SemiBold" panose="020B0609020000020004" charset="0"/>
                <a:cs typeface="Cascadia Code SemiBold" panose="020B0609020000020004" charset="0"/>
              </a:rPr>
              <a:t>Phân tích hệ thống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68" name="Group 6"/>
          <p:cNvGrpSpPr/>
          <p:nvPr/>
        </p:nvGrpSpPr>
        <p:grpSpPr>
          <a:xfrm rot="0">
            <a:off x="9906000" y="3481070"/>
            <a:ext cx="5187950" cy="897255"/>
            <a:chOff x="0" y="0"/>
            <a:chExt cx="2602724" cy="348275"/>
          </a:xfrm>
        </p:grpSpPr>
        <p:sp>
          <p:nvSpPr>
            <p:cNvPr id="69"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70"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71" name="Group 9"/>
          <p:cNvGrpSpPr/>
          <p:nvPr/>
        </p:nvGrpSpPr>
        <p:grpSpPr>
          <a:xfrm rot="0">
            <a:off x="9753600" y="3271520"/>
            <a:ext cx="6857365" cy="875665"/>
            <a:chOff x="0" y="0"/>
            <a:chExt cx="2602724" cy="348275"/>
          </a:xfrm>
        </p:grpSpPr>
        <p:sp>
          <p:nvSpPr>
            <p:cNvPr id="72"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73"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74" name="Freeform 12"/>
          <p:cNvSpPr/>
          <p:nvPr/>
        </p:nvSpPr>
        <p:spPr>
          <a:xfrm>
            <a:off x="10188575" y="2832100"/>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75" name="TextBox 18"/>
          <p:cNvSpPr txBox="1"/>
          <p:nvPr/>
        </p:nvSpPr>
        <p:spPr>
          <a:xfrm>
            <a:off x="9377045" y="3342640"/>
            <a:ext cx="739584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600">
                <a:solidFill>
                  <a:srgbClr val="000000"/>
                </a:solidFill>
                <a:latin typeface="Cascadia Code SemiBold" panose="020B0609020000020004" charset="0"/>
                <a:cs typeface="Cascadia Code SemiBold" panose="020B0609020000020004" charset="0"/>
              </a:rPr>
              <a:t>4: </a:t>
            </a:r>
            <a:r>
              <a:rPr lang="en-US" altLang="vi-VN" sz="3200">
                <a:solidFill>
                  <a:srgbClr val="000000"/>
                </a:solidFill>
                <a:latin typeface="Cascadia Code SemiBold" panose="020B0609020000020004" charset="0"/>
                <a:cs typeface="Cascadia Code SemiBold" panose="020B0609020000020004" charset="0"/>
              </a:rPr>
              <a:t>Biểu đồ phân rã chức năng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76" name="Group 6"/>
          <p:cNvGrpSpPr/>
          <p:nvPr/>
        </p:nvGrpSpPr>
        <p:grpSpPr>
          <a:xfrm rot="0">
            <a:off x="9906000" y="5278755"/>
            <a:ext cx="5187950" cy="897255"/>
            <a:chOff x="0" y="0"/>
            <a:chExt cx="2602724" cy="348275"/>
          </a:xfrm>
        </p:grpSpPr>
        <p:sp>
          <p:nvSpPr>
            <p:cNvPr id="77"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78"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79" name="Group 9"/>
          <p:cNvGrpSpPr/>
          <p:nvPr/>
        </p:nvGrpSpPr>
        <p:grpSpPr>
          <a:xfrm rot="0">
            <a:off x="9753600" y="5102860"/>
            <a:ext cx="5205095" cy="875665"/>
            <a:chOff x="0" y="0"/>
            <a:chExt cx="2602724" cy="348275"/>
          </a:xfrm>
        </p:grpSpPr>
        <p:sp>
          <p:nvSpPr>
            <p:cNvPr id="80"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81"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82" name="Freeform 12"/>
          <p:cNvSpPr/>
          <p:nvPr/>
        </p:nvSpPr>
        <p:spPr>
          <a:xfrm>
            <a:off x="10188575" y="462978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3" name="TextBox 18"/>
          <p:cNvSpPr txBox="1"/>
          <p:nvPr/>
        </p:nvSpPr>
        <p:spPr>
          <a:xfrm>
            <a:off x="9144000" y="5052060"/>
            <a:ext cx="603313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5: </a:t>
            </a:r>
            <a:r>
              <a:rPr lang="en-US" altLang="vi-VN" sz="3200">
                <a:solidFill>
                  <a:srgbClr val="000000"/>
                </a:solidFill>
                <a:latin typeface="Cascadia Code SemiBold" panose="020B0609020000020004" charset="0"/>
                <a:cs typeface="Cascadia Code SemiBold" panose="020B0609020000020004" charset="0"/>
              </a:rPr>
              <a:t>Biểu đồ lớp</a:t>
            </a:r>
            <a:endParaRPr lang="en-US" altLang="vi-VN" sz="3200">
              <a:solidFill>
                <a:srgbClr val="000000"/>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3"/>
          <p:cNvSpPr/>
          <p:nvPr/>
        </p:nvSpPr>
        <p:spPr>
          <a:xfrm rot="4284660">
            <a:off x="3911600" y="-8053070"/>
            <a:ext cx="10693400" cy="16261080"/>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2" name="Freeform 2"/>
          <p:cNvSpPr/>
          <p:nvPr/>
        </p:nvSpPr>
        <p:spPr>
          <a:xfrm>
            <a:off x="838200" y="2781300"/>
            <a:ext cx="9925685" cy="4280535"/>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9"/>
          <p:cNvSpPr txBox="1"/>
          <p:nvPr/>
        </p:nvSpPr>
        <p:spPr>
          <a:xfrm>
            <a:off x="387985" y="114300"/>
            <a:ext cx="1271841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Tahoma" panose="020B0604030504040204" charset="0"/>
                <a:cs typeface="Tahoma" panose="020B0604030504040204" charset="0"/>
              </a:rPr>
              <a:t>1. Khảo sát thị trường</a:t>
            </a:r>
            <a:r>
              <a:rPr lang="vi-VN" altLang="en-US" sz="9200">
                <a:solidFill>
                  <a:srgbClr val="AD5545"/>
                </a:solidFill>
                <a:latin typeface="Tahoma" panose="020B0604030504040204" charset="0"/>
                <a:cs typeface="Tahoma" panose="020B0604030504040204" charset="0"/>
              </a:rPr>
              <a:t> </a:t>
            </a:r>
            <a:endParaRPr lang="vi-VN" altLang="en-US" sz="9200">
              <a:solidFill>
                <a:srgbClr val="AD5545"/>
              </a:solidFill>
              <a:latin typeface="Tahoma" panose="020B0604030504040204" charset="0"/>
              <a:cs typeface="Tahoma" panose="020B0604030504040204" charset="0"/>
            </a:endParaRPr>
          </a:p>
        </p:txBody>
      </p:sp>
      <p:sp>
        <p:nvSpPr>
          <p:cNvPr id="7" name="Text Box 6"/>
          <p:cNvSpPr txBox="1"/>
          <p:nvPr/>
        </p:nvSpPr>
        <p:spPr>
          <a:xfrm>
            <a:off x="1600200" y="3314700"/>
            <a:ext cx="8594725" cy="2030095"/>
          </a:xfrm>
          <a:prstGeom prst="rect">
            <a:avLst/>
          </a:prstGeom>
          <a:noFill/>
        </p:spPr>
        <p:txBody>
          <a:bodyPr wrap="square" rtlCol="0">
            <a:spAutoFit/>
          </a:bodyPr>
          <a:p>
            <a:pPr>
              <a:lnSpc>
                <a:spcPct val="150000"/>
              </a:lnSpc>
            </a:pP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Hiện nay, nhu cầu tiêu dùng của khách hàng càng </a:t>
            </a:r>
            <a:r>
              <a:rPr lang="en-US" altLang="vi-VN" sz="2800">
                <a:effectLst>
                  <a:outerShdw blurRad="38100" dist="19050" dir="2700000" algn="tl" rotWithShape="0">
                    <a:schemeClr val="dk1">
                      <a:alpha val="40000"/>
                    </a:schemeClr>
                  </a:outerShdw>
                </a:effectLst>
                <a:latin typeface="Tahoma" panose="020B0604030504040204" charset="0"/>
                <a:cs typeface="Tahoma" panose="020B0604030504040204" charset="0"/>
              </a:rPr>
              <a:t>nhiều</a:t>
            </a: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 việc quản lý 1 quán café ngày</a:t>
            </a:r>
            <a:endPar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endParaRPr>
          </a:p>
          <a:p>
            <a:pPr>
              <a:lnSpc>
                <a:spcPct val="150000"/>
              </a:lnSpc>
            </a:pP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càng khó khăn</a:t>
            </a:r>
            <a:endParaRPr lang="en-US" altLang="vi-VN" sz="2800">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101" name="Picture 100"/>
          <p:cNvPicPr/>
          <p:nvPr/>
        </p:nvPicPr>
        <p:blipFill>
          <a:blip r:embed="rId7"/>
          <a:stretch>
            <a:fillRect/>
          </a:stretch>
        </p:blipFill>
        <p:spPr>
          <a:xfrm>
            <a:off x="10854055" y="2476500"/>
            <a:ext cx="7153275" cy="5055870"/>
          </a:xfrm>
          <a:prstGeom prst="flowChartAlternateProcess">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rot="0">
            <a:off x="4036060" y="929005"/>
            <a:ext cx="10240645" cy="1430020"/>
            <a:chOff x="0" y="0"/>
            <a:chExt cx="2175804" cy="376692"/>
          </a:xfrm>
        </p:grpSpPr>
        <p:sp>
          <p:nvSpPr>
            <p:cNvPr id="6" name="Freeform 6"/>
            <p:cNvSpPr/>
            <p:nvPr/>
          </p:nvSpPr>
          <p:spPr>
            <a:xfrm>
              <a:off x="0" y="0"/>
              <a:ext cx="2175804" cy="376692"/>
            </a:xfrm>
            <a:custGeom>
              <a:avLst/>
              <a:gdLst/>
              <a:ahLst/>
              <a:cxnLst/>
              <a:rect l="l" t="t" r="r" b="b"/>
              <a:pathLst>
                <a:path w="2175804" h="376692">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60"/>
                </a:lnSpc>
              </a:p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3"/>
            <a:stretch>
              <a:fillRect/>
            </a:stretch>
          </a:blipFill>
        </p:spPr>
      </p:sp>
      <p:sp>
        <p:nvSpPr>
          <p:cNvPr id="12" name="TextBox 12"/>
          <p:cNvSpPr txBox="1"/>
          <p:nvPr/>
        </p:nvSpPr>
        <p:spPr>
          <a:xfrm>
            <a:off x="4277995" y="495300"/>
            <a:ext cx="9756775" cy="1651635"/>
          </a:xfrm>
          <a:prstGeom prst="rect">
            <a:avLst/>
          </a:prstGeom>
        </p:spPr>
        <p:txBody>
          <a:bodyPr wrap="square" lIns="0" tIns="0" rIns="0" bIns="0" rtlCol="0" anchor="t">
            <a:spAutoFit/>
          </a:bodyPr>
          <a:lstStyle/>
          <a:p>
            <a:pPr algn="ctr">
              <a:lnSpc>
                <a:spcPts val="12880"/>
              </a:lnSpc>
            </a:pPr>
            <a:r>
              <a:rPr lang="en-US" altLang="vi-VN" sz="4000">
                <a:solidFill>
                  <a:srgbClr val="FFFFFF"/>
                </a:solidFill>
                <a:latin typeface="Cascadia Code SemiBold" panose="020B0609020000020004" charset="0"/>
                <a:cs typeface="Cascadia Code SemiBold" panose="020B0609020000020004" charset="0"/>
              </a:rPr>
              <a:t>1.1. Kết quả khảo sát </a:t>
            </a:r>
            <a:endParaRPr lang="en-US" altLang="vi-VN" sz="4000">
              <a:solidFill>
                <a:srgbClr val="FFFFFF"/>
              </a:solidFill>
              <a:latin typeface="Cascadia Code SemiBold" panose="020B0609020000020004" charset="0"/>
              <a:cs typeface="Cascadia Code SemiBold" panose="020B0609020000020004" charset="0"/>
            </a:endParaRPr>
          </a:p>
        </p:txBody>
      </p:sp>
      <p:sp>
        <p:nvSpPr>
          <p:cNvPr id="14" name="Text Box 13"/>
          <p:cNvSpPr txBox="1"/>
          <p:nvPr/>
        </p:nvSpPr>
        <p:spPr>
          <a:xfrm>
            <a:off x="1727835" y="2324100"/>
            <a:ext cx="14810105" cy="5948680"/>
          </a:xfrm>
          <a:prstGeom prst="rect">
            <a:avLst/>
          </a:prstGeom>
          <a:noFill/>
        </p:spPr>
        <p:txBody>
          <a:bodyPr wrap="square" rtlCol="0">
            <a:spAutoFit/>
          </a:bodyPr>
          <a:p>
            <a:pPr>
              <a:lnSpc>
                <a:spcPct val="170000"/>
              </a:lnSpc>
              <a:spcBef>
                <a:spcPts val="0"/>
              </a:spcBef>
              <a:spcAft>
                <a:spcPts val="0"/>
              </a:spcAft>
            </a:pPr>
            <a:r>
              <a:rPr lang="vi-VN" altLang="en-US" sz="4400">
                <a:solidFill>
                  <a:srgbClr val="AD5545"/>
                </a:solidFill>
                <a:effectLst>
                  <a:outerShdw blurRad="38100" dist="19050" dir="2700000" algn="tl" rotWithShape="0">
                    <a:schemeClr val="dk1">
                      <a:alpha val="40000"/>
                    </a:schemeClr>
                  </a:outerShdw>
                </a:effectLst>
                <a:latin typeface="Cascadia Code SemiBold" panose="020B0609020000020004" charset="0"/>
                <a:cs typeface="Cascadia Code SemiBold" panose="020B0609020000020004" charset="0"/>
              </a:rPr>
              <a:t>Thực trạng của các quán cafe truyền thống:</a:t>
            </a:r>
            <a:endParaRPr lang="vi-VN" altLang="en-US" sz="4400">
              <a:solidFill>
                <a:srgbClr val="AD5545"/>
              </a:solidFill>
              <a:effectLst>
                <a:outerShdw blurRad="38100" dist="19050" dir="2700000" algn="tl" rotWithShape="0">
                  <a:schemeClr val="dk1">
                    <a:alpha val="40000"/>
                  </a:schemeClr>
                </a:outerShdw>
              </a:effectLst>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Nhiều quán cafe chưa có phần mềm quản </a:t>
            </a:r>
            <a:r>
              <a:rPr lang="vi-VN" altLang="en-US" sz="3600">
                <a:latin typeface="Cascadia Code SemiBold" panose="020B0609020000020004" charset="0"/>
                <a:cs typeface="Cascadia Code SemiBold" panose="020B0609020000020004" charset="0"/>
              </a:rPr>
              <a:t>lý</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Phương pháp quản lý kém hiệu </a:t>
            </a:r>
            <a:r>
              <a:rPr lang="vi-VN" altLang="en-US" sz="3600">
                <a:latin typeface="Cascadia Code SemiBold" panose="020B0609020000020004" charset="0"/>
                <a:cs typeface="Cascadia Code SemiBold" panose="020B0609020000020004" charset="0"/>
              </a:rPr>
              <a:t>quả</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khăn trong việc tiếp cận khách </a:t>
            </a:r>
            <a:r>
              <a:rPr lang="vi-VN" altLang="en-US" sz="3600">
                <a:latin typeface="Cascadia Code SemiBold" panose="020B0609020000020004" charset="0"/>
                <a:cs typeface="Cascadia Code SemiBold" panose="020B0609020000020004" charset="0"/>
              </a:rPr>
              <a:t>hàng</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kiểm soát nguyên nhiên liệ</a:t>
            </a:r>
            <a:r>
              <a:rPr lang="vi-VN" altLang="en-US" sz="3600">
                <a:latin typeface="Cascadia Code SemiBold" panose="020B0609020000020004" charset="0"/>
                <a:cs typeface="Cascadia Code SemiBold" panose="020B0609020000020004" charset="0"/>
              </a:rPr>
              <a:t>u</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kiểm soát nguồn </a:t>
            </a:r>
            <a:r>
              <a:rPr lang="vi-VN" altLang="en-US" sz="3600">
                <a:latin typeface="Cascadia Code SemiBold" panose="020B0609020000020004" charset="0"/>
                <a:cs typeface="Cascadia Code SemiBold" panose="020B0609020000020004" charset="0"/>
              </a:rPr>
              <a:t>tiền </a:t>
            </a:r>
            <a:endParaRPr lang="vi-VN" altLang="en-US" sz="36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11049000" y="2933700"/>
            <a:ext cx="7153275" cy="5363845"/>
          </a:xfrm>
          <a:prstGeom prst="flowChartAlternateProcess">
            <a:avLst/>
          </a:prstGeom>
          <a:noFill/>
          <a:ln w="9525">
            <a:noFill/>
          </a:ln>
        </p:spPr>
      </p:pic>
      <p:sp>
        <p:nvSpPr>
          <p:cNvPr id="3" name="Freeform 2"/>
          <p:cNvSpPr/>
          <p:nvPr/>
        </p:nvSpPr>
        <p:spPr>
          <a:xfrm>
            <a:off x="838200" y="2781300"/>
            <a:ext cx="9925685" cy="5711190"/>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a:endParaRPr lang="en-US"/>
          </a:p>
        </p:txBody>
      </p:sp>
      <p:sp>
        <p:nvSpPr>
          <p:cNvPr id="14" name="TextBox 9"/>
          <p:cNvSpPr txBox="1"/>
          <p:nvPr/>
        </p:nvSpPr>
        <p:spPr>
          <a:xfrm>
            <a:off x="387985" y="114300"/>
            <a:ext cx="1271841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Tahoma" panose="020B0604030504040204" charset="0"/>
                <a:cs typeface="Tahoma" panose="020B0604030504040204" charset="0"/>
              </a:rPr>
              <a:t>1.2: Giải quyết vấn đề</a:t>
            </a:r>
            <a:r>
              <a:rPr lang="vi-VN" altLang="en-US" sz="9200">
                <a:solidFill>
                  <a:srgbClr val="AD5545"/>
                </a:solidFill>
                <a:latin typeface="Tahoma" panose="020B0604030504040204" charset="0"/>
                <a:cs typeface="Tahoma" panose="020B0604030504040204" charset="0"/>
              </a:rPr>
              <a:t> </a:t>
            </a:r>
            <a:endParaRPr lang="vi-VN" altLang="en-US" sz="9200">
              <a:solidFill>
                <a:srgbClr val="AD5545"/>
              </a:solidFill>
              <a:latin typeface="Tahoma" panose="020B0604030504040204" charset="0"/>
              <a:cs typeface="Tahoma" panose="020B0604030504040204" charset="0"/>
            </a:endParaRPr>
          </a:p>
        </p:txBody>
      </p:sp>
      <p:sp>
        <p:nvSpPr>
          <p:cNvPr id="5" name="Freeform 3"/>
          <p:cNvSpPr/>
          <p:nvPr/>
        </p:nvSpPr>
        <p:spPr>
          <a:xfrm rot="4284660">
            <a:off x="2387600" y="-4394835"/>
            <a:ext cx="10693400" cy="16261080"/>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4">
              <a:alphaModFix amt="43000"/>
              <a:extLst>
                <a:ext uri="{96DAC541-7B7A-43D3-8B79-37D633B846F1}">
                  <asvg:svgBlip xmlns:asvg="http://schemas.microsoft.com/office/drawing/2016/SVG/main" r:embed="rId5"/>
                </a:ext>
              </a:extLst>
            </a:blip>
            <a:stretch>
              <a:fillRect/>
            </a:stretch>
          </a:blipFill>
        </p:spPr>
        <p:txBody>
          <a:bodyPr/>
          <a:p>
            <a:r>
              <a:rPr lang="en-US"/>
              <a:t>đ</a:t>
            </a:r>
            <a:endParaRPr lang="en-US"/>
          </a:p>
        </p:txBody>
      </p:sp>
      <p:sp>
        <p:nvSpPr>
          <p:cNvPr id="8" name="Text Box 7"/>
          <p:cNvSpPr txBox="1"/>
          <p:nvPr/>
        </p:nvSpPr>
        <p:spPr>
          <a:xfrm>
            <a:off x="1600200" y="3314700"/>
            <a:ext cx="8594725" cy="3969385"/>
          </a:xfrm>
          <a:prstGeom prst="rect">
            <a:avLst/>
          </a:prstGeom>
          <a:noFill/>
        </p:spPr>
        <p:txBody>
          <a:bodyPr wrap="square" rtlCol="0">
            <a:spAutoFit/>
          </a:bodyPr>
          <a:p>
            <a:pPr>
              <a:lnSpc>
                <a:spcPct val="150000"/>
              </a:lnSpc>
            </a:pPr>
            <a:r>
              <a:rPr lang="en-US" sz="2800">
                <a:solidFill>
                  <a:schemeClr val="tx1"/>
                </a:solidFill>
                <a:latin typeface="Tahoma" panose="020B0604030504040204"/>
                <a:sym typeface="+mn-ea"/>
              </a:rPr>
              <a:t>Đặt hàng qua hình thức online ngày càng phổ biến vì tính tiện dụng và thao tác nhanh chóng</a:t>
            </a:r>
            <a:endParaRPr lang="en-US" sz="2800">
              <a:solidFill>
                <a:schemeClr val="tx1"/>
              </a:solidFill>
              <a:latin typeface="Tahoma" panose="020B0604030504040204"/>
              <a:sym typeface="+mn-ea"/>
            </a:endParaRPr>
          </a:p>
          <a:p>
            <a:pPr>
              <a:lnSpc>
                <a:spcPct val="150000"/>
              </a:lnSpc>
            </a:pPr>
            <a:r>
              <a:rPr lang="en-US" sz="2800">
                <a:solidFill>
                  <a:schemeClr val="tx1"/>
                </a:solidFill>
                <a:latin typeface="Tahoma" panose="020B0604030504040204"/>
              </a:rPr>
              <a:t>nên áp dụng giải pháp áp dụng công nghệ thông tin vào trong quản lý, thương mại</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hiện nay là một xu thế tất yếu. </a:t>
            </a:r>
            <a:endParaRPr lang="en-US" sz="2800">
              <a:solidFill>
                <a:schemeClr val="tx1"/>
              </a:solidFill>
              <a:latin typeface="Tahoma" panose="020B0604030504040204"/>
            </a:endParaRPr>
          </a:p>
          <a:p>
            <a:pPr>
              <a:lnSpc>
                <a:spcPct val="150000"/>
              </a:lnSpc>
            </a:pPr>
            <a:endParaRPr lang="en-US" altLang="en-US" sz="2800">
              <a:solidFill>
                <a:schemeClr val="tx1"/>
              </a:solidFill>
              <a:effectLst>
                <a:outerShdw blurRad="38100" dist="19050" dir="2700000" algn="tl" rotWithShape="0">
                  <a:schemeClr val="dk1">
                    <a:alpha val="40000"/>
                  </a:schemeClr>
                </a:outerShdw>
              </a:effectLst>
              <a:latin typeface="Tahoma" panose="020B0604030504040204"/>
              <a:cs typeface="Tahom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2"/>
          <p:cNvSpPr/>
          <p:nvPr/>
        </p:nvSpPr>
        <p:spPr>
          <a:xfrm>
            <a:off x="-381123" y="-647649"/>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19600" y="23241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42948" y="266515"/>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371288" y="7658109"/>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4925060" y="4229100"/>
            <a:ext cx="8650605" cy="955040"/>
          </a:xfrm>
          <a:prstGeom prst="rect">
            <a:avLst/>
          </a:prstGeom>
        </p:spPr>
        <p:txBody>
          <a:bodyPr wrap="square" lIns="0" tIns="0" rIns="0" bIns="0" rtlCol="0" anchor="t">
            <a:spAutoFit/>
          </a:bodyPr>
          <a:p>
            <a:pPr algn="ctr">
              <a:lnSpc>
                <a:spcPts val="7450"/>
              </a:lnSpc>
            </a:pPr>
            <a:r>
              <a:rPr lang="en-US" altLang="vi-VN" sz="6000" b="1">
                <a:solidFill>
                  <a:srgbClr val="AD5545"/>
                </a:solidFill>
                <a:latin typeface="Cascadia Code SemiBold" panose="020B0609020000020004" charset="0"/>
                <a:cs typeface="Cascadia Code SemiBold" panose="020B0609020000020004" charset="0"/>
              </a:rPr>
              <a:t>2. Mô tả hệ thống</a:t>
            </a:r>
            <a:endParaRPr lang="en-US" altLang="vi-VN" sz="6000" b="1">
              <a:solidFill>
                <a:srgbClr val="AD5545"/>
              </a:solidFill>
              <a:latin typeface="Cascadia Code SemiBold" panose="020B0609020000020004" charset="0"/>
              <a:cs typeface="Cascadia Code SemiBold" panose="020B0609020000020004" charset="0"/>
            </a:endParaRPr>
          </a:p>
        </p:txBody>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 name="Freeform 6"/>
          <p:cNvSpPr/>
          <p:nvPr/>
        </p:nvSpPr>
        <p:spPr>
          <a:xfrm>
            <a:off x="7315200" y="-1209675"/>
            <a:ext cx="12592685" cy="3766185"/>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
          <p:cNvSpPr/>
          <p:nvPr/>
        </p:nvSpPr>
        <p:spPr>
          <a:xfrm>
            <a:off x="838200" y="2781300"/>
            <a:ext cx="9925685" cy="5711190"/>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endParaRPr lang="en-US"/>
          </a:p>
        </p:txBody>
      </p:sp>
      <p:pic>
        <p:nvPicPr>
          <p:cNvPr id="101" name="Picture 100"/>
          <p:cNvPicPr/>
          <p:nvPr/>
        </p:nvPicPr>
        <p:blipFill>
          <a:blip r:embed="rId3"/>
          <a:stretch>
            <a:fillRect/>
          </a:stretch>
        </p:blipFill>
        <p:spPr>
          <a:xfrm>
            <a:off x="11049000" y="3009900"/>
            <a:ext cx="7153275" cy="5363845"/>
          </a:xfrm>
          <a:prstGeom prst="flowChartAlternateProcess">
            <a:avLst/>
          </a:prstGeom>
          <a:noFill/>
          <a:ln w="9525">
            <a:noFill/>
          </a:ln>
        </p:spPr>
      </p:pic>
      <p:sp>
        <p:nvSpPr>
          <p:cNvPr id="10" name="TextBox 9"/>
          <p:cNvSpPr txBox="1"/>
          <p:nvPr/>
        </p:nvSpPr>
        <p:spPr>
          <a:xfrm>
            <a:off x="-838200" y="647700"/>
            <a:ext cx="11413490" cy="1651635"/>
          </a:xfrm>
          <a:prstGeom prst="rect">
            <a:avLst/>
          </a:prstGeom>
        </p:spPr>
        <p:txBody>
          <a:bodyPr wrap="square" lIns="0" tIns="0" rIns="0" bIns="0" rtlCol="0" anchor="t">
            <a:spAutoFit/>
          </a:bodyPr>
          <a:p>
            <a:pPr algn="ctr">
              <a:lnSpc>
                <a:spcPts val="12880"/>
              </a:lnSpc>
            </a:pPr>
            <a:r>
              <a:rPr lang="en-US" altLang="vi-VN" sz="5400">
                <a:solidFill>
                  <a:srgbClr val="AD5545"/>
                </a:solidFill>
                <a:latin typeface="Paytone One" panose="020B0704020202020204"/>
              </a:rPr>
              <a:t>2.1. Nguyên tắc chung</a:t>
            </a:r>
            <a:endParaRPr lang="en-US" altLang="vi-VN" sz="5400">
              <a:solidFill>
                <a:srgbClr val="AD5545"/>
              </a:solidFill>
              <a:latin typeface="Paytone One" panose="020B0704020202020204"/>
            </a:endParaRPr>
          </a:p>
        </p:txBody>
      </p:sp>
      <p:sp>
        <p:nvSpPr>
          <p:cNvPr id="4" name="Freeform 3"/>
          <p:cNvSpPr/>
          <p:nvPr/>
        </p:nvSpPr>
        <p:spPr>
          <a:xfrm rot="4284660">
            <a:off x="2415416" y="-4093812"/>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4">
              <a:alphaModFix amt="43000"/>
              <a:extLst>
                <a:ext uri="{96DAC541-7B7A-43D3-8B79-37D633B846F1}">
                  <asvg:svgBlip xmlns:asvg="http://schemas.microsoft.com/office/drawing/2016/SVG/main" r:embed="rId5"/>
                </a:ext>
              </a:extLst>
            </a:blip>
            <a:stretch>
              <a:fillRect/>
            </a:stretch>
          </a:blipFill>
        </p:spPr>
      </p:sp>
      <p:sp>
        <p:nvSpPr>
          <p:cNvPr id="8" name="Text Box 7"/>
          <p:cNvSpPr txBox="1"/>
          <p:nvPr/>
        </p:nvSpPr>
        <p:spPr>
          <a:xfrm>
            <a:off x="1676400" y="4457700"/>
            <a:ext cx="8594725" cy="2676525"/>
          </a:xfrm>
          <a:prstGeom prst="rect">
            <a:avLst/>
          </a:prstGeom>
          <a:noFill/>
        </p:spPr>
        <p:txBody>
          <a:bodyPr wrap="square" rtlCol="0">
            <a:spAutoFit/>
          </a:bodyPr>
          <a:p>
            <a:pPr>
              <a:lnSpc>
                <a:spcPct val="150000"/>
              </a:lnSpc>
            </a:pPr>
            <a:r>
              <a:rPr lang="en-US" sz="2800">
                <a:solidFill>
                  <a:schemeClr val="tx1"/>
                </a:solidFill>
                <a:latin typeface="Tahoma" panose="020B0604030504040204"/>
              </a:rPr>
              <a:t>- Đáp ứng đầy đủ quy luật về Pháp Luật</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 Đảm bảo quyền lợi của người sử dụng</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 Bảo mật thông tin của  </a:t>
            </a:r>
            <a:endParaRPr lang="en-US" sz="2800">
              <a:solidFill>
                <a:schemeClr val="tx1"/>
              </a:solidFill>
              <a:latin typeface="Tahoma" panose="020B0604030504040204"/>
            </a:endParaRPr>
          </a:p>
          <a:p>
            <a:pPr>
              <a:lnSpc>
                <a:spcPct val="150000"/>
              </a:lnSpc>
            </a:pPr>
            <a:endParaRPr lang="en-US" altLang="en-US" sz="2800">
              <a:solidFill>
                <a:schemeClr val="tx1"/>
              </a:solidFill>
              <a:effectLst>
                <a:outerShdw blurRad="38100" dist="19050" dir="2700000" algn="tl" rotWithShape="0">
                  <a:schemeClr val="dk1">
                    <a:alpha val="40000"/>
                  </a:schemeClr>
                </a:outerShdw>
              </a:effectLst>
              <a:latin typeface="Tahoma" panose="020B0604030504040204"/>
              <a:cs typeface="Tahom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3" name="Freeform 3"/>
          <p:cNvSpPr/>
          <p:nvPr/>
        </p:nvSpPr>
        <p:spPr>
          <a:xfrm rot="4284660">
            <a:off x="281816" y="3144553"/>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524000" y="459740"/>
            <a:ext cx="15136495" cy="8503285"/>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p>
            <a:endParaRPr lang="en-US"/>
          </a:p>
        </p:txBody>
      </p:sp>
      <p:sp>
        <p:nvSpPr>
          <p:cNvPr id="9" name="TextBox 9"/>
          <p:cNvSpPr txBox="1"/>
          <p:nvPr/>
        </p:nvSpPr>
        <p:spPr>
          <a:xfrm>
            <a:off x="2286000" y="190500"/>
            <a:ext cx="11907520" cy="6656070"/>
          </a:xfrm>
          <a:prstGeom prst="rect">
            <a:avLst/>
          </a:prstGeom>
        </p:spPr>
        <p:txBody>
          <a:bodyPr wrap="square" lIns="0" tIns="0" rIns="0" bIns="0" rtlCol="0" anchor="t">
            <a:spAutoFit/>
          </a:bodyPr>
          <a:lstStyle/>
          <a:p>
            <a:pPr>
              <a:lnSpc>
                <a:spcPct val="200000"/>
              </a:lnSpc>
              <a:spcBef>
                <a:spcPts val="0"/>
              </a:spcBef>
              <a:spcAft>
                <a:spcPts val="0"/>
              </a:spcAft>
            </a:pPr>
            <a:endParaRPr lang="en-US" altLang="vi-VN"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br>
              <a:rPr lang="en-US" altLang="vi-VN" sz="3090">
                <a:solidFill>
                  <a:srgbClr val="000000"/>
                </a:solidFill>
                <a:latin typeface="Cascadia Code SemiBold" panose="020B0609020000020004" charset="0"/>
                <a:cs typeface="Cascadia Code SemiBold" panose="020B0609020000020004" charset="0"/>
              </a:rPr>
            </a:br>
            <a:r>
              <a:rPr lang="vi-VN" altLang="en-US" sz="3090">
                <a:solidFill>
                  <a:srgbClr val="000000"/>
                </a:solidFill>
                <a:latin typeface="Cascadia Code SemiBold" panose="020B0609020000020004" charset="0"/>
                <a:cs typeface="Cascadia Code SemiBold" panose="020B0609020000020004" charset="0"/>
              </a:rPr>
              <a:t>Tạo ra một hệ thống</a:t>
            </a:r>
            <a:r>
              <a:rPr lang="en-US" altLang="vi-VN" sz="3090">
                <a:solidFill>
                  <a:srgbClr val="000000"/>
                </a:solidFill>
                <a:latin typeface="Cascadia Code SemiBold" panose="020B0609020000020004" charset="0"/>
                <a:cs typeface="Cascadia Code SemiBold" panose="020B0609020000020004" charset="0"/>
              </a:rPr>
              <a:t> quản lý Quán Cafe</a:t>
            </a:r>
            <a:r>
              <a:rPr lang="vi-VN" altLang="en-US" sz="3090">
                <a:solidFill>
                  <a:srgbClr val="000000"/>
                </a:solidFill>
                <a:latin typeface="Cascadia Code SemiBold" panose="020B0609020000020004" charset="0"/>
                <a:cs typeface="Cascadia Code SemiBold" panose="020B0609020000020004" charset="0"/>
              </a:rPr>
              <a:t>: </a:t>
            </a:r>
            <a:endParaRPr lang="vi-VN" altLang="en-US"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vi-VN" altLang="en-US" sz="3090">
                <a:solidFill>
                  <a:srgbClr val="000000"/>
                </a:solidFill>
                <a:latin typeface="Cascadia Code SemiBold" panose="020B0609020000020004" charset="0"/>
                <a:cs typeface="Cascadia Code SemiBold" panose="020B0609020000020004" charset="0"/>
              </a:rPr>
              <a:t>- </a:t>
            </a:r>
            <a:r>
              <a:rPr lang="en-US" altLang="vi-VN" sz="3090">
                <a:solidFill>
                  <a:srgbClr val="000000"/>
                </a:solidFill>
                <a:latin typeface="Cascadia Code SemiBold" panose="020B0609020000020004" charset="0"/>
                <a:cs typeface="Cascadia Code SemiBold" panose="020B0609020000020004" charset="0"/>
              </a:rPr>
              <a:t>Hệ thống hoàn thiện, ổn định</a:t>
            </a:r>
            <a:endParaRPr lang="vi-VN" altLang="en-US"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vi-VN" altLang="en-US" sz="3090">
                <a:solidFill>
                  <a:srgbClr val="000000"/>
                </a:solidFill>
                <a:latin typeface="Cascadia Code SemiBold" panose="020B0609020000020004" charset="0"/>
                <a:cs typeface="Cascadia Code SemiBold" panose="020B0609020000020004" charset="0"/>
              </a:rPr>
              <a:t>- </a:t>
            </a:r>
            <a:r>
              <a:rPr lang="en-US" altLang="vi-VN" sz="3085">
                <a:solidFill>
                  <a:srgbClr val="000000"/>
                </a:solidFill>
                <a:latin typeface="Cascadia Code SemiBold" panose="020B0609020000020004" charset="0"/>
                <a:cs typeface="Cascadia Code SemiBold" panose="020B0609020000020004" charset="0"/>
                <a:sym typeface="+mn-ea"/>
              </a:rPr>
              <a:t>Dễ dàng sử dụng</a:t>
            </a:r>
            <a:br>
              <a:rPr lang="vi-VN" altLang="en-US" sz="3090">
                <a:solidFill>
                  <a:srgbClr val="000000"/>
                </a:solidFill>
                <a:latin typeface="Cascadia Code SemiBold" panose="020B0609020000020004" charset="0"/>
                <a:cs typeface="Cascadia Code SemiBold" panose="020B0609020000020004" charset="0"/>
              </a:rPr>
            </a:br>
            <a:r>
              <a:rPr lang="vi-VN" altLang="en-US" sz="3090">
                <a:solidFill>
                  <a:srgbClr val="000000"/>
                </a:solidFill>
                <a:latin typeface="Cascadia Code SemiBold" panose="020B0609020000020004" charset="0"/>
                <a:cs typeface="Cascadia Code SemiBold" panose="020B0609020000020004" charset="0"/>
              </a:rPr>
              <a:t>- </a:t>
            </a:r>
            <a:r>
              <a:rPr lang="vi-VN" altLang="en-US" sz="3085">
                <a:solidFill>
                  <a:srgbClr val="000000"/>
                </a:solidFill>
                <a:latin typeface="Cascadia Code SemiBold" panose="020B0609020000020004" charset="0"/>
                <a:cs typeface="Cascadia Code SemiBold" panose="020B0609020000020004" charset="0"/>
                <a:sym typeface="+mn-ea"/>
              </a:rPr>
              <a:t>Chi phí thấp</a:t>
            </a:r>
            <a:endParaRPr lang="vi-VN" altLang="en-US" sz="3085">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en-US" altLang="vi-VN" sz="3090">
                <a:solidFill>
                  <a:srgbClr val="000000"/>
                </a:solidFill>
                <a:latin typeface="Cascadia Code SemiBold" panose="020B0609020000020004" charset="0"/>
                <a:cs typeface="Cascadia Code SemiBold" panose="020B0609020000020004" charset="0"/>
              </a:rPr>
              <a:t>- Bảo trì sữa chữa khi cần thiết</a:t>
            </a:r>
            <a:endParaRPr lang="en-US" altLang="vi-VN" sz="3090">
              <a:solidFill>
                <a:srgbClr val="000000"/>
              </a:solidFill>
              <a:latin typeface="Cascadia Code SemiBold" panose="020B0609020000020004" charset="0"/>
              <a:cs typeface="Cascadia Code SemiBold" panose="020B0609020000020004" charset="0"/>
            </a:endParaRPr>
          </a:p>
        </p:txBody>
      </p:sp>
      <p:sp>
        <p:nvSpPr>
          <p:cNvPr id="11" name="Text Box 10"/>
          <p:cNvSpPr txBox="1"/>
          <p:nvPr/>
        </p:nvSpPr>
        <p:spPr>
          <a:xfrm>
            <a:off x="6400800" y="723900"/>
            <a:ext cx="4584065" cy="768350"/>
          </a:xfrm>
          <a:prstGeom prst="rect">
            <a:avLst/>
          </a:prstGeom>
          <a:solidFill>
            <a:srgbClr val="C3714B"/>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r>
              <a:rPr lang="en-US" altLang="vi-VN" sz="4400">
                <a:solidFill>
                  <a:schemeClr val="bg1"/>
                </a:solidFill>
                <a:latin typeface="Cascadia Code SemiBold" panose="020B0609020000020004" charset="0"/>
                <a:cs typeface="Cascadia Code SemiBold" panose="020B0609020000020004" charset="0"/>
              </a:rPr>
              <a:t>2.2 Nhiệm vụ</a:t>
            </a:r>
            <a:endParaRPr lang="en-US" altLang="vi-VN" sz="4400">
              <a:solidFill>
                <a:schemeClr val="bg1"/>
              </a:solidFill>
              <a:latin typeface="Cascadia Code SemiBold" panose="020B0609020000020004" charset="0"/>
              <a:cs typeface="Cascadia Code SemiBold" panose="020B0609020000020004" charset="0"/>
            </a:endParaRPr>
          </a:p>
        </p:txBody>
      </p:sp>
      <p:pic>
        <p:nvPicPr>
          <p:cNvPr id="103" name="Picture 102"/>
          <p:cNvPicPr/>
          <p:nvPr/>
        </p:nvPicPr>
        <p:blipFill>
          <a:blip r:embed="rId5"/>
          <a:stretch>
            <a:fillRect/>
          </a:stretch>
        </p:blipFill>
        <p:spPr>
          <a:xfrm>
            <a:off x="12115800" y="2476500"/>
            <a:ext cx="4237990" cy="43846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Words>
  <Application>WPS Presentation</Application>
  <PresentationFormat>On-screen Show (4:3)</PresentationFormat>
  <Paragraphs>107</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Paytone One</vt:lpstr>
      <vt:lpstr>Quicksand</vt:lpstr>
      <vt:lpstr>Segoe Print</vt:lpstr>
      <vt:lpstr>Cascadia Code SemiBold</vt:lpstr>
      <vt:lpstr>Tahoma</vt:lpstr>
      <vt:lpstr>Tahoma</vt:lpstr>
      <vt:lpstr>Quicksand Bold</vt:lpstr>
      <vt:lpstr>Paytone One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Aesthetic Group Project Presentation</dc:title>
  <dc:creator/>
  <cp:lastModifiedBy>THU HANG</cp:lastModifiedBy>
  <cp:revision>25</cp:revision>
  <dcterms:created xsi:type="dcterms:W3CDTF">2006-08-16T00:00:00Z</dcterms:created>
  <dcterms:modified xsi:type="dcterms:W3CDTF">2023-06-23T15:56:20Z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1890CCA94E3A48749F57C77A563BD4B1</vt:lpwstr>
  </property>
  <property fmtid="{D5CDD505-2E9C-101B-9397-08002B2CF9AE}" pid="3" name="KSOProductBuildVer">
    <vt:lpwstr>1033-11.2.0.11537</vt:lpwstr>
  </property>
</Properties>
</file>