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eUst6kvxzCvg6s4FP-P3k-4Hl72h8C0p/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1828800"/>
          </a:xfrm>
        </p:spPr>
        <p:txBody>
          <a:bodyPr/>
          <a:lstStyle/>
          <a:p>
            <a:pPr algn="ctr"/>
            <a:r>
              <a:rPr lang="en-IN" dirty="0" smtClean="0">
                <a:solidFill>
                  <a:schemeClr val="bg1"/>
                </a:solidFill>
              </a:rPr>
              <a:t>Credit Card Fraud Capstone Project Presentation</a:t>
            </a:r>
            <a:endParaRPr lang="en-IN" dirty="0">
              <a:solidFill>
                <a:schemeClr val="bg1"/>
              </a:solidFill>
            </a:endParaRPr>
          </a:p>
        </p:txBody>
      </p:sp>
      <p:sp>
        <p:nvSpPr>
          <p:cNvPr id="3" name="Subtitle 2"/>
          <p:cNvSpPr>
            <a:spLocks noGrp="1"/>
          </p:cNvSpPr>
          <p:nvPr>
            <p:ph type="subTitle" idx="1"/>
          </p:nvPr>
        </p:nvSpPr>
        <p:spPr/>
        <p:txBody>
          <a:bodyPr/>
          <a:lstStyle/>
          <a:p>
            <a:r>
              <a:rPr lang="en-IN" dirty="0" smtClean="0"/>
              <a:t>By – Nikhil </a:t>
            </a:r>
            <a:r>
              <a:rPr lang="en-IN" dirty="0" err="1" smtClean="0"/>
              <a:t>Bhati</a:t>
            </a:r>
            <a:endParaRPr lang="en-IN" dirty="0" smtClean="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143000" y="685800"/>
            <a:ext cx="71628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b="1" dirty="0" smtClean="0"/>
              <a:t>Appendix – Data Methodology</a:t>
            </a:r>
            <a:endParaRPr lang="en-IN" b="1" dirty="0"/>
          </a:p>
        </p:txBody>
      </p:sp>
      <p:sp>
        <p:nvSpPr>
          <p:cNvPr id="3" name="Content Placeholder 2"/>
          <p:cNvSpPr>
            <a:spLocks noGrp="1"/>
          </p:cNvSpPr>
          <p:nvPr>
            <p:ph idx="1"/>
          </p:nvPr>
        </p:nvSpPr>
        <p:spPr>
          <a:xfrm>
            <a:off x="0" y="1371600"/>
            <a:ext cx="9144000" cy="5486400"/>
          </a:xfrm>
        </p:spPr>
        <p:txBody>
          <a:bodyPr>
            <a:normAutofit lnSpcReduction="10000"/>
          </a:bodyPr>
          <a:lstStyle/>
          <a:p>
            <a:r>
              <a:rPr lang="en-IN" dirty="0" smtClean="0"/>
              <a:t>We conducted a thorough analysis on the credit card fraud. The process included:</a:t>
            </a:r>
          </a:p>
          <a:p>
            <a:pPr marL="514350" indent="-514350">
              <a:buFont typeface="+mj-lt"/>
              <a:buAutoNum type="arabicPeriod"/>
            </a:pPr>
            <a:r>
              <a:rPr lang="en-IN" dirty="0" smtClean="0"/>
              <a:t>The reading of data, processing and pre-processing.</a:t>
            </a:r>
          </a:p>
          <a:p>
            <a:pPr marL="514350" indent="-514350">
              <a:buFont typeface="+mj-lt"/>
              <a:buAutoNum type="arabicPeriod"/>
            </a:pPr>
            <a:r>
              <a:rPr lang="en-IN" dirty="0" smtClean="0"/>
              <a:t>Then we clean the data and look for any missing values while also drop the columns which won’t come handy for further analysis.</a:t>
            </a:r>
          </a:p>
          <a:p>
            <a:pPr marL="514350" indent="-514350">
              <a:buFont typeface="+mj-lt"/>
              <a:buAutoNum type="arabicPeriod"/>
            </a:pPr>
            <a:r>
              <a:rPr lang="en-IN" dirty="0" smtClean="0"/>
              <a:t>Next we do the EDA to be able to get the key points from the given data before we start building models.</a:t>
            </a:r>
          </a:p>
          <a:p>
            <a:pPr marL="514350" indent="-514350">
              <a:buFont typeface="+mj-lt"/>
              <a:buAutoNum type="arabicPeriod"/>
            </a:pPr>
            <a:r>
              <a:rPr lang="en-IN" dirty="0" smtClean="0"/>
              <a:t>Then we turn data such as gender into binary data of M: 1 and F : 0 for model building.</a:t>
            </a:r>
          </a:p>
          <a:p>
            <a:pPr marL="514350" indent="-514350">
              <a:buFont typeface="+mj-lt"/>
              <a:buAutoNum type="arabicPeriod"/>
            </a:pPr>
            <a:r>
              <a:rPr lang="en-IN" dirty="0" smtClean="0"/>
              <a:t>Then we make few models and select the best one for hyper parameter tuning.</a:t>
            </a:r>
          </a:p>
          <a:p>
            <a:pPr marL="514350" indent="-514350">
              <a:buFont typeface="+mj-lt"/>
              <a:buAutoNum type="arabicPeriod"/>
            </a:pPr>
            <a:r>
              <a:rPr lang="en-IN" dirty="0" smtClean="0"/>
              <a:t>In the end we did cost analysis.</a:t>
            </a:r>
          </a:p>
          <a:p>
            <a:pPr marL="51435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ctr"/>
            <a:r>
              <a:rPr lang="en-IN" sz="4800" dirty="0" smtClean="0"/>
              <a:t>Appendix – Data model assumptions</a:t>
            </a:r>
            <a:endParaRPr lang="en-IN" sz="4800" dirty="0"/>
          </a:p>
        </p:txBody>
      </p:sp>
      <p:sp>
        <p:nvSpPr>
          <p:cNvPr id="3" name="Content Placeholder 2"/>
          <p:cNvSpPr>
            <a:spLocks noGrp="1"/>
          </p:cNvSpPr>
          <p:nvPr>
            <p:ph idx="1"/>
          </p:nvPr>
        </p:nvSpPr>
        <p:spPr>
          <a:xfrm>
            <a:off x="0" y="1295400"/>
            <a:ext cx="9144000" cy="5562600"/>
          </a:xfrm>
        </p:spPr>
        <p:txBody>
          <a:bodyPr/>
          <a:lstStyle/>
          <a:p>
            <a:r>
              <a:rPr lang="en-IN" dirty="0" smtClean="0"/>
              <a:t>The best model to use and hyper parameter tune is Random Forest Smote as it has the balanced factors while also not risking variations in data.</a:t>
            </a:r>
          </a:p>
          <a:p>
            <a:r>
              <a:rPr lang="en-IN" dirty="0" smtClean="0"/>
              <a:t>Transactions that were the most on December of the both year, which also point that there could be allot of frauds around those months but also as it is a very festive month.</a:t>
            </a:r>
          </a:p>
          <a:p>
            <a:r>
              <a:rPr lang="en-IN" dirty="0" smtClean="0"/>
              <a:t>Any unusual transaction that does not associate with the normal transactions of the customers should be looked into the most to avoid fraud.</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Video submission for </a:t>
            </a:r>
            <a:r>
              <a:rPr lang="en-IN" dirty="0" err="1" smtClean="0"/>
              <a:t>ppt</a:t>
            </a:r>
            <a:r>
              <a:rPr lang="en-IN" dirty="0" smtClean="0"/>
              <a:t> link:</a:t>
            </a:r>
            <a:endParaRPr lang="en-IN" dirty="0"/>
          </a:p>
        </p:txBody>
      </p:sp>
      <p:sp>
        <p:nvSpPr>
          <p:cNvPr id="3" name="Content Placeholder 2"/>
          <p:cNvSpPr>
            <a:spLocks noGrp="1"/>
          </p:cNvSpPr>
          <p:nvPr>
            <p:ph idx="1"/>
          </p:nvPr>
        </p:nvSpPr>
        <p:spPr/>
        <p:txBody>
          <a:bodyPr/>
          <a:lstStyle/>
          <a:p>
            <a:r>
              <a:rPr lang="en-IN" dirty="0" smtClean="0">
                <a:hlinkClick r:id="rId2"/>
              </a:rPr>
              <a:t>https://</a:t>
            </a:r>
            <a:r>
              <a:rPr lang="en-IN" dirty="0" smtClean="0">
                <a:hlinkClick r:id="rId2"/>
              </a:rPr>
              <a:t>drive.google.com/file/d/1eUst6kvxzCvg6s4FP-P3k-4Hl72h8C0p/view?usp=sharing</a:t>
            </a:r>
            <a:endParaRPr lang="en-IN" dirty="0" smtClean="0"/>
          </a:p>
          <a:p>
            <a:r>
              <a:rPr lang="en-IN" dirty="0" smtClean="0"/>
              <a:t>Please copy and paste the above link</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AGENDA:</a:t>
            </a:r>
            <a:endParaRPr lang="en-IN" b="1" dirty="0"/>
          </a:p>
        </p:txBody>
      </p:sp>
      <p:sp>
        <p:nvSpPr>
          <p:cNvPr id="3" name="Content Placeholder 2"/>
          <p:cNvSpPr>
            <a:spLocks noGrp="1"/>
          </p:cNvSpPr>
          <p:nvPr>
            <p:ph idx="1"/>
          </p:nvPr>
        </p:nvSpPr>
        <p:spPr/>
        <p:txBody>
          <a:bodyPr/>
          <a:lstStyle/>
          <a:p>
            <a:r>
              <a:rPr lang="en-IN" dirty="0" smtClean="0"/>
              <a:t>Objective</a:t>
            </a:r>
          </a:p>
          <a:p>
            <a:r>
              <a:rPr lang="en-IN" dirty="0" smtClean="0"/>
              <a:t>Background</a:t>
            </a:r>
          </a:p>
          <a:p>
            <a:r>
              <a:rPr lang="en-IN" dirty="0" smtClean="0"/>
              <a:t>Key findings</a:t>
            </a:r>
          </a:p>
          <a:p>
            <a:r>
              <a:rPr lang="en-IN" dirty="0" smtClean="0"/>
              <a:t>Recommendations</a:t>
            </a:r>
          </a:p>
          <a:p>
            <a:r>
              <a:rPr lang="en-IN" dirty="0" smtClean="0"/>
              <a:t>Appendix:</a:t>
            </a:r>
          </a:p>
          <a:p>
            <a:pPr marL="514350" indent="-514350">
              <a:buFont typeface="+mj-lt"/>
              <a:buAutoNum type="arabicPeriod"/>
            </a:pPr>
            <a:r>
              <a:rPr lang="en-IN" dirty="0" smtClean="0"/>
              <a:t>Data Sources</a:t>
            </a:r>
          </a:p>
          <a:p>
            <a:pPr marL="514350" indent="-514350">
              <a:buFont typeface="+mj-lt"/>
              <a:buAutoNum type="arabicPeriod"/>
            </a:pPr>
            <a:r>
              <a:rPr lang="en-IN" dirty="0" smtClean="0"/>
              <a:t>Data Methodology</a:t>
            </a:r>
          </a:p>
          <a:p>
            <a:pPr marL="514350" indent="-514350">
              <a:buFont typeface="+mj-lt"/>
              <a:buAutoNum type="arabicPeriod"/>
            </a:pPr>
            <a:r>
              <a:rPr lang="en-IN" dirty="0" smtClean="0"/>
              <a:t>Data model </a:t>
            </a:r>
            <a:r>
              <a:rPr lang="en-IN" dirty="0" smtClean="0"/>
              <a:t>assumptions</a:t>
            </a:r>
          </a:p>
          <a:p>
            <a:pPr marL="514350" indent="-514350"/>
            <a:r>
              <a:rPr lang="en-IN" dirty="0" smtClean="0"/>
              <a:t>Video Submission for PPT Link</a:t>
            </a:r>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a:t>
            </a:r>
            <a:endParaRPr lang="en-IN" b="1" dirty="0"/>
          </a:p>
        </p:txBody>
      </p:sp>
      <p:sp>
        <p:nvSpPr>
          <p:cNvPr id="3" name="Content Placeholder 2"/>
          <p:cNvSpPr>
            <a:spLocks noGrp="1"/>
          </p:cNvSpPr>
          <p:nvPr>
            <p:ph idx="1"/>
          </p:nvPr>
        </p:nvSpPr>
        <p:spPr/>
        <p:txBody>
          <a:bodyPr>
            <a:normAutofit/>
          </a:bodyPr>
          <a:lstStyle/>
          <a:p>
            <a:r>
              <a:rPr lang="en-IN" sz="2800" dirty="0" smtClean="0"/>
              <a:t>Improvise the strategies to be able to catch more fraud transactions.</a:t>
            </a:r>
          </a:p>
          <a:p>
            <a:r>
              <a:rPr lang="en-IN" sz="2800" dirty="0" smtClean="0"/>
              <a:t>Understand the key insights from the analysis of the credit card fraud.</a:t>
            </a:r>
          </a:p>
          <a:p>
            <a:r>
              <a:rPr lang="en-IN" sz="2800" dirty="0" smtClean="0"/>
              <a:t>Estimate the factors affecting customer’s transactions through the 2 years time period.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Background</a:t>
            </a:r>
            <a:endParaRPr lang="en-IN" b="1" dirty="0"/>
          </a:p>
        </p:txBody>
      </p:sp>
      <p:sp>
        <p:nvSpPr>
          <p:cNvPr id="3" name="Content Placeholder 2"/>
          <p:cNvSpPr>
            <a:spLocks noGrp="1"/>
          </p:cNvSpPr>
          <p:nvPr>
            <p:ph idx="1"/>
          </p:nvPr>
        </p:nvSpPr>
        <p:spPr/>
        <p:txBody>
          <a:bodyPr>
            <a:normAutofit/>
          </a:bodyPr>
          <a:lstStyle/>
          <a:p>
            <a:r>
              <a:rPr lang="en-IN" sz="2000" dirty="0" smtClean="0"/>
              <a:t>In recent times, the number of fraud transactions has increased drastically due to which credit card companies are facing a lot of challenges.</a:t>
            </a:r>
          </a:p>
          <a:p>
            <a:r>
              <a:rPr lang="en-IN" sz="2000" dirty="0" smtClean="0"/>
              <a:t>For many banks, retaining high profitable customers is the most important business goal. Banking fraud, however, poses a significant threat to this goal. </a:t>
            </a:r>
          </a:p>
          <a:p>
            <a:r>
              <a:rPr lang="en-IN" sz="2000" dirty="0" smtClean="0"/>
              <a:t>In the banking industry, detecting credit card fraud using machine learning is a necessity for the banks, as they need to put proactive monitoring and fraud prevention mechanisms in place.</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Most transactions happen on Mondays but it’s different during December</a:t>
            </a:r>
            <a:endParaRPr lang="en-IN" sz="3200" b="1" dirty="0"/>
          </a:p>
        </p:txBody>
      </p:sp>
      <p:sp>
        <p:nvSpPr>
          <p:cNvPr id="3" name="Content Placeholder 2"/>
          <p:cNvSpPr>
            <a:spLocks noGrp="1"/>
          </p:cNvSpPr>
          <p:nvPr>
            <p:ph idx="1"/>
          </p:nvPr>
        </p:nvSpPr>
        <p:spPr>
          <a:xfrm>
            <a:off x="0" y="1935480"/>
            <a:ext cx="9144000" cy="2788920"/>
          </a:xfrm>
        </p:spPr>
        <p:txBody>
          <a:bodyPr/>
          <a:lstStyle/>
          <a:p>
            <a:r>
              <a:rPr lang="en-IN" sz="2000" dirty="0" smtClean="0"/>
              <a:t>As we can see most of the expenditure is done around Monday as it is the start of a new week which can include weekly rations.</a:t>
            </a:r>
          </a:p>
          <a:p>
            <a:r>
              <a:rPr lang="en-IN" sz="2000" dirty="0" smtClean="0"/>
              <a:t>But this does not seem like a scenario for the month of December as it is the month of Holidays where people buy allot of gifts and stuff for themselves as there are also allot of sales around that month.</a:t>
            </a:r>
          </a:p>
          <a:p>
            <a:r>
              <a:rPr lang="en-IN" sz="2000" dirty="0" smtClean="0"/>
              <a:t>Month December has the highest transactions for both the years as it is a festive month.</a:t>
            </a:r>
          </a:p>
        </p:txBody>
      </p:sp>
      <p:pic>
        <p:nvPicPr>
          <p:cNvPr id="1027" name="Picture 3"/>
          <p:cNvPicPr>
            <a:picLocks noChangeAspect="1" noChangeArrowheads="1"/>
          </p:cNvPicPr>
          <p:nvPr/>
        </p:nvPicPr>
        <p:blipFill>
          <a:blip r:embed="rId2" cstate="print"/>
          <a:srcRect/>
          <a:stretch>
            <a:fillRect/>
          </a:stretch>
        </p:blipFill>
        <p:spPr bwMode="auto">
          <a:xfrm>
            <a:off x="0" y="4800600"/>
            <a:ext cx="4648200" cy="2057401"/>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8200" y="4772025"/>
            <a:ext cx="44958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IN" sz="3200" b="1" dirty="0" smtClean="0"/>
              <a:t>Customer’s highest preferred transaction is </a:t>
            </a:r>
            <a:r>
              <a:rPr lang="en-IN" sz="3200" b="1" dirty="0" err="1" smtClean="0"/>
              <a:t>gas_transport</a:t>
            </a:r>
            <a:endParaRPr lang="en-IN" sz="3200" b="1" dirty="0"/>
          </a:p>
        </p:txBody>
      </p:sp>
      <p:sp>
        <p:nvSpPr>
          <p:cNvPr id="3" name="Content Placeholder 2"/>
          <p:cNvSpPr>
            <a:spLocks noGrp="1"/>
          </p:cNvSpPr>
          <p:nvPr>
            <p:ph idx="1"/>
          </p:nvPr>
        </p:nvSpPr>
        <p:spPr>
          <a:xfrm>
            <a:off x="0" y="1143000"/>
            <a:ext cx="9144000" cy="2331720"/>
          </a:xfrm>
        </p:spPr>
        <p:txBody>
          <a:bodyPr>
            <a:noAutofit/>
          </a:bodyPr>
          <a:lstStyle/>
          <a:p>
            <a:r>
              <a:rPr lang="en-IN" sz="2400" dirty="0" smtClean="0"/>
              <a:t>Highest number of transactions are done are for </a:t>
            </a:r>
            <a:r>
              <a:rPr lang="en-IN" sz="2400" dirty="0" err="1" smtClean="0"/>
              <a:t>gas_transport</a:t>
            </a:r>
            <a:r>
              <a:rPr lang="en-IN" sz="2400" dirty="0" smtClean="0"/>
              <a:t>. While least number of transactions are done for travel.</a:t>
            </a:r>
          </a:p>
          <a:p>
            <a:r>
              <a:rPr lang="en-IN" sz="2400" dirty="0" smtClean="0"/>
              <a:t>The next preference is home and </a:t>
            </a:r>
            <a:r>
              <a:rPr lang="en-IN" sz="2400" dirty="0" err="1" smtClean="0"/>
              <a:t>grocery_POS</a:t>
            </a:r>
            <a:r>
              <a:rPr lang="en-IN" sz="2400" dirty="0" smtClean="0"/>
              <a:t>. Follow up by </a:t>
            </a:r>
            <a:r>
              <a:rPr lang="en-IN" sz="2400" dirty="0" err="1" smtClean="0"/>
              <a:t>kids_pets</a:t>
            </a:r>
            <a:r>
              <a:rPr lang="en-IN" sz="2400" dirty="0" smtClean="0"/>
              <a:t> as </a:t>
            </a:r>
            <a:r>
              <a:rPr lang="en-IN" sz="2400" dirty="0" err="1" smtClean="0"/>
              <a:t>thrid</a:t>
            </a:r>
            <a:r>
              <a:rPr lang="en-IN" sz="2400" dirty="0" smtClean="0"/>
              <a:t> highest.</a:t>
            </a:r>
          </a:p>
          <a:p>
            <a:r>
              <a:rPr lang="en-IN" sz="2400" dirty="0" smtClean="0"/>
              <a:t>In comparison it can be seen that Females are more keen about spending funds as compared to the male gender.</a:t>
            </a:r>
          </a:p>
        </p:txBody>
      </p:sp>
      <p:pic>
        <p:nvPicPr>
          <p:cNvPr id="2050" name="Picture 2"/>
          <p:cNvPicPr>
            <a:picLocks noChangeAspect="1" noChangeArrowheads="1"/>
          </p:cNvPicPr>
          <p:nvPr/>
        </p:nvPicPr>
        <p:blipFill>
          <a:blip r:embed="rId2" cstate="print"/>
          <a:srcRect/>
          <a:stretch>
            <a:fillRect/>
          </a:stretch>
        </p:blipFill>
        <p:spPr bwMode="auto">
          <a:xfrm>
            <a:off x="0" y="3810000"/>
            <a:ext cx="4648200" cy="30480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48200" y="3810001"/>
            <a:ext cx="44958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b="1" dirty="0" smtClean="0"/>
              <a:t>The best suited model</a:t>
            </a:r>
            <a:endParaRPr lang="en-IN" b="1" dirty="0"/>
          </a:p>
        </p:txBody>
      </p:sp>
      <p:sp>
        <p:nvSpPr>
          <p:cNvPr id="3" name="Content Placeholder 2"/>
          <p:cNvSpPr>
            <a:spLocks noGrp="1"/>
          </p:cNvSpPr>
          <p:nvPr>
            <p:ph idx="1"/>
          </p:nvPr>
        </p:nvSpPr>
        <p:spPr>
          <a:xfrm>
            <a:off x="0" y="1219200"/>
            <a:ext cx="9144000" cy="2819400"/>
          </a:xfrm>
        </p:spPr>
        <p:txBody>
          <a:bodyPr>
            <a:normAutofit/>
          </a:bodyPr>
          <a:lstStyle/>
          <a:p>
            <a:r>
              <a:rPr lang="en-IN" sz="2000" dirty="0" smtClean="0"/>
              <a:t>As we can see Accuracy is the highest of the imbalanced logistic regression model, but precision and recall are awfully low.</a:t>
            </a:r>
          </a:p>
          <a:p>
            <a:r>
              <a:rPr lang="en-IN" sz="2000" dirty="0" smtClean="0"/>
              <a:t>Random Forest SMOTE is the best option even though the Accuracy and recall is a bit low than the others as Over sampling copy and add data and under sampling leads to loss of data.</a:t>
            </a:r>
          </a:p>
          <a:p>
            <a:r>
              <a:rPr lang="en-IN" sz="2000" dirty="0" smtClean="0"/>
              <a:t>After hyper parameter tuning  Random Forest SMOTE’s accuracy and Recall has increased making it the best model to choose.</a:t>
            </a:r>
          </a:p>
          <a:p>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0" y="4038600"/>
            <a:ext cx="91440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p:txBody>
          <a:bodyPr/>
          <a:lstStyle/>
          <a:p>
            <a:r>
              <a:rPr lang="en-IN" dirty="0" smtClean="0"/>
              <a:t>Banks should be paying more attention to the transactions happening during the least active days to prevent fraud.</a:t>
            </a:r>
          </a:p>
          <a:p>
            <a:r>
              <a:rPr lang="en-IN" dirty="0" smtClean="0"/>
              <a:t>Giving more attention to the unusual activity such as unusual purchases through the credit card.</a:t>
            </a:r>
          </a:p>
          <a:p>
            <a:r>
              <a:rPr lang="en-IN" dirty="0" smtClean="0"/>
              <a:t>Picking the most optimum model by making sure the results are balanced and not only focused on Accuracy. And then get it to hyper parameter tuning.</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b="1" dirty="0" smtClean="0"/>
              <a:t>Appendix – Data sources</a:t>
            </a:r>
            <a:endParaRPr lang="en-IN" b="1" dirty="0"/>
          </a:p>
        </p:txBody>
      </p:sp>
      <p:sp>
        <p:nvSpPr>
          <p:cNvPr id="3" name="Content Placeholder 2"/>
          <p:cNvSpPr>
            <a:spLocks noGrp="1"/>
          </p:cNvSpPr>
          <p:nvPr>
            <p:ph idx="1"/>
          </p:nvPr>
        </p:nvSpPr>
        <p:spPr>
          <a:xfrm>
            <a:off x="457200" y="1935480"/>
            <a:ext cx="8229600" cy="2103120"/>
          </a:xfrm>
        </p:spPr>
        <p:txBody>
          <a:bodyPr/>
          <a:lstStyle/>
          <a:p>
            <a:r>
              <a:rPr lang="en-IN" dirty="0" smtClean="0"/>
              <a:t>Following data was used for the analysis:</a:t>
            </a:r>
          </a:p>
          <a:p>
            <a:pPr marL="514350" indent="-514350">
              <a:buFont typeface="+mj-lt"/>
              <a:buAutoNum type="arabicPeriod"/>
            </a:pPr>
            <a:r>
              <a:rPr lang="en-IN" dirty="0" smtClean="0"/>
              <a:t>Credit card fraud test and train CSVs</a:t>
            </a:r>
          </a:p>
          <a:p>
            <a:pPr marL="514350" indent="-514350">
              <a:buFont typeface="+mj-lt"/>
              <a:buAutoNum type="arabicPeriod"/>
            </a:pPr>
            <a:r>
              <a:rPr lang="en-IN" dirty="0" smtClean="0"/>
              <a:t>The data is from 2019 to 2020.</a:t>
            </a:r>
          </a:p>
          <a:p>
            <a:pPr marL="514350" indent="-514350"/>
            <a:r>
              <a:rPr lang="en-IN" dirty="0" smtClean="0"/>
              <a:t>Below is a brief snapshot of the data combined: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605</TotalTime>
  <Words>726</Words>
  <Application>Microsoft Office PowerPoint</Application>
  <PresentationFormat>On-screen Show (4:3)</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Credit Card Fraud Capstone Project Presentation</vt:lpstr>
      <vt:lpstr>AGENDA:</vt:lpstr>
      <vt:lpstr>Objective</vt:lpstr>
      <vt:lpstr>Background</vt:lpstr>
      <vt:lpstr>Most transactions happen on Mondays but it’s different during December</vt:lpstr>
      <vt:lpstr>Customer’s highest preferred transaction is gas_transport</vt:lpstr>
      <vt:lpstr>The best suited model</vt:lpstr>
      <vt:lpstr>Recommendations</vt:lpstr>
      <vt:lpstr>Appendix – Data sources</vt:lpstr>
      <vt:lpstr>Slide 10</vt:lpstr>
      <vt:lpstr>Appendix – Data Methodology</vt:lpstr>
      <vt:lpstr>Appendix – Data model assumptions</vt:lpstr>
      <vt:lpstr>Video submission for ppt link: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Capstone Project</dc:title>
  <dc:creator>Nikhil Bhati</dc:creator>
  <cp:lastModifiedBy>HP</cp:lastModifiedBy>
  <cp:revision>65</cp:revision>
  <dcterms:created xsi:type="dcterms:W3CDTF">2006-08-16T00:00:00Z</dcterms:created>
  <dcterms:modified xsi:type="dcterms:W3CDTF">2022-07-05T21:51:54Z</dcterms:modified>
</cp:coreProperties>
</file>