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0" r:id="rId6"/>
    <p:sldId id="274" r:id="rId7"/>
    <p:sldId id="275" r:id="rId8"/>
    <p:sldId id="277" r:id="rId9"/>
    <p:sldId id="276" r:id="rId10"/>
    <p:sldId id="261" r:id="rId11"/>
    <p:sldId id="262" r:id="rId12"/>
    <p:sldId id="264" r:id="rId13"/>
    <p:sldId id="265" r:id="rId14"/>
    <p:sldId id="266" r:id="rId15"/>
    <p:sldId id="267" r:id="rId16"/>
    <p:sldId id="278" r:id="rId1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Rockwell Condensed" panose="02060603050405020104" pitchFamily="18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3842" autoAdjust="0"/>
  </p:normalViewPr>
  <p:slideViewPr>
    <p:cSldViewPr snapToGrid="0">
      <p:cViewPr varScale="1">
        <p:scale>
          <a:sx n="100" d="100"/>
          <a:sy n="100" d="100"/>
        </p:scale>
        <p:origin x="52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225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4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f5b677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f5b677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5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f5b677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f5b677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6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5b677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5b677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31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52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3f5b677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3f5b677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2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1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61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3f5b677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3f5b677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3f5b677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3f5b6777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900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255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1596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1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3674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323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89074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5601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34112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346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858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2377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64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2714625" y="1971675"/>
            <a:ext cx="3962400" cy="115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Rockwell Condensed" panose="02060603050405020104" pitchFamily="18" charset="0"/>
              </a:rPr>
              <a:t>Will They Claim It?</a:t>
            </a:r>
            <a:endParaRPr sz="4000" dirty="0">
              <a:latin typeface="Rockwell Condensed" panose="020606030504050201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1878" y="4410075"/>
            <a:ext cx="27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</a:t>
            </a:r>
            <a:r>
              <a:rPr lang="en-IN" i="1" dirty="0" smtClean="0"/>
              <a:t>Weekend warriors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628775"/>
            <a:ext cx="7505700" cy="28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smtClean="0">
                <a:latin typeface="+mj-lt"/>
              </a:rPr>
              <a:t>In order to reduce the variation in data, we categorized the following columns: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Age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Agency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Product Name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Destination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759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and Approaches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7145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used the Logistic regression </a:t>
            </a:r>
            <a:r>
              <a:rPr lang="en" sz="16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Random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forest classifier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,decision tree,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Ada-boost and gradient boosting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on the dataset.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Random forest is the model which outperformed other models.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started with a logistic regression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and decision tree,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but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they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weren’t 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performing as expected. That is why we choose to go with random forest classifer with gave comparatively better results.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&amp; Results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model is evaluated based on the precision score which indicates how precisely can the model determine whether the claim should be sanctioned or rejected.</a:t>
            </a:r>
          </a:p>
          <a:p>
            <a:pPr marL="0" indent="0">
              <a:buNone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Precision is the ability of a classification model to identify only the relevant data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model gave a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good precision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score of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0.85</a:t>
            </a:r>
            <a:endParaRPr lang="en-IN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Results</a:t>
            </a: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714500"/>
            <a:ext cx="7505700" cy="272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The precision scores for different models is given below: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Decision Tree CLF: 0.71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err="1" smtClean="0"/>
              <a:t>Adaboost</a:t>
            </a:r>
            <a:r>
              <a:rPr lang="en-IN" dirty="0" smtClean="0"/>
              <a:t> : 0.64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Random Forest CLF : 0.85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err="1" smtClean="0"/>
              <a:t>Xgboost</a:t>
            </a:r>
            <a:r>
              <a:rPr lang="en-IN" dirty="0" smtClean="0"/>
              <a:t> : 0.64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Logistic regression CLF : 0.63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As you can see, the best performing model is Random Forest CLF.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Decisions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300" dirty="0" smtClean="0"/>
              <a:t>The age group which falls under the ‘Adult’ class, has a higher chance of getting his/her claim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300" dirty="0" smtClean="0"/>
              <a:t>So we can interpret that our model will predict the accurate claim to sanction or not 85% of the time.</a:t>
            </a:r>
            <a:endParaRPr lang="en" sz="1300" dirty="0" smtClean="0"/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IN" sz="1300" dirty="0" smtClean="0"/>
              <a:t>Business </a:t>
            </a:r>
            <a:r>
              <a:rPr lang="en-IN" sz="1300" dirty="0"/>
              <a:t>can provide packages to include additional benefits for fellow </a:t>
            </a:r>
            <a:r>
              <a:rPr lang="en-IN" sz="1300" dirty="0" smtClean="0"/>
              <a:t>travellers </a:t>
            </a:r>
            <a:r>
              <a:rPr lang="en-IN" sz="1300" dirty="0"/>
              <a:t>belonging to Senior citizen and kids age groups at some increased cost which would attract more customers. This would increase profit as the claims for these age groups are </a:t>
            </a:r>
            <a:r>
              <a:rPr lang="en-IN" sz="1300" dirty="0" smtClean="0"/>
              <a:t>less as compared to other age groups.</a:t>
            </a:r>
            <a:endParaRPr lang="en-IN"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 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If we had more time, then we would have implemented the following things in our model: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 smtClean="0"/>
              <a:t>Grid Search CV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 smtClean="0"/>
              <a:t>Different ensembling methods.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 smtClean="0"/>
              <a:t>Tweaked some hyper-parameters of the models.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358" y="2247311"/>
            <a:ext cx="3133417" cy="727561"/>
          </a:xfrm>
        </p:spPr>
        <p:txBody>
          <a:bodyPr>
            <a:normAutofit/>
          </a:bodyPr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990600" y="836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Construct a Data Science prototype that analyzes the provided data and forecasts whether a travel insurance claim is to be sanctioned or rejected.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endParaRPr lang="e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Lets consider a scenario where a customer who has purchased a travel insurance product is applying for an insurance claim. In this case, the problem statement is to create a Data science model that predicts whether the insurance claim is to be sanctioned or not based on the data imputted into the model.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952500" y="893225"/>
            <a:ext cx="7505700" cy="954600"/>
          </a:xfrm>
        </p:spPr>
        <p:txBody>
          <a:bodyPr/>
          <a:lstStyle/>
          <a:p>
            <a:pPr lvl="0"/>
            <a:r>
              <a:rPr lang="en-US" dirty="0" smtClean="0"/>
              <a:t>Why solve this problem?</a:t>
            </a:r>
            <a:endParaRPr lang="en-US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Improves transparency. (Between sales and finance teams to calculate the credit and debit cash flow.)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Reduces manual intervention. (In the process of sanctioning claims resulting into human resource savings and reducing human prone error.)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Helps in determining business KPIs and business planning faster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availability would be faster with higher accuracy helping to drive business decisions and determining the costs of products.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Stakeholders – CEO, CFO and Sales Team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34064" y="947635"/>
            <a:ext cx="7390786" cy="72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552575"/>
            <a:ext cx="7505700" cy="28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/>
              <a:t>The predictions and inferences would have been more insightful if following additional details were to be added: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300" b="1" dirty="0" smtClean="0"/>
              <a:t>Gender</a:t>
            </a:r>
            <a:r>
              <a:rPr lang="en-US" sz="1300" dirty="0" smtClean="0"/>
              <a:t> – The data would provide additional insights on the number of </a:t>
            </a:r>
            <a:r>
              <a:rPr lang="en-US" sz="1300" dirty="0"/>
              <a:t>claims received classified by Gender and also the distribution of claim across </a:t>
            </a:r>
            <a:r>
              <a:rPr lang="en-US" sz="1300" dirty="0" smtClean="0"/>
              <a:t>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300" b="1" dirty="0" smtClean="0"/>
              <a:t>Cost of Product </a:t>
            </a:r>
            <a:r>
              <a:rPr lang="en-US" sz="1300" dirty="0" smtClean="0"/>
              <a:t>- </a:t>
            </a:r>
            <a:r>
              <a:rPr lang="en-US" sz="1300" dirty="0"/>
              <a:t>Cost of the product plan would help deriving insights as to how the claim sanctions are related to the expensive plans as compared to cheaper </a:t>
            </a:r>
            <a:r>
              <a:rPr lang="en-US" sz="1300" dirty="0" smtClean="0"/>
              <a:t>ones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300" b="1" dirty="0" smtClean="0"/>
              <a:t>Reason of rejection of claims </a:t>
            </a:r>
            <a:r>
              <a:rPr lang="en-US" sz="1300" dirty="0" smtClean="0"/>
              <a:t>– If reasons were provided for the rejection of certain claims, it would have been helpful to form a group of common reasons to reject claims.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04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8185" y="726874"/>
            <a:ext cx="7505700" cy="64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</a:t>
            </a:r>
            <a:r>
              <a:rPr lang="en" dirty="0" smtClean="0"/>
              <a:t>Analysis (Univariate)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62" r="9462"/>
          <a:stretch/>
        </p:blipFill>
        <p:spPr>
          <a:xfrm>
            <a:off x="305720" y="2091740"/>
            <a:ext cx="2781301" cy="1887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4129" y="1717953"/>
            <a:ext cx="254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Net Sales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31" y="2091740"/>
            <a:ext cx="2806583" cy="1887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325" y="1693898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53" r="4877"/>
          <a:stretch/>
        </p:blipFill>
        <p:spPr>
          <a:xfrm>
            <a:off x="6143624" y="2091740"/>
            <a:ext cx="2762251" cy="1887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5125" y="1693898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Commission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08" y="733244"/>
            <a:ext cx="7505700" cy="621250"/>
          </a:xfrm>
        </p:spPr>
        <p:txBody>
          <a:bodyPr/>
          <a:lstStyle/>
          <a:p>
            <a:r>
              <a:rPr lang="en-IN" dirty="0" smtClean="0"/>
              <a:t>EDA (Univariate)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8" y="1968937"/>
            <a:ext cx="2510051" cy="2323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100" y="142726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63600"/>
            <a:ext cx="5867399" cy="293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1344662"/>
            <a:ext cx="277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Destination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5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21763"/>
            <a:ext cx="7505700" cy="592675"/>
          </a:xfrm>
        </p:spPr>
        <p:txBody>
          <a:bodyPr>
            <a:normAutofit/>
          </a:bodyPr>
          <a:lstStyle/>
          <a:p>
            <a:r>
              <a:rPr lang="en-IN" dirty="0" smtClean="0"/>
              <a:t>EDA (Bivariate)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7" r="1297"/>
          <a:stretch/>
        </p:blipFill>
        <p:spPr>
          <a:xfrm>
            <a:off x="4624387" y="2009775"/>
            <a:ext cx="43243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225" y="1397794"/>
            <a:ext cx="298132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Age group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19725" y="1433874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Agency Type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22" t="1324" r="819"/>
          <a:stretch/>
        </p:blipFill>
        <p:spPr>
          <a:xfrm>
            <a:off x="238124" y="2009775"/>
            <a:ext cx="425767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7" y="560367"/>
            <a:ext cx="7505700" cy="649825"/>
          </a:xfrm>
        </p:spPr>
        <p:txBody>
          <a:bodyPr/>
          <a:lstStyle/>
          <a:p>
            <a:r>
              <a:rPr lang="en-IN" dirty="0" smtClean="0"/>
              <a:t>EDA (Bivariate)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144" r="1075"/>
          <a:stretch/>
        </p:blipFill>
        <p:spPr>
          <a:xfrm>
            <a:off x="228600" y="1952600"/>
            <a:ext cx="4295775" cy="26157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9416" y="1427507"/>
            <a:ext cx="332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age groups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16" r="1271"/>
          <a:stretch/>
        </p:blipFill>
        <p:spPr>
          <a:xfrm>
            <a:off x="4676774" y="1952599"/>
            <a:ext cx="4249508" cy="261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4425" y="1427507"/>
            <a:ext cx="332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Distribution channel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7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74125"/>
            <a:ext cx="7505700" cy="954600"/>
          </a:xfrm>
        </p:spPr>
        <p:txBody>
          <a:bodyPr/>
          <a:lstStyle/>
          <a:p>
            <a:r>
              <a:rPr lang="en-IN" dirty="0" smtClean="0"/>
              <a:t>Correlations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1" t="2359" r="1761"/>
          <a:stretch/>
        </p:blipFill>
        <p:spPr>
          <a:xfrm>
            <a:off x="247650" y="1428723"/>
            <a:ext cx="4191000" cy="3276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72" r="3371"/>
          <a:stretch/>
        </p:blipFill>
        <p:spPr>
          <a:xfrm>
            <a:off x="4591050" y="1428723"/>
            <a:ext cx="4210050" cy="3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424</TotalTime>
  <Words>646</Words>
  <Application>Microsoft Office PowerPoint</Application>
  <PresentationFormat>On-screen Show (16:9)</PresentationFormat>
  <Paragraphs>69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Cambria</vt:lpstr>
      <vt:lpstr>Wingdings</vt:lpstr>
      <vt:lpstr>Rockwell Condensed</vt:lpstr>
      <vt:lpstr>Century Gothic</vt:lpstr>
      <vt:lpstr>Garamond</vt:lpstr>
      <vt:lpstr>Savon</vt:lpstr>
      <vt:lpstr>Will They Claim It?</vt:lpstr>
      <vt:lpstr>Problem Statement</vt:lpstr>
      <vt:lpstr>Why solve this problem?</vt:lpstr>
      <vt:lpstr>Data</vt:lpstr>
      <vt:lpstr>Exploratory Data Analysis (Univariate)</vt:lpstr>
      <vt:lpstr>EDA (Univariate)</vt:lpstr>
      <vt:lpstr>EDA (Bivariate)</vt:lpstr>
      <vt:lpstr>EDA (Bivariate)</vt:lpstr>
      <vt:lpstr>Correlations</vt:lpstr>
      <vt:lpstr>Pipeline</vt:lpstr>
      <vt:lpstr>Models and Approaches</vt:lpstr>
      <vt:lpstr>Evaluation &amp; Results</vt:lpstr>
      <vt:lpstr>Final Results</vt:lpstr>
      <vt:lpstr>Insights &amp; Decisions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Claim It?</dc:title>
  <dc:creator>Admin</dc:creator>
  <cp:lastModifiedBy>Elton Landers</cp:lastModifiedBy>
  <cp:revision>53</cp:revision>
  <dcterms:modified xsi:type="dcterms:W3CDTF">2020-05-31T07:31:43Z</dcterms:modified>
</cp:coreProperties>
</file>