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58" r:id="rId6"/>
    <p:sldId id="259" r:id="rId7"/>
    <p:sldId id="272" r:id="rId8"/>
    <p:sldId id="273" r:id="rId9"/>
    <p:sldId id="260" r:id="rId10"/>
    <p:sldId id="268" r:id="rId11"/>
    <p:sldId id="269" r:id="rId12"/>
    <p:sldId id="261" r:id="rId13"/>
    <p:sldId id="262" r:id="rId14"/>
    <p:sldId id="270" r:id="rId15"/>
    <p:sldId id="271" r:id="rId16"/>
    <p:sldId id="263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6D9C-B9FD-4EAD-AD28-B278712BAA3F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0D3F1-44EC-40B6-ADF2-14F660FFD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4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6F5EAE-0FA5-4506-A5BA-7A27CCA0C727}" type="slidenum">
              <a:t>7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362610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FCD945-3CFD-40F3-B65C-0442D873F1D6}" type="slidenum">
              <a:t>8</a:t>
            </a:fld>
            <a:endParaRPr lang="ru-RU"/>
          </a:p>
        </p:txBody>
      </p:sp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 sz="2810"/>
          </a:p>
        </p:txBody>
      </p:sp>
    </p:spTree>
    <p:extLst>
      <p:ext uri="{BB962C8B-B14F-4D97-AF65-F5344CB8AC3E}">
        <p14:creationId xmlns:p14="http://schemas.microsoft.com/office/powerpoint/2010/main" val="385530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0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9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2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7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8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6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50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1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0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E0A9-828F-461A-A8F2-3667F0EA2172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7568-8AEB-4CE2-ADDF-6692347C4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ymbl.cc/en/unicode-table/" TargetMode="External"/><Relationship Id="rId2" Type="http://schemas.openxmlformats.org/officeDocument/2006/relationships/hyperlink" Target="https://habr.com/ru/articles/15863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Коллекции, строки, </a:t>
            </a:r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кода информационных систем. Лекция №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60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679" y="1690688"/>
            <a:ext cx="559464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74" y="5015777"/>
            <a:ext cx="4814783" cy="138654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074" y="1690688"/>
            <a:ext cx="8656617" cy="31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символы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8942"/>
            <a:ext cx="7544783" cy="54305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37" y="1690688"/>
            <a:ext cx="4553563" cy="40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Форматированный вывод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56" y="1690688"/>
            <a:ext cx="9777288" cy="49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Форматированный вывод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51" y="1450543"/>
            <a:ext cx="7800497" cy="5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4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Форматированный вывод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588" y="1690688"/>
            <a:ext cx="10316823" cy="4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2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и каталоги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12" y="1437696"/>
            <a:ext cx="6666940" cy="52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hlinkClick r:id="rId2"/>
              </a:rPr>
              <a:t>Что нужно знать каждому разработчику о кодировках и наборах символов для работы с текстом</a:t>
            </a:r>
            <a:endParaRPr lang="ru-RU" dirty="0" smtClean="0"/>
          </a:p>
          <a:p>
            <a:r>
              <a:rPr lang="ru-RU" dirty="0">
                <a:hlinkClick r:id="rId3"/>
              </a:rPr>
              <a:t>Таблица всех символов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87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393" y="1690688"/>
            <a:ext cx="9849214" cy="4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9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09" y="2099854"/>
            <a:ext cx="8222673" cy="29741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28" y="217343"/>
            <a:ext cx="3500582" cy="64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29607" cy="43683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807" y="3016251"/>
            <a:ext cx="4382046" cy="1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26" y="1690688"/>
            <a:ext cx="8137347" cy="51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строк и массивов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621" y="1903125"/>
            <a:ext cx="9342757" cy="38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68" y="261232"/>
            <a:ext cx="4092632" cy="2887047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>
              <a:defRPr sz="1400"/>
            </a:pP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>
              <a:defRPr sz="1400"/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>
              <a:defRPr sz="1400"/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string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 = </a:t>
            </a:r>
            <a:r>
              <a:rPr lang="ru-RU" sz="1693">
                <a:solidFill>
                  <a:srgbClr val="A31515"/>
                </a:solidFill>
                <a:latin typeface="Consolas" pitchFamily="33"/>
                <a:ea typeface="Consolas" pitchFamily="33"/>
                <a:cs typeface="Consolas" pitchFamily="33"/>
              </a:rPr>
              <a:t>"abc"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</a:p>
          <a:p>
            <a:pPr hangingPunct="0">
              <a:defRPr sz="1400"/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s = </a:t>
            </a:r>
            <a:r>
              <a:rPr lang="ru-RU" sz="1693">
                <a:solidFill>
                  <a:srgbClr val="A31515"/>
                </a:solidFill>
                <a:latin typeface="Consolas" pitchFamily="33"/>
                <a:ea typeface="Consolas" pitchFamily="33"/>
                <a:cs typeface="Consolas" pitchFamily="33"/>
              </a:rPr>
              <a:t>"xyz"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</a:p>
          <a:p>
            <a:pPr hangingPunct="0">
              <a:defRPr sz="1400"/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s += </a:t>
            </a:r>
            <a:r>
              <a:rPr lang="ru-RU" sz="1693">
                <a:solidFill>
                  <a:srgbClr val="A31515"/>
                </a:solidFill>
                <a:latin typeface="Consolas" pitchFamily="33"/>
                <a:ea typeface="Consolas" pitchFamily="33"/>
                <a:cs typeface="Consolas" pitchFamily="33"/>
              </a:rPr>
              <a:t>"123"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4" name="Полилиния 3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050696" y="435386"/>
            <a:ext cx="1132004" cy="2264009"/>
            <a:chOff x="4176000" y="360000"/>
            <a:chExt cx="936000" cy="1872000"/>
          </a:xfrm>
        </p:grpSpPr>
        <p:sp>
          <p:nvSpPr>
            <p:cNvPr id="8" name="Полилиния 7"/>
            <p:cNvSpPr/>
            <p:nvPr/>
          </p:nvSpPr>
          <p:spPr>
            <a:xfrm>
              <a:off x="4176000" y="360000"/>
              <a:ext cx="936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76000" y="360000"/>
              <a:ext cx="707590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s: </a:t>
              </a:r>
              <a:r>
                <a:rPr lang="ru-RU" sz="1693" b="1">
                  <a:latin typeface="Liberation Sans" pitchFamily="18"/>
                  <a:ea typeface="Microsoft YaHei" pitchFamily="2"/>
                  <a:cs typeface="Mangal" pitchFamily="2"/>
                </a:rPr>
                <a:t> </a:t>
              </a:r>
            </a:p>
          </p:txBody>
        </p:sp>
      </p:grpSp>
      <p:sp>
        <p:nvSpPr>
          <p:cNvPr id="10" name="Полилиния 9"/>
          <p:cNvSpPr/>
          <p:nvPr/>
        </p:nvSpPr>
        <p:spPr>
          <a:xfrm rot="5400000">
            <a:off x="522677" y="139323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5007157" y="3134782"/>
            <a:ext cx="6835566" cy="3439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6600"/>
            </a:solidFill>
            <a:prstDash val="solid"/>
          </a:ln>
        </p:spPr>
        <p:txBody>
          <a:bodyPr vert="horz" wrap="none" lIns="152385" tIns="97962" rIns="152385" bIns="97962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5400000">
            <a:off x="522677" y="113200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 rot="5400000">
            <a:off x="522677" y="1610929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Полилиния 13"/>
          <p:cNvSpPr/>
          <p:nvPr/>
        </p:nvSpPr>
        <p:spPr>
          <a:xfrm rot="5400000">
            <a:off x="522677" y="187216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5834391" y="3657246"/>
            <a:ext cx="1132004" cy="1073058"/>
            <a:chOff x="4824000" y="3024000"/>
            <a:chExt cx="936000" cy="887260"/>
          </a:xfrm>
        </p:grpSpPr>
        <p:sp>
          <p:nvSpPr>
            <p:cNvPr id="16" name="Полилиния 15"/>
            <p:cNvSpPr/>
            <p:nvPr/>
          </p:nvSpPr>
          <p:spPr>
            <a:xfrm>
              <a:off x="4824000" y="3024000"/>
              <a:ext cx="936000" cy="86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4000" y="3024000"/>
              <a:ext cx="758858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string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abc</a:t>
              </a:r>
            </a:p>
          </p:txBody>
        </p:sp>
      </p:grpSp>
      <p:sp>
        <p:nvSpPr>
          <p:cNvPr id="18" name="Полилиния 17"/>
          <p:cNvSpPr/>
          <p:nvPr/>
        </p:nvSpPr>
        <p:spPr>
          <a:xfrm>
            <a:off x="5489565" y="118381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19" name="Соединительная линия уступом 18"/>
          <p:cNvCxnSpPr>
            <a:stCxn id="18" idx="1"/>
          </p:cNvCxnSpPr>
          <p:nvPr/>
        </p:nvCxnSpPr>
        <p:spPr>
          <a:xfrm>
            <a:off x="5663719" y="1299846"/>
            <a:ext cx="736674" cy="2357399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grpSp>
        <p:nvGrpSpPr>
          <p:cNvPr id="20" name="Группа 19"/>
          <p:cNvGrpSpPr/>
          <p:nvPr/>
        </p:nvGrpSpPr>
        <p:grpSpPr>
          <a:xfrm>
            <a:off x="7401782" y="3657246"/>
            <a:ext cx="1132004" cy="1073058"/>
            <a:chOff x="6120000" y="3024000"/>
            <a:chExt cx="936000" cy="887260"/>
          </a:xfrm>
        </p:grpSpPr>
        <p:sp>
          <p:nvSpPr>
            <p:cNvPr id="21" name="Полилиния 20"/>
            <p:cNvSpPr/>
            <p:nvPr/>
          </p:nvSpPr>
          <p:spPr>
            <a:xfrm>
              <a:off x="6120000" y="3024000"/>
              <a:ext cx="936000" cy="86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0000" y="3024000"/>
              <a:ext cx="758858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string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xyz</a:t>
              </a:r>
            </a:p>
          </p:txBody>
        </p:sp>
      </p:grpSp>
      <p:cxnSp>
        <p:nvCxnSpPr>
          <p:cNvPr id="23" name="Соединительная линия уступом 22"/>
          <p:cNvCxnSpPr/>
          <p:nvPr/>
        </p:nvCxnSpPr>
        <p:spPr>
          <a:xfrm>
            <a:off x="5663719" y="1299628"/>
            <a:ext cx="2304065" cy="2357617"/>
          </a:xfrm>
          <a:prstGeom prst="bentConnector3">
            <a:avLst>
              <a:gd name="adj1" fmla="val 99307"/>
            </a:avLst>
          </a:prstGeom>
          <a:noFill/>
          <a:ln w="36000">
            <a:solidFill>
              <a:srgbClr val="999999"/>
            </a:solidFill>
            <a:prstDash val="solid"/>
          </a:ln>
        </p:spPr>
      </p:cxnSp>
      <p:grpSp>
        <p:nvGrpSpPr>
          <p:cNvPr id="24" name="Группа 23"/>
          <p:cNvGrpSpPr/>
          <p:nvPr/>
        </p:nvGrpSpPr>
        <p:grpSpPr>
          <a:xfrm>
            <a:off x="8882095" y="3657246"/>
            <a:ext cx="1132005" cy="1073058"/>
            <a:chOff x="7343999" y="3024000"/>
            <a:chExt cx="936000" cy="887260"/>
          </a:xfrm>
        </p:grpSpPr>
        <p:sp>
          <p:nvSpPr>
            <p:cNvPr id="25" name="Полилиния 24"/>
            <p:cNvSpPr/>
            <p:nvPr/>
          </p:nvSpPr>
          <p:spPr>
            <a:xfrm>
              <a:off x="7343999" y="3024000"/>
              <a:ext cx="936000" cy="864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43999" y="3024000"/>
              <a:ext cx="861341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string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xyz123</a:t>
              </a:r>
            </a:p>
          </p:txBody>
        </p:sp>
      </p:grpSp>
      <p:cxnSp>
        <p:nvCxnSpPr>
          <p:cNvPr id="27" name="Соединительная линия уступом 26"/>
          <p:cNvCxnSpPr/>
          <p:nvPr/>
        </p:nvCxnSpPr>
        <p:spPr>
          <a:xfrm>
            <a:off x="5663719" y="1299628"/>
            <a:ext cx="3784378" cy="2357617"/>
          </a:xfrm>
          <a:prstGeom prst="bentConnector3">
            <a:avLst>
              <a:gd name="adj1" fmla="val 97593"/>
            </a:avLst>
          </a:prstGeom>
          <a:noFill/>
          <a:ln w="36000">
            <a:solidFill>
              <a:srgbClr val="999999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6147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9143327" y="3831399"/>
            <a:ext cx="1132004" cy="1132004"/>
            <a:chOff x="7560000" y="3168000"/>
            <a:chExt cx="936000" cy="936000"/>
          </a:xfrm>
        </p:grpSpPr>
        <p:sp>
          <p:nvSpPr>
            <p:cNvPr id="3" name="Полилиния 2"/>
            <p:cNvSpPr/>
            <p:nvPr/>
          </p:nvSpPr>
          <p:spPr>
            <a:xfrm>
              <a:off x="7560000" y="3168000"/>
              <a:ext cx="936000" cy="936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560000" y="3168000"/>
              <a:ext cx="758858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string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abc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4368" y="261232"/>
            <a:ext cx="4179709" cy="3897143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/>
          <a:lstStyle/>
          <a:p>
            <a:pPr hangingPunct="0">
              <a:defRPr sz="1400"/>
            </a:pP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public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class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2B91AF"/>
                </a:solidFill>
                <a:latin typeface="Consolas" pitchFamily="33"/>
                <a:ea typeface="Consolas" pitchFamily="33"/>
                <a:cs typeface="Consolas" pitchFamily="33"/>
              </a:rPr>
              <a:t>Program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{</a:t>
            </a:r>
          </a:p>
          <a:p>
            <a:pPr hangingPunct="0">
              <a:defRPr sz="1400"/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Update(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string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s)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>
              <a:defRPr sz="1400"/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s = </a:t>
            </a:r>
            <a:r>
              <a:rPr lang="ru-RU" sz="1693">
                <a:solidFill>
                  <a:srgbClr val="A31515"/>
                </a:solidFill>
                <a:latin typeface="Consolas" pitchFamily="33"/>
                <a:ea typeface="Consolas" pitchFamily="33"/>
                <a:cs typeface="Consolas" pitchFamily="33"/>
              </a:rPr>
              <a:t>"abc"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endParaRPr lang="ru-RU" sz="1693">
              <a:solidFill>
                <a:srgbClr val="000000"/>
              </a:solidFill>
              <a:latin typeface="Consolas" pitchFamily="33"/>
              <a:ea typeface="Consolas" pitchFamily="33"/>
              <a:cs typeface="Consolas" pitchFamily="33"/>
            </a:endParaRPr>
          </a:p>
          <a:p>
            <a:pPr hangingPunct="0">
              <a:defRPr sz="1400"/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static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void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Main()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{</a:t>
            </a:r>
          </a:p>
          <a:p>
            <a:pPr hangingPunct="0">
              <a:defRPr sz="1400"/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</a:t>
            </a:r>
            <a:r>
              <a:rPr lang="ru-RU" sz="1693">
                <a:solidFill>
                  <a:srgbClr val="0000FF"/>
                </a:solidFill>
                <a:latin typeface="Consolas" pitchFamily="33"/>
                <a:ea typeface="Consolas" pitchFamily="33"/>
                <a:cs typeface="Consolas" pitchFamily="33"/>
              </a:rPr>
              <a:t>string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s = </a:t>
            </a:r>
            <a:r>
              <a:rPr lang="ru-RU" sz="1693">
                <a:solidFill>
                  <a:srgbClr val="A31515"/>
                </a:solidFill>
                <a:latin typeface="Consolas" pitchFamily="33"/>
                <a:ea typeface="Consolas" pitchFamily="33"/>
                <a:cs typeface="Consolas" pitchFamily="33"/>
              </a:rPr>
              <a:t>"123"</a:t>
            </a: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;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    Update(s);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    }</a:t>
            </a:r>
          </a:p>
          <a:p>
            <a:pPr hangingPunct="0">
              <a:defRPr sz="1400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defRPr>
            </a:pPr>
            <a:r>
              <a:rPr lang="ru-RU" sz="1693">
                <a:solidFill>
                  <a:srgbClr val="000000"/>
                </a:solidFill>
                <a:latin typeface="Consolas" pitchFamily="33"/>
                <a:ea typeface="Consolas" pitchFamily="33"/>
                <a:cs typeface="Consolas" pitchFamily="33"/>
              </a:rPr>
              <a:t>}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4963618" y="348309"/>
            <a:ext cx="6922643" cy="2438163"/>
            <a:chOff x="4104000" y="288000"/>
            <a:chExt cx="5724000" cy="2016000"/>
          </a:xfrm>
        </p:grpSpPr>
        <p:sp>
          <p:nvSpPr>
            <p:cNvPr id="7" name="Полилиния 6"/>
            <p:cNvSpPr/>
            <p:nvPr/>
          </p:nvSpPr>
          <p:spPr>
            <a:xfrm>
              <a:off x="4140000" y="2232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4104000" y="288000"/>
              <a:ext cx="72000" cy="2015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4140000" y="288000"/>
              <a:ext cx="568800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  <a:prstDash val="solid"/>
            </a:ln>
          </p:spPr>
          <p:txBody>
            <a:bodyPr vert="horz"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10" name="Полилиния 9"/>
          <p:cNvSpPr/>
          <p:nvPr/>
        </p:nvSpPr>
        <p:spPr>
          <a:xfrm rot="5400000">
            <a:off x="522677" y="235108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Полилиния 10"/>
          <p:cNvSpPr/>
          <p:nvPr/>
        </p:nvSpPr>
        <p:spPr>
          <a:xfrm rot="5400000">
            <a:off x="522677" y="1132004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Полилиния 11"/>
          <p:cNvSpPr/>
          <p:nvPr/>
        </p:nvSpPr>
        <p:spPr>
          <a:xfrm rot="5400000">
            <a:off x="522677" y="1610929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Полилиния 12"/>
          <p:cNvSpPr/>
          <p:nvPr/>
        </p:nvSpPr>
        <p:spPr>
          <a:xfrm rot="5400000">
            <a:off x="522677" y="2612318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5050695" y="435386"/>
            <a:ext cx="1306159" cy="2264009"/>
            <a:chOff x="4176000" y="360000"/>
            <a:chExt cx="1080000" cy="1872000"/>
          </a:xfrm>
        </p:grpSpPr>
        <p:sp>
          <p:nvSpPr>
            <p:cNvPr id="15" name="Полилиния 14"/>
            <p:cNvSpPr/>
            <p:nvPr/>
          </p:nvSpPr>
          <p:spPr>
            <a:xfrm>
              <a:off x="417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6000" y="360000"/>
              <a:ext cx="707589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Main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s: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6356854" y="435386"/>
            <a:ext cx="1306159" cy="2264009"/>
            <a:chOff x="5256000" y="360000"/>
            <a:chExt cx="1080000" cy="1872000"/>
          </a:xfrm>
        </p:grpSpPr>
        <p:sp>
          <p:nvSpPr>
            <p:cNvPr id="18" name="Полилиния 17"/>
            <p:cNvSpPr/>
            <p:nvPr/>
          </p:nvSpPr>
          <p:spPr>
            <a:xfrm>
              <a:off x="5256000" y="360000"/>
              <a:ext cx="1080000" cy="18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99CCFF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56000" y="360000"/>
              <a:ext cx="899938" cy="14181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Update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s:</a:t>
              </a:r>
            </a:p>
            <a:p>
              <a:pPr hangingPunct="0"/>
              <a:endParaRPr lang="ru-RU" sz="2177" b="1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</p:grpSp>
      <p:sp>
        <p:nvSpPr>
          <p:cNvPr id="20" name="Полилиния 19"/>
          <p:cNvSpPr/>
          <p:nvPr/>
        </p:nvSpPr>
        <p:spPr>
          <a:xfrm rot="5400000">
            <a:off x="522677" y="2873550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5007157" y="3134782"/>
            <a:ext cx="6835566" cy="3439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72000">
            <a:solidFill>
              <a:srgbClr val="006600"/>
            </a:solidFill>
            <a:prstDash val="solid"/>
          </a:ln>
        </p:spPr>
        <p:txBody>
          <a:bodyPr vert="horz" wrap="none" lIns="152385" tIns="97962" rIns="152385" bIns="97962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6356855" y="3831399"/>
            <a:ext cx="1132004" cy="1132004"/>
            <a:chOff x="5256000" y="3168000"/>
            <a:chExt cx="936000" cy="936000"/>
          </a:xfrm>
        </p:grpSpPr>
        <p:sp>
          <p:nvSpPr>
            <p:cNvPr id="23" name="Полилиния 22"/>
            <p:cNvSpPr/>
            <p:nvPr/>
          </p:nvSpPr>
          <p:spPr>
            <a:xfrm>
              <a:off x="5256000" y="3168000"/>
              <a:ext cx="936000" cy="936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66CC99"/>
              </a:solidFill>
              <a:prstDash val="solid"/>
            </a:ln>
          </p:spPr>
          <p:txBody>
            <a:bodyPr vert="horz" wrap="none" lIns="130616" tIns="76193" rIns="130616" bIns="76193" anchor="ctr" anchorCtr="0" compatLnSpc="0">
              <a:noAutofit/>
            </a:bodyPr>
            <a:lstStyle/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6000" y="3168000"/>
              <a:ext cx="758858" cy="8872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08847" tIns="54423" rIns="108847" bIns="54423" anchorCtr="0" compatLnSpc="0">
              <a:spAutoFit/>
            </a:bodyPr>
            <a:lstStyle/>
            <a:p>
              <a:pPr hangingPunct="0"/>
              <a:r>
                <a:rPr lang="ru-RU" sz="2177" b="1">
                  <a:latin typeface="Liberation Sans" pitchFamily="18"/>
                  <a:ea typeface="Microsoft YaHei" pitchFamily="2"/>
                  <a:cs typeface="Mangal" pitchFamily="2"/>
                </a:rPr>
                <a:t>string</a:t>
              </a:r>
            </a:p>
            <a:p>
              <a:pPr hangingPunct="0"/>
              <a:endParaRPr lang="ru-RU" sz="2177">
                <a:latin typeface="Liberation Sans" pitchFamily="18"/>
                <a:ea typeface="Microsoft YaHei" pitchFamily="2"/>
                <a:cs typeface="Mangal" pitchFamily="2"/>
              </a:endParaRPr>
            </a:p>
            <a:p>
              <a:pPr hangingPunct="0"/>
              <a:r>
                <a:rPr lang="ru-RU" sz="2177">
                  <a:latin typeface="Liberation Sans" pitchFamily="18"/>
                  <a:ea typeface="Microsoft YaHei" pitchFamily="2"/>
                  <a:cs typeface="Mangal" pitchFamily="2"/>
                </a:rPr>
                <a:t>123</a:t>
              </a:r>
            </a:p>
          </p:txBody>
        </p:sp>
      </p:grpSp>
      <p:sp>
        <p:nvSpPr>
          <p:cNvPr id="25" name="Полилиния 24"/>
          <p:cNvSpPr/>
          <p:nvPr/>
        </p:nvSpPr>
        <p:spPr>
          <a:xfrm>
            <a:off x="5486082" y="116117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6" name="Соединительная линия уступом 25"/>
          <p:cNvCxnSpPr>
            <a:stCxn id="25" idx="1"/>
          </p:cNvCxnSpPr>
          <p:nvPr/>
        </p:nvCxnSpPr>
        <p:spPr>
          <a:xfrm>
            <a:off x="5660236" y="1277206"/>
            <a:ext cx="696618" cy="3120196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sp>
        <p:nvSpPr>
          <p:cNvPr id="27" name="Полилиния 26"/>
          <p:cNvSpPr/>
          <p:nvPr/>
        </p:nvSpPr>
        <p:spPr>
          <a:xfrm>
            <a:off x="6792241" y="1161175"/>
            <a:ext cx="174155" cy="232061"/>
          </a:xfrm>
          <a:custGeom>
            <a:avLst>
              <a:gd name="f0" fmla="val 7799"/>
              <a:gd name="f1" fmla="val 577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8" name="Соединительная линия уступом 27"/>
          <p:cNvCxnSpPr/>
          <p:nvPr/>
        </p:nvCxnSpPr>
        <p:spPr>
          <a:xfrm>
            <a:off x="6961229" y="1287062"/>
            <a:ext cx="522464" cy="3120196"/>
          </a:xfrm>
          <a:prstGeom prst="bentConnector2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cxnSp>
        <p:nvCxnSpPr>
          <p:cNvPr id="29" name="Соединительная линия уступом 28"/>
          <p:cNvCxnSpPr/>
          <p:nvPr/>
        </p:nvCxnSpPr>
        <p:spPr>
          <a:xfrm>
            <a:off x="6966395" y="1276988"/>
            <a:ext cx="2176932" cy="3120414"/>
          </a:xfrm>
          <a:prstGeom prst="bentConnector3">
            <a:avLst/>
          </a:prstGeom>
          <a:noFill/>
          <a:ln w="36000">
            <a:solidFill>
              <a:srgbClr val="999999"/>
            </a:solidFill>
            <a:prstDash val="solid"/>
          </a:ln>
        </p:spPr>
      </p:cxnSp>
      <p:sp>
        <p:nvSpPr>
          <p:cNvPr id="30" name="Полилиния 29"/>
          <p:cNvSpPr/>
          <p:nvPr/>
        </p:nvSpPr>
        <p:spPr>
          <a:xfrm rot="5400000">
            <a:off x="522677" y="1393236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Полилиния 30"/>
          <p:cNvSpPr/>
          <p:nvPr/>
        </p:nvSpPr>
        <p:spPr>
          <a:xfrm rot="5400000">
            <a:off x="522677" y="3134781"/>
            <a:ext cx="174155" cy="174155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579D1C"/>
          </a:solidFill>
          <a:ln>
            <a:noFill/>
            <a:prstDash val="solid"/>
          </a:ln>
        </p:spPr>
        <p:txBody>
          <a:bodyPr vert="horz" wrap="none" lIns="108847" tIns="54423" rIns="108847" bIns="54423" anchor="ctr" anchorCtr="0" compatLnSpc="0">
            <a:noAutofit/>
          </a:bodyPr>
          <a:lstStyle/>
          <a:p>
            <a:pPr hangingPunct="0"/>
            <a:endParaRPr lang="ru-RU" sz="2177"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930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430" y="1690688"/>
            <a:ext cx="8953140" cy="49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147</Words>
  <Application>Microsoft Office PowerPoint</Application>
  <PresentationFormat>Широкоэкранный</PresentationFormat>
  <Paragraphs>66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Consolas</vt:lpstr>
      <vt:lpstr>Liberation Sans</vt:lpstr>
      <vt:lpstr>Mangal</vt:lpstr>
      <vt:lpstr>Тема Office</vt:lpstr>
      <vt:lpstr>Коллекции, строки, файлы</vt:lpstr>
      <vt:lpstr>Списки</vt:lpstr>
      <vt:lpstr>Списки</vt:lpstr>
      <vt:lpstr>Списки</vt:lpstr>
      <vt:lpstr>Словари</vt:lpstr>
      <vt:lpstr>Сравнение строк и массивов</vt:lpstr>
      <vt:lpstr>Презентация PowerPoint</vt:lpstr>
      <vt:lpstr>Презентация PowerPoint</vt:lpstr>
      <vt:lpstr>StringBuilder</vt:lpstr>
      <vt:lpstr>StringBuilder</vt:lpstr>
      <vt:lpstr>StringBuilder</vt:lpstr>
      <vt:lpstr>Специальные символы</vt:lpstr>
      <vt:lpstr>Форматированный вывод</vt:lpstr>
      <vt:lpstr>Форматированный вывод</vt:lpstr>
      <vt:lpstr>Форматированный вывод</vt:lpstr>
      <vt:lpstr>Файлы и каталоги</vt:lpstr>
      <vt:lpstr>Кодировки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Коллекции, строки, файлы</dc:title>
  <dc:creator>Андрей</dc:creator>
  <cp:lastModifiedBy>Андрей</cp:lastModifiedBy>
  <cp:revision>14</cp:revision>
  <dcterms:created xsi:type="dcterms:W3CDTF">2024-10-05T14:45:48Z</dcterms:created>
  <dcterms:modified xsi:type="dcterms:W3CDTF">2024-10-07T14:08:07Z</dcterms:modified>
</cp:coreProperties>
</file>