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
  </p:notesMasterIdLst>
  <p:sldIdLst>
    <p:sldId id="256" r:id="rId2"/>
    <p:sldId id="257" r:id="rId3"/>
    <p:sldId id="270" r:id="rId4"/>
    <p:sldId id="263" r:id="rId5"/>
    <p:sldId id="259" r:id="rId6"/>
    <p:sldId id="261" r:id="rId7"/>
    <p:sldId id="260" r:id="rId8"/>
    <p:sldId id="271" r:id="rId9"/>
    <p:sldId id="272" r:id="rId10"/>
    <p:sldId id="262" r:id="rId11"/>
    <p:sldId id="264"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Средний стиль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41F2F-A090-46CC-9859-30E617A41793}" type="datetimeFigureOut">
              <a:rPr lang="ru-RU" smtClean="0"/>
              <a:t>19.06.2020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786DC0-3CF4-4B88-91F3-A91E5921F1A1}" type="slidenum">
              <a:rPr lang="ru-RU" smtClean="0"/>
              <a:t>‹#›</a:t>
            </a:fld>
            <a:endParaRPr lang="ru-RU"/>
          </a:p>
        </p:txBody>
      </p:sp>
    </p:spTree>
    <p:extLst>
      <p:ext uri="{BB962C8B-B14F-4D97-AF65-F5344CB8AC3E}">
        <p14:creationId xmlns:p14="http://schemas.microsoft.com/office/powerpoint/2010/main" val="2506141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C786DC0-3CF4-4B88-91F3-A91E5921F1A1}" type="slidenum">
              <a:rPr lang="ru-RU" smtClean="0"/>
              <a:t>5</a:t>
            </a:fld>
            <a:endParaRPr lang="ru-RU"/>
          </a:p>
        </p:txBody>
      </p:sp>
    </p:spTree>
    <p:extLst>
      <p:ext uri="{BB962C8B-B14F-4D97-AF65-F5344CB8AC3E}">
        <p14:creationId xmlns:p14="http://schemas.microsoft.com/office/powerpoint/2010/main" val="2280188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E68F62F6-2B85-40CA-9DC2-8B0ADB877158}" type="datetimeFigureOut">
              <a:rPr lang="ru-RU" smtClean="0"/>
              <a:t>19.06.2020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7265D3-17BA-4846-A3FC-122A1A2495AD}"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77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68F62F6-2B85-40CA-9DC2-8B0ADB877158}" type="datetimeFigureOut">
              <a:rPr lang="ru-RU" smtClean="0"/>
              <a:t>19.06.2020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7265D3-17BA-4846-A3FC-122A1A2495AD}" type="slidenum">
              <a:rPr lang="ru-RU" smtClean="0"/>
              <a:t>‹#›</a:t>
            </a:fld>
            <a:endParaRPr lang="ru-RU"/>
          </a:p>
        </p:txBody>
      </p:sp>
    </p:spTree>
    <p:extLst>
      <p:ext uri="{BB962C8B-B14F-4D97-AF65-F5344CB8AC3E}">
        <p14:creationId xmlns:p14="http://schemas.microsoft.com/office/powerpoint/2010/main" val="2364262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68F62F6-2B85-40CA-9DC2-8B0ADB877158}" type="datetimeFigureOut">
              <a:rPr lang="ru-RU" smtClean="0"/>
              <a:t>19.06.2020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7265D3-17BA-4846-A3FC-122A1A2495AD}" type="slidenum">
              <a:rPr lang="ru-RU" smtClean="0"/>
              <a:t>‹#›</a:t>
            </a:fld>
            <a:endParaRPr lang="ru-RU"/>
          </a:p>
        </p:txBody>
      </p:sp>
    </p:spTree>
    <p:extLst>
      <p:ext uri="{BB962C8B-B14F-4D97-AF65-F5344CB8AC3E}">
        <p14:creationId xmlns:p14="http://schemas.microsoft.com/office/powerpoint/2010/main" val="246780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68F62F6-2B85-40CA-9DC2-8B0ADB877158}" type="datetimeFigureOut">
              <a:rPr lang="ru-RU" smtClean="0"/>
              <a:t>19.06.2020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7265D3-17BA-4846-A3FC-122A1A2495AD}" type="slidenum">
              <a:rPr lang="ru-RU" smtClean="0"/>
              <a:t>‹#›</a:t>
            </a:fld>
            <a:endParaRPr lang="ru-RU"/>
          </a:p>
        </p:txBody>
      </p:sp>
    </p:spTree>
    <p:extLst>
      <p:ext uri="{BB962C8B-B14F-4D97-AF65-F5344CB8AC3E}">
        <p14:creationId xmlns:p14="http://schemas.microsoft.com/office/powerpoint/2010/main" val="373362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68F62F6-2B85-40CA-9DC2-8B0ADB877158}" type="datetimeFigureOut">
              <a:rPr lang="ru-RU" smtClean="0"/>
              <a:t>19.06.2020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7265D3-17BA-4846-A3FC-122A1A2495AD}"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695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68F62F6-2B85-40CA-9DC2-8B0ADB877158}" type="datetimeFigureOut">
              <a:rPr lang="ru-RU" smtClean="0"/>
              <a:t>19.06.2020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07265D3-17BA-4846-A3FC-122A1A2495AD}" type="slidenum">
              <a:rPr lang="ru-RU" smtClean="0"/>
              <a:t>‹#›</a:t>
            </a:fld>
            <a:endParaRPr lang="ru-RU"/>
          </a:p>
        </p:txBody>
      </p:sp>
    </p:spTree>
    <p:extLst>
      <p:ext uri="{BB962C8B-B14F-4D97-AF65-F5344CB8AC3E}">
        <p14:creationId xmlns:p14="http://schemas.microsoft.com/office/powerpoint/2010/main" val="2096639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68F62F6-2B85-40CA-9DC2-8B0ADB877158}" type="datetimeFigureOut">
              <a:rPr lang="ru-RU" smtClean="0"/>
              <a:t>19.06.2020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07265D3-17BA-4846-A3FC-122A1A2495AD}" type="slidenum">
              <a:rPr lang="ru-RU" smtClean="0"/>
              <a:t>‹#›</a:t>
            </a:fld>
            <a:endParaRPr lang="ru-RU"/>
          </a:p>
        </p:txBody>
      </p:sp>
    </p:spTree>
    <p:extLst>
      <p:ext uri="{BB962C8B-B14F-4D97-AF65-F5344CB8AC3E}">
        <p14:creationId xmlns:p14="http://schemas.microsoft.com/office/powerpoint/2010/main" val="2013309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68F62F6-2B85-40CA-9DC2-8B0ADB877158}" type="datetimeFigureOut">
              <a:rPr lang="ru-RU" smtClean="0"/>
              <a:t>19.06.2020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07265D3-17BA-4846-A3FC-122A1A2495AD}" type="slidenum">
              <a:rPr lang="ru-RU" smtClean="0"/>
              <a:t>‹#›</a:t>
            </a:fld>
            <a:endParaRPr lang="ru-RU"/>
          </a:p>
        </p:txBody>
      </p:sp>
    </p:spTree>
    <p:extLst>
      <p:ext uri="{BB962C8B-B14F-4D97-AF65-F5344CB8AC3E}">
        <p14:creationId xmlns:p14="http://schemas.microsoft.com/office/powerpoint/2010/main" val="1985058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F62F6-2B85-40CA-9DC2-8B0ADB877158}" type="datetimeFigureOut">
              <a:rPr lang="ru-RU" smtClean="0"/>
              <a:t>19.06.2020</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E07265D3-17BA-4846-A3FC-122A1A2495AD}" type="slidenum">
              <a:rPr lang="ru-RU" smtClean="0"/>
              <a:t>‹#›</a:t>
            </a:fld>
            <a:endParaRPr lang="ru-RU"/>
          </a:p>
        </p:txBody>
      </p:sp>
    </p:spTree>
    <p:extLst>
      <p:ext uri="{BB962C8B-B14F-4D97-AF65-F5344CB8AC3E}">
        <p14:creationId xmlns:p14="http://schemas.microsoft.com/office/powerpoint/2010/main" val="1246216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8F62F6-2B85-40CA-9DC2-8B0ADB877158}" type="datetimeFigureOut">
              <a:rPr lang="ru-RU" smtClean="0"/>
              <a:t>19.06.2020</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07265D3-17BA-4846-A3FC-122A1A2495AD}" type="slidenum">
              <a:rPr lang="ru-RU" smtClean="0"/>
              <a:t>‹#›</a:t>
            </a:fld>
            <a:endParaRPr lang="ru-RU"/>
          </a:p>
        </p:txBody>
      </p:sp>
    </p:spTree>
    <p:extLst>
      <p:ext uri="{BB962C8B-B14F-4D97-AF65-F5344CB8AC3E}">
        <p14:creationId xmlns:p14="http://schemas.microsoft.com/office/powerpoint/2010/main" val="4049214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E68F62F6-2B85-40CA-9DC2-8B0ADB877158}" type="datetimeFigureOut">
              <a:rPr lang="ru-RU" smtClean="0"/>
              <a:t>19.06.2020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07265D3-17BA-4846-A3FC-122A1A2495AD}" type="slidenum">
              <a:rPr lang="ru-RU" smtClean="0"/>
              <a:t>‹#›</a:t>
            </a:fld>
            <a:endParaRPr lang="ru-RU"/>
          </a:p>
        </p:txBody>
      </p:sp>
    </p:spTree>
    <p:extLst>
      <p:ext uri="{BB962C8B-B14F-4D97-AF65-F5344CB8AC3E}">
        <p14:creationId xmlns:p14="http://schemas.microsoft.com/office/powerpoint/2010/main" val="2651971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8F62F6-2B85-40CA-9DC2-8B0ADB877158}" type="datetimeFigureOut">
              <a:rPr lang="ru-RU" smtClean="0"/>
              <a:t>19.06.2020</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07265D3-17BA-4846-A3FC-122A1A2495AD}"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54181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59;p13">
            <a:extLst>
              <a:ext uri="{FF2B5EF4-FFF2-40B4-BE49-F238E27FC236}">
                <a16:creationId xmlns:a16="http://schemas.microsoft.com/office/drawing/2014/main" id="{2DD0EFA0-200D-4075-A347-E4EAF29D0556}"/>
              </a:ext>
            </a:extLst>
          </p:cNvPr>
          <p:cNvSpPr txBox="1">
            <a:spLocks noGrp="1"/>
          </p:cNvSpPr>
          <p:nvPr/>
        </p:nvSpPr>
        <p:spPr>
          <a:xfrm>
            <a:off x="415600" y="215018"/>
            <a:ext cx="11360800" cy="3300800"/>
          </a:xfrm>
          <a:prstGeom prst="rect">
            <a:avLst/>
          </a:prstGeom>
        </p:spPr>
        <p:txBody>
          <a:bodyPr spcFirstLastPara="1" vert="horz" wrap="square" lIns="121900" tIns="121900" rIns="121900" bIns="1219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ru" dirty="0"/>
              <a:t>Сервис </a:t>
            </a:r>
            <a:r>
              <a:rPr lang="ru-RU" dirty="0"/>
              <a:t>системы доставки еды</a:t>
            </a:r>
            <a:r>
              <a:rPr lang="ru" dirty="0"/>
              <a:t> </a:t>
            </a:r>
            <a:endParaRPr dirty="0"/>
          </a:p>
        </p:txBody>
      </p:sp>
      <p:sp>
        <p:nvSpPr>
          <p:cNvPr id="8" name="Google Shape;60;p13">
            <a:extLst>
              <a:ext uri="{FF2B5EF4-FFF2-40B4-BE49-F238E27FC236}">
                <a16:creationId xmlns:a16="http://schemas.microsoft.com/office/drawing/2014/main" id="{28E92AC4-EE7D-452D-A711-3AC08CFBF1C4}"/>
              </a:ext>
            </a:extLst>
          </p:cNvPr>
          <p:cNvSpPr txBox="1">
            <a:spLocks noGrp="1"/>
          </p:cNvSpPr>
          <p:nvPr/>
        </p:nvSpPr>
        <p:spPr>
          <a:xfrm>
            <a:off x="415600" y="4751140"/>
            <a:ext cx="11360800" cy="1753200"/>
          </a:xfrm>
          <a:prstGeom prst="rect">
            <a:avLst/>
          </a:prstGeom>
        </p:spPr>
        <p:txBody>
          <a:bodyPr spcFirstLastPara="1" vert="horz" wrap="square" lIns="121900" tIns="121900" rIns="121900" bIns="1219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ru" dirty="0">
                <a:solidFill>
                  <a:schemeClr val="tx1"/>
                </a:solidFill>
              </a:rPr>
              <a:t>Участники проекта: </a:t>
            </a:r>
            <a:endParaRPr dirty="0">
              <a:solidFill>
                <a:schemeClr val="tx1"/>
              </a:solidFill>
            </a:endParaRPr>
          </a:p>
          <a:p>
            <a:pPr>
              <a:spcBef>
                <a:spcPts val="0"/>
              </a:spcBef>
            </a:pPr>
            <a:r>
              <a:rPr lang="ru-RU" dirty="0">
                <a:solidFill>
                  <a:schemeClr val="tx1"/>
                </a:solidFill>
              </a:rPr>
              <a:t>Бузин Н.А.</a:t>
            </a:r>
          </a:p>
          <a:p>
            <a:pPr>
              <a:spcBef>
                <a:spcPts val="0"/>
              </a:spcBef>
            </a:pPr>
            <a:r>
              <a:rPr lang="ru-RU" dirty="0"/>
              <a:t>Паронников М.А.</a:t>
            </a:r>
          </a:p>
          <a:p>
            <a:pPr>
              <a:spcBef>
                <a:spcPts val="0"/>
              </a:spcBef>
            </a:pPr>
            <a:r>
              <a:rPr lang="ru-RU" dirty="0">
                <a:solidFill>
                  <a:schemeClr val="tx1"/>
                </a:solidFill>
              </a:rPr>
              <a:t>Керимов Ф.</a:t>
            </a:r>
            <a:endParaRPr dirty="0">
              <a:solidFill>
                <a:schemeClr val="tx1"/>
              </a:solidFill>
            </a:endParaRPr>
          </a:p>
        </p:txBody>
      </p:sp>
      <p:sp>
        <p:nvSpPr>
          <p:cNvPr id="9" name="Прямоугольник 8">
            <a:extLst>
              <a:ext uri="{FF2B5EF4-FFF2-40B4-BE49-F238E27FC236}">
                <a16:creationId xmlns:a16="http://schemas.microsoft.com/office/drawing/2014/main" id="{80072112-7E2F-4A3A-86E0-731909F61C8C}"/>
              </a:ext>
            </a:extLst>
          </p:cNvPr>
          <p:cNvSpPr/>
          <p:nvPr/>
        </p:nvSpPr>
        <p:spPr>
          <a:xfrm>
            <a:off x="0" y="3417927"/>
            <a:ext cx="12192000" cy="954107"/>
          </a:xfrm>
          <a:prstGeom prst="rect">
            <a:avLst/>
          </a:prstGeom>
        </p:spPr>
        <p:txBody>
          <a:bodyPr wrap="square">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800" dirty="0"/>
              <a:t>Воронежский Государственный Университет</a:t>
            </a:r>
          </a:p>
          <a:p>
            <a:pPr algn="ctr"/>
            <a:r>
              <a:rPr lang="ru-RU" sz="2800" dirty="0"/>
              <a:t>Факультет Компьютерных наук</a:t>
            </a:r>
          </a:p>
        </p:txBody>
      </p:sp>
    </p:spTree>
    <p:extLst>
      <p:ext uri="{BB962C8B-B14F-4D97-AF65-F5344CB8AC3E}">
        <p14:creationId xmlns:p14="http://schemas.microsoft.com/office/powerpoint/2010/main" val="2054375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FF5948B4-D54C-4541-A649-517271F9BE3F}"/>
              </a:ext>
            </a:extLst>
          </p:cNvPr>
          <p:cNvSpPr>
            <a:spLocks noGrp="1"/>
          </p:cNvSpPr>
          <p:nvPr>
            <p:ph type="title"/>
          </p:nvPr>
        </p:nvSpPr>
        <p:spPr/>
        <p:txBody>
          <a:bodyPr/>
          <a:lstStyle/>
          <a:p>
            <a:pPr algn="ctr"/>
            <a:r>
              <a:rPr lang="ru-RU" dirty="0"/>
              <a:t>Выбранные технологии</a:t>
            </a:r>
          </a:p>
        </p:txBody>
      </p:sp>
      <p:sp>
        <p:nvSpPr>
          <p:cNvPr id="5" name="TextBox 4">
            <a:extLst>
              <a:ext uri="{FF2B5EF4-FFF2-40B4-BE49-F238E27FC236}">
                <a16:creationId xmlns:a16="http://schemas.microsoft.com/office/drawing/2014/main" id="{12819C95-2534-4AB4-8536-45E55E036461}"/>
              </a:ext>
            </a:extLst>
          </p:cNvPr>
          <p:cNvSpPr txBox="1"/>
          <p:nvPr/>
        </p:nvSpPr>
        <p:spPr>
          <a:xfrm>
            <a:off x="461204" y="1904444"/>
            <a:ext cx="5294414" cy="171136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lnSpc>
                <a:spcPct val="150000"/>
              </a:lnSpc>
            </a:pPr>
            <a:r>
              <a:rPr lang="en-US" dirty="0"/>
              <a:t>Back-end</a:t>
            </a:r>
            <a:endParaRPr lang="ru-RU" dirty="0"/>
          </a:p>
          <a:p>
            <a:pPr marL="285750" indent="-285750">
              <a:lnSpc>
                <a:spcPct val="150000"/>
              </a:lnSpc>
              <a:buFont typeface="Wingdings" panose="05000000000000000000" pitchFamily="2" charset="2"/>
              <a:buChar char="ü"/>
            </a:pPr>
            <a:r>
              <a:rPr lang="en-US" dirty="0" err="1"/>
              <a:t>Symfony</a:t>
            </a:r>
            <a:r>
              <a:rPr lang="en-US" dirty="0"/>
              <a:t> v5</a:t>
            </a:r>
            <a:endParaRPr lang="en-US" dirty="0">
              <a:solidFill>
                <a:srgbClr val="FF0000"/>
              </a:solidFill>
            </a:endParaRPr>
          </a:p>
          <a:p>
            <a:pPr marL="285750" indent="-285750">
              <a:lnSpc>
                <a:spcPct val="150000"/>
              </a:lnSpc>
              <a:buFont typeface="Wingdings" panose="05000000000000000000" pitchFamily="2" charset="2"/>
              <a:buChar char="ü"/>
            </a:pPr>
            <a:r>
              <a:rPr lang="en-US" dirty="0">
                <a:solidFill>
                  <a:schemeClr val="tx1"/>
                </a:solidFill>
              </a:rPr>
              <a:t>PHP v7.2.5</a:t>
            </a:r>
          </a:p>
          <a:p>
            <a:pPr marL="285750" indent="-285750">
              <a:lnSpc>
                <a:spcPct val="150000"/>
              </a:lnSpc>
              <a:buFont typeface="Wingdings" panose="05000000000000000000" pitchFamily="2" charset="2"/>
              <a:buChar char="ü"/>
            </a:pPr>
            <a:r>
              <a:rPr lang="en-US" dirty="0">
                <a:solidFill>
                  <a:schemeClr val="tx1"/>
                </a:solidFill>
              </a:rPr>
              <a:t>Composer</a:t>
            </a:r>
          </a:p>
        </p:txBody>
      </p:sp>
      <p:sp>
        <p:nvSpPr>
          <p:cNvPr id="6" name="TextBox 5">
            <a:extLst>
              <a:ext uri="{FF2B5EF4-FFF2-40B4-BE49-F238E27FC236}">
                <a16:creationId xmlns:a16="http://schemas.microsoft.com/office/drawing/2014/main" id="{F7C0253C-C3BF-452C-B877-FC8883051000}"/>
              </a:ext>
            </a:extLst>
          </p:cNvPr>
          <p:cNvSpPr txBox="1"/>
          <p:nvPr/>
        </p:nvSpPr>
        <p:spPr>
          <a:xfrm>
            <a:off x="6242508" y="1904444"/>
            <a:ext cx="5294414" cy="1831271"/>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lnSpc>
                <a:spcPct val="150000"/>
              </a:lnSpc>
            </a:pPr>
            <a:r>
              <a:rPr lang="en-US" dirty="0"/>
              <a:t>Front-end</a:t>
            </a:r>
            <a:endParaRPr lang="ru-RU" dirty="0"/>
          </a:p>
          <a:p>
            <a:pPr marL="285750" indent="-285750">
              <a:buFont typeface="Wingdings" panose="05000000000000000000" pitchFamily="2" charset="2"/>
              <a:buChar char="ü"/>
            </a:pPr>
            <a:r>
              <a:rPr lang="en-US" dirty="0"/>
              <a:t>HTML</a:t>
            </a:r>
          </a:p>
          <a:p>
            <a:pPr marL="285750" indent="-285750">
              <a:buFont typeface="Wingdings" panose="05000000000000000000" pitchFamily="2" charset="2"/>
              <a:buChar char="ü"/>
            </a:pPr>
            <a:r>
              <a:rPr lang="en-US" dirty="0"/>
              <a:t>CSS</a:t>
            </a:r>
          </a:p>
          <a:p>
            <a:pPr marL="285750" indent="-285750">
              <a:buFont typeface="Wingdings" panose="05000000000000000000" pitchFamily="2" charset="2"/>
              <a:buChar char="ü"/>
            </a:pPr>
            <a:r>
              <a:rPr lang="en-US" dirty="0"/>
              <a:t>JavaScript</a:t>
            </a:r>
          </a:p>
          <a:p>
            <a:pPr marL="285750" indent="-285750">
              <a:buFont typeface="Wingdings" panose="05000000000000000000" pitchFamily="2" charset="2"/>
              <a:buChar char="ü"/>
            </a:pPr>
            <a:r>
              <a:rPr lang="en-US" dirty="0"/>
              <a:t>Bootstrap v.4.4.1</a:t>
            </a:r>
            <a:endParaRPr lang="ru-RU" dirty="0"/>
          </a:p>
          <a:p>
            <a:endParaRPr lang="ru-RU" sz="1400"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788" y="4093141"/>
            <a:ext cx="3054701" cy="1249823"/>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674" y="4106007"/>
            <a:ext cx="3054701" cy="1249823"/>
          </a:xfrm>
          <a:prstGeom prst="rect">
            <a:avLst/>
          </a:prstGeom>
        </p:spPr>
      </p:pic>
      <p:pic>
        <p:nvPicPr>
          <p:cNvPr id="8" name="Рисунок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046490" y="4106007"/>
            <a:ext cx="1861184" cy="1236957"/>
          </a:xfrm>
          <a:prstGeom prst="rect">
            <a:avLst/>
          </a:prstGeom>
        </p:spPr>
      </p:pic>
    </p:spTree>
    <p:extLst>
      <p:ext uri="{BB962C8B-B14F-4D97-AF65-F5344CB8AC3E}">
        <p14:creationId xmlns:p14="http://schemas.microsoft.com/office/powerpoint/2010/main" val="2037030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2BA2273-59D8-4666-8EF4-B2AA61C4830E}"/>
              </a:ext>
            </a:extLst>
          </p:cNvPr>
          <p:cNvSpPr>
            <a:spLocks noGrp="1"/>
          </p:cNvSpPr>
          <p:nvPr>
            <p:ph type="title"/>
          </p:nvPr>
        </p:nvSpPr>
        <p:spPr/>
        <p:txBody>
          <a:bodyPr/>
          <a:lstStyle/>
          <a:p>
            <a:pPr algn="ctr"/>
            <a:r>
              <a:rPr lang="ru-RU" dirty="0"/>
              <a:t>Анализ архитектуры</a:t>
            </a:r>
          </a:p>
        </p:txBody>
      </p:sp>
      <p:sp>
        <p:nvSpPr>
          <p:cNvPr id="6" name="TextBox 5">
            <a:extLst>
              <a:ext uri="{FF2B5EF4-FFF2-40B4-BE49-F238E27FC236}">
                <a16:creationId xmlns:a16="http://schemas.microsoft.com/office/drawing/2014/main" id="{42725EA9-D5C1-421A-8503-CDD029467457}"/>
              </a:ext>
            </a:extLst>
          </p:cNvPr>
          <p:cNvSpPr txBox="1"/>
          <p:nvPr/>
        </p:nvSpPr>
        <p:spPr>
          <a:xfrm>
            <a:off x="473758" y="1880693"/>
            <a:ext cx="7138325" cy="2585323"/>
          </a:xfrm>
          <a:prstGeom prst="rect">
            <a:avLst/>
          </a:prstGeom>
          <a:noFill/>
        </p:spPr>
        <p:txBody>
          <a:bodyPr wrap="square" rtlCol="0">
            <a:spAutoFit/>
          </a:bodyPr>
          <a:lstStyle/>
          <a:p>
            <a:pPr algn="ctr"/>
            <a:r>
              <a:rPr lang="ru-RU" dirty="0"/>
              <a:t>Причины выбора паттерна </a:t>
            </a:r>
            <a:r>
              <a:rPr lang="en-US" dirty="0"/>
              <a:t>MVC</a:t>
            </a:r>
            <a:r>
              <a:rPr lang="ru-RU" dirty="0"/>
              <a:t>:</a:t>
            </a:r>
          </a:p>
          <a:p>
            <a:pPr marL="285750" lvl="0" indent="-285750">
              <a:buFont typeface="Wingdings" panose="05000000000000000000" pitchFamily="2" charset="2"/>
              <a:buChar char="Ø"/>
            </a:pPr>
            <a:r>
              <a:rPr lang="ru-RU" dirty="0"/>
              <a:t>Модель предоставляет данные и реагирует на команды контроллера, изменяя своё состояние.</a:t>
            </a:r>
          </a:p>
          <a:p>
            <a:pPr marL="285750" lvl="0" indent="-285750">
              <a:buFont typeface="Wingdings" panose="05000000000000000000" pitchFamily="2" charset="2"/>
              <a:buChar char="Ø"/>
            </a:pPr>
            <a:r>
              <a:rPr lang="ru-RU" dirty="0"/>
              <a:t>Представление отвечает за отображение данных модели пользователю, реагируя на изменения модели.</a:t>
            </a:r>
          </a:p>
          <a:p>
            <a:pPr marL="285750" lvl="0" indent="-285750">
              <a:buFont typeface="Wingdings" panose="05000000000000000000" pitchFamily="2" charset="2"/>
              <a:buChar char="Ø"/>
            </a:pPr>
            <a:r>
              <a:rPr lang="ru-RU" dirty="0"/>
              <a:t>Контроллер интерпретирует действия пользователя, оповещая модель о необходимости изменений.</a:t>
            </a:r>
            <a:endParaRPr lang="en-US" dirty="0"/>
          </a:p>
          <a:p>
            <a:pPr lvl="0"/>
            <a:endParaRPr lang="ru-RU" dirty="0"/>
          </a:p>
          <a:p>
            <a:endParaRPr lang="ru-RU" dirty="0"/>
          </a:p>
        </p:txBody>
      </p:sp>
      <p:grpSp>
        <p:nvGrpSpPr>
          <p:cNvPr id="7" name="Группа 6">
            <a:extLst>
              <a:ext uri="{FF2B5EF4-FFF2-40B4-BE49-F238E27FC236}">
                <a16:creationId xmlns:a16="http://schemas.microsoft.com/office/drawing/2014/main" id="{8232E706-3059-4584-9C64-9717DEAB123F}"/>
              </a:ext>
            </a:extLst>
          </p:cNvPr>
          <p:cNvGrpSpPr/>
          <p:nvPr/>
        </p:nvGrpSpPr>
        <p:grpSpPr>
          <a:xfrm>
            <a:off x="6932296" y="2232807"/>
            <a:ext cx="3810000" cy="3604205"/>
            <a:chOff x="0" y="0"/>
            <a:chExt cx="3810000" cy="3604205"/>
          </a:xfrm>
        </p:grpSpPr>
        <p:pic>
          <p:nvPicPr>
            <p:cNvPr id="8" name="Рисунок 7">
              <a:extLst>
                <a:ext uri="{FF2B5EF4-FFF2-40B4-BE49-F238E27FC236}">
                  <a16:creationId xmlns:a16="http://schemas.microsoft.com/office/drawing/2014/main" id="{75E983B6-77A9-4E31-B5C8-4BDC52D9C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93797" y="0"/>
              <a:ext cx="3022406" cy="3299460"/>
            </a:xfrm>
            <a:prstGeom prst="rect">
              <a:avLst/>
            </a:prstGeom>
            <a:noFill/>
            <a:ln>
              <a:noFill/>
            </a:ln>
          </p:spPr>
        </p:pic>
        <p:sp>
          <p:nvSpPr>
            <p:cNvPr id="9" name="Надпись 70">
              <a:extLst>
                <a:ext uri="{FF2B5EF4-FFF2-40B4-BE49-F238E27FC236}">
                  <a16:creationId xmlns:a16="http://schemas.microsoft.com/office/drawing/2014/main" id="{470C8016-A893-45FB-B20D-66B4EEB36D81}"/>
                </a:ext>
              </a:extLst>
            </p:cNvPr>
            <p:cNvSpPr txBox="1"/>
            <p:nvPr/>
          </p:nvSpPr>
          <p:spPr>
            <a:xfrm>
              <a:off x="0" y="3360420"/>
              <a:ext cx="3810000" cy="24378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indent="431800" algn="ctr">
                <a:lnSpc>
                  <a:spcPct val="150000"/>
                </a:lnSpc>
                <a:spcAft>
                  <a:spcPts val="0"/>
                </a:spcAft>
              </a:pPr>
              <a:endParaRPr lang="ru-RU"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5407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60885CED-04E3-4DA6-832B-1FCE59079AA3}"/>
              </a:ext>
            </a:extLst>
          </p:cNvPr>
          <p:cNvSpPr>
            <a:spLocks noGrp="1"/>
          </p:cNvSpPr>
          <p:nvPr>
            <p:ph type="title"/>
          </p:nvPr>
        </p:nvSpPr>
        <p:spPr/>
        <p:txBody>
          <a:bodyPr/>
          <a:lstStyle/>
          <a:p>
            <a:pPr algn="ctr"/>
            <a:r>
              <a:rPr lang="ru-RU" dirty="0"/>
              <a:t>Предметные воронки</a:t>
            </a:r>
          </a:p>
        </p:txBody>
      </p:sp>
      <p:cxnSp>
        <p:nvCxnSpPr>
          <p:cNvPr id="10" name="Прямая со стрелкой 9"/>
          <p:cNvCxnSpPr/>
          <p:nvPr/>
        </p:nvCxnSpPr>
        <p:spPr>
          <a:xfrm>
            <a:off x="2866292" y="2954215"/>
            <a:ext cx="0" cy="158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a:off x="6393766" y="4211516"/>
            <a:ext cx="0" cy="158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p:cNvCxnSpPr/>
          <p:nvPr/>
        </p:nvCxnSpPr>
        <p:spPr>
          <a:xfrm>
            <a:off x="6393766" y="3552092"/>
            <a:ext cx="0" cy="202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Прямая со стрелкой 36"/>
          <p:cNvCxnSpPr/>
          <p:nvPr/>
        </p:nvCxnSpPr>
        <p:spPr>
          <a:xfrm>
            <a:off x="9976063" y="4959265"/>
            <a:ext cx="0" cy="202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Рисунок 1"/>
          <p:cNvPicPr>
            <a:picLocks noChangeAspect="1"/>
          </p:cNvPicPr>
          <p:nvPr/>
        </p:nvPicPr>
        <p:blipFill>
          <a:blip r:embed="rId2"/>
          <a:stretch>
            <a:fillRect/>
          </a:stretch>
        </p:blipFill>
        <p:spPr>
          <a:xfrm>
            <a:off x="6126480" y="1782021"/>
            <a:ext cx="5816138" cy="3742359"/>
          </a:xfrm>
          <a:prstGeom prst="rect">
            <a:avLst/>
          </a:prstGeom>
        </p:spPr>
      </p:pic>
      <p:pic>
        <p:nvPicPr>
          <p:cNvPr id="3" name="Рисунок 2"/>
          <p:cNvPicPr>
            <a:picLocks noChangeAspect="1"/>
          </p:cNvPicPr>
          <p:nvPr/>
        </p:nvPicPr>
        <p:blipFill>
          <a:blip r:embed="rId3"/>
          <a:stretch>
            <a:fillRect/>
          </a:stretch>
        </p:blipFill>
        <p:spPr>
          <a:xfrm>
            <a:off x="0" y="1816757"/>
            <a:ext cx="5987689" cy="3672889"/>
          </a:xfrm>
          <a:prstGeom prst="rect">
            <a:avLst/>
          </a:prstGeom>
        </p:spPr>
      </p:pic>
    </p:spTree>
    <p:extLst>
      <p:ext uri="{BB962C8B-B14F-4D97-AF65-F5344CB8AC3E}">
        <p14:creationId xmlns:p14="http://schemas.microsoft.com/office/powerpoint/2010/main" val="2469836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p:cNvPicPr/>
          <p:nvPr/>
        </p:nvPicPr>
        <p:blipFill>
          <a:blip r:embed="rId2"/>
          <a:stretch>
            <a:fillRect/>
          </a:stretch>
        </p:blipFill>
        <p:spPr>
          <a:xfrm>
            <a:off x="6481625" y="3049436"/>
            <a:ext cx="3604848" cy="3209192"/>
          </a:xfrm>
          <a:prstGeom prst="rect">
            <a:avLst/>
          </a:prstGeom>
        </p:spPr>
      </p:pic>
      <p:sp>
        <p:nvSpPr>
          <p:cNvPr id="4" name="Заголовок 1">
            <a:extLst>
              <a:ext uri="{FF2B5EF4-FFF2-40B4-BE49-F238E27FC236}">
                <a16:creationId xmlns:a16="http://schemas.microsoft.com/office/drawing/2014/main" id="{BA5004BD-8C88-40CD-A9D2-E787497DCFE9}"/>
              </a:ext>
            </a:extLst>
          </p:cNvPr>
          <p:cNvSpPr>
            <a:spLocks noGrp="1"/>
          </p:cNvSpPr>
          <p:nvPr>
            <p:ph type="title"/>
          </p:nvPr>
        </p:nvSpPr>
        <p:spPr>
          <a:xfrm>
            <a:off x="926124" y="398310"/>
            <a:ext cx="10515600" cy="1325563"/>
          </a:xfrm>
        </p:spPr>
        <p:txBody>
          <a:bodyPr/>
          <a:lstStyle/>
          <a:p>
            <a:pPr algn="ctr"/>
            <a:r>
              <a:rPr lang="ru-RU" dirty="0"/>
              <a:t>Реализация</a:t>
            </a:r>
          </a:p>
        </p:txBody>
      </p:sp>
      <p:sp>
        <p:nvSpPr>
          <p:cNvPr id="2" name="TextBox 1"/>
          <p:cNvSpPr txBox="1"/>
          <p:nvPr/>
        </p:nvSpPr>
        <p:spPr>
          <a:xfrm>
            <a:off x="4723164" y="5226514"/>
            <a:ext cx="1758461" cy="369332"/>
          </a:xfrm>
          <a:prstGeom prst="rect">
            <a:avLst/>
          </a:prstGeom>
          <a:noFill/>
        </p:spPr>
        <p:txBody>
          <a:bodyPr wrap="square" rtlCol="0">
            <a:spAutoFit/>
          </a:bodyPr>
          <a:lstStyle/>
          <a:p>
            <a:pPr marL="285750" indent="-285750">
              <a:buFont typeface="Wingdings" panose="05000000000000000000" pitchFamily="2" charset="2"/>
              <a:buChar char="Ø"/>
            </a:pPr>
            <a:r>
              <a:rPr lang="ru-RU" dirty="0"/>
              <a:t>Авторизация</a:t>
            </a:r>
          </a:p>
        </p:txBody>
      </p:sp>
      <p:pic>
        <p:nvPicPr>
          <p:cNvPr id="12" name="Рисунок 11"/>
          <p:cNvPicPr/>
          <p:nvPr/>
        </p:nvPicPr>
        <p:blipFill>
          <a:blip r:embed="rId3"/>
          <a:stretch>
            <a:fillRect/>
          </a:stretch>
        </p:blipFill>
        <p:spPr>
          <a:xfrm>
            <a:off x="3389433" y="1723873"/>
            <a:ext cx="3604848" cy="3209192"/>
          </a:xfrm>
          <a:prstGeom prst="rect">
            <a:avLst/>
          </a:prstGeom>
        </p:spPr>
      </p:pic>
      <p:sp>
        <p:nvSpPr>
          <p:cNvPr id="3" name="TextBox 2"/>
          <p:cNvSpPr txBox="1"/>
          <p:nvPr/>
        </p:nvSpPr>
        <p:spPr>
          <a:xfrm>
            <a:off x="1164978" y="3314935"/>
            <a:ext cx="2224455" cy="369332"/>
          </a:xfrm>
          <a:prstGeom prst="rect">
            <a:avLst/>
          </a:prstGeom>
          <a:noFill/>
        </p:spPr>
        <p:txBody>
          <a:bodyPr wrap="square" rtlCol="0">
            <a:spAutoFit/>
          </a:bodyPr>
          <a:lstStyle/>
          <a:p>
            <a:pPr marL="285750" indent="-285750">
              <a:buFont typeface="Wingdings" panose="05000000000000000000" pitchFamily="2" charset="2"/>
              <a:buChar char="Ø"/>
            </a:pPr>
            <a:r>
              <a:rPr lang="ru-RU" dirty="0"/>
              <a:t>Главная страница</a:t>
            </a:r>
          </a:p>
        </p:txBody>
      </p:sp>
    </p:spTree>
    <p:extLst>
      <p:ext uri="{BB962C8B-B14F-4D97-AF65-F5344CB8AC3E}">
        <p14:creationId xmlns:p14="http://schemas.microsoft.com/office/powerpoint/2010/main" val="4168718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Рисунок 13"/>
          <p:cNvPicPr/>
          <p:nvPr/>
        </p:nvPicPr>
        <p:blipFill>
          <a:blip r:embed="rId2"/>
          <a:stretch>
            <a:fillRect/>
          </a:stretch>
        </p:blipFill>
        <p:spPr>
          <a:xfrm>
            <a:off x="2921977" y="1844309"/>
            <a:ext cx="4445929" cy="2413635"/>
          </a:xfrm>
          <a:prstGeom prst="rect">
            <a:avLst/>
          </a:prstGeom>
        </p:spPr>
      </p:pic>
      <p:pic>
        <p:nvPicPr>
          <p:cNvPr id="13" name="Рисунок 12"/>
          <p:cNvPicPr/>
          <p:nvPr/>
        </p:nvPicPr>
        <p:blipFill>
          <a:blip r:embed="rId3"/>
          <a:stretch>
            <a:fillRect/>
          </a:stretch>
        </p:blipFill>
        <p:spPr>
          <a:xfrm>
            <a:off x="6568392" y="3428997"/>
            <a:ext cx="4445929" cy="2413635"/>
          </a:xfrm>
          <a:prstGeom prst="rect">
            <a:avLst/>
          </a:prstGeom>
        </p:spPr>
      </p:pic>
      <p:sp>
        <p:nvSpPr>
          <p:cNvPr id="5" name="Заголовок 1">
            <a:extLst>
              <a:ext uri="{FF2B5EF4-FFF2-40B4-BE49-F238E27FC236}">
                <a16:creationId xmlns:a16="http://schemas.microsoft.com/office/drawing/2014/main" id="{909B5754-C62E-4221-AE61-C7E1C74A1A67}"/>
              </a:ext>
            </a:extLst>
          </p:cNvPr>
          <p:cNvSpPr>
            <a:spLocks noGrp="1"/>
          </p:cNvSpPr>
          <p:nvPr>
            <p:ph type="title"/>
          </p:nvPr>
        </p:nvSpPr>
        <p:spPr>
          <a:xfrm>
            <a:off x="952500" y="413238"/>
            <a:ext cx="10515600" cy="1325563"/>
          </a:xfrm>
        </p:spPr>
        <p:txBody>
          <a:bodyPr/>
          <a:lstStyle/>
          <a:p>
            <a:pPr algn="ctr"/>
            <a:r>
              <a:rPr lang="ru-RU" dirty="0"/>
              <a:t>Реализация</a:t>
            </a:r>
          </a:p>
        </p:txBody>
      </p:sp>
      <p:sp>
        <p:nvSpPr>
          <p:cNvPr id="2" name="TextBox 1"/>
          <p:cNvSpPr txBox="1"/>
          <p:nvPr/>
        </p:nvSpPr>
        <p:spPr>
          <a:xfrm>
            <a:off x="1189892" y="2866460"/>
            <a:ext cx="1732085" cy="369332"/>
          </a:xfrm>
          <a:prstGeom prst="rect">
            <a:avLst/>
          </a:prstGeom>
          <a:noFill/>
        </p:spPr>
        <p:txBody>
          <a:bodyPr wrap="square" rtlCol="0">
            <a:spAutoFit/>
          </a:bodyPr>
          <a:lstStyle/>
          <a:p>
            <a:pPr marL="285750" indent="-285750">
              <a:buFont typeface="Wingdings" panose="05000000000000000000" pitchFamily="2" charset="2"/>
              <a:buChar char="Ø"/>
            </a:pPr>
            <a:r>
              <a:rPr lang="ru-RU" dirty="0"/>
              <a:t>Список блюд</a:t>
            </a:r>
          </a:p>
        </p:txBody>
      </p:sp>
      <p:sp>
        <p:nvSpPr>
          <p:cNvPr id="16" name="TextBox 15"/>
          <p:cNvSpPr txBox="1"/>
          <p:nvPr/>
        </p:nvSpPr>
        <p:spPr>
          <a:xfrm>
            <a:off x="5214914" y="4865622"/>
            <a:ext cx="1353478" cy="369332"/>
          </a:xfrm>
          <a:prstGeom prst="rect">
            <a:avLst/>
          </a:prstGeom>
          <a:noFill/>
        </p:spPr>
        <p:txBody>
          <a:bodyPr wrap="square" rtlCol="0">
            <a:spAutoFit/>
          </a:bodyPr>
          <a:lstStyle/>
          <a:p>
            <a:pPr marL="285750" indent="-285750">
              <a:buFont typeface="Wingdings" panose="05000000000000000000" pitchFamily="2" charset="2"/>
              <a:buChar char="Ø"/>
            </a:pPr>
            <a:r>
              <a:rPr lang="ru-RU" dirty="0"/>
              <a:t>Корзина</a:t>
            </a:r>
          </a:p>
        </p:txBody>
      </p:sp>
    </p:spTree>
    <p:extLst>
      <p:ext uri="{BB962C8B-B14F-4D97-AF65-F5344CB8AC3E}">
        <p14:creationId xmlns:p14="http://schemas.microsoft.com/office/powerpoint/2010/main" val="2303312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C7501405-86A7-4481-9F72-BA61DDBBA12F}"/>
              </a:ext>
            </a:extLst>
          </p:cNvPr>
          <p:cNvSpPr>
            <a:spLocks noGrp="1"/>
          </p:cNvSpPr>
          <p:nvPr>
            <p:ph type="title"/>
          </p:nvPr>
        </p:nvSpPr>
        <p:spPr/>
        <p:txBody>
          <a:bodyPr/>
          <a:lstStyle/>
          <a:p>
            <a:pPr algn="ctr"/>
            <a:r>
              <a:rPr lang="ru-RU" dirty="0"/>
              <a:t>Заключение</a:t>
            </a:r>
          </a:p>
        </p:txBody>
      </p:sp>
      <p:sp>
        <p:nvSpPr>
          <p:cNvPr id="5" name="TextBox 4">
            <a:extLst>
              <a:ext uri="{FF2B5EF4-FFF2-40B4-BE49-F238E27FC236}">
                <a16:creationId xmlns:a16="http://schemas.microsoft.com/office/drawing/2014/main" id="{3651DB91-FDD5-4948-8A0D-1DC4E638E471}"/>
              </a:ext>
            </a:extLst>
          </p:cNvPr>
          <p:cNvSpPr txBox="1"/>
          <p:nvPr/>
        </p:nvSpPr>
        <p:spPr>
          <a:xfrm>
            <a:off x="1043049" y="1690688"/>
            <a:ext cx="10105901" cy="120032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a:t>По итогу выполненной работы можно сказать, что мы достигли выполнения задач, поставленных перед нами, овладели новыми навыками. Наш сервис является простым для новых пользователей, он позволяет заказывать еду из ресторана, не выходя на улицу. В нашем продукте упрощен процесс заказа блюд, обработки заказа со стороны менеджера и курьера. </a:t>
            </a:r>
          </a:p>
        </p:txBody>
      </p:sp>
    </p:spTree>
    <p:extLst>
      <p:ext uri="{BB962C8B-B14F-4D97-AF65-F5344CB8AC3E}">
        <p14:creationId xmlns:p14="http://schemas.microsoft.com/office/powerpoint/2010/main" val="77066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
            <a:extLst>
              <a:ext uri="{FF2B5EF4-FFF2-40B4-BE49-F238E27FC236}">
                <a16:creationId xmlns:a16="http://schemas.microsoft.com/office/drawing/2014/main" id="{C879CF3B-B785-4A48-B9FF-A9928E03E068}"/>
              </a:ext>
            </a:extLst>
          </p:cNvPr>
          <p:cNvSpPr>
            <a:spLocks noGrp="1"/>
          </p:cNvSpPr>
          <p:nvPr>
            <p:ph type="title"/>
          </p:nvPr>
        </p:nvSpPr>
        <p:spPr>
          <a:xfrm>
            <a:off x="838200" y="365126"/>
            <a:ext cx="10515600" cy="1274832"/>
          </a:xfrm>
        </p:spPr>
        <p:txBody>
          <a:bodyPr/>
          <a:lstStyle/>
          <a:p>
            <a:pPr algn="ctr"/>
            <a:r>
              <a:rPr lang="ru-RU" dirty="0"/>
              <a:t>Распределение ролей в команде</a:t>
            </a:r>
          </a:p>
        </p:txBody>
      </p:sp>
      <p:graphicFrame>
        <p:nvGraphicFramePr>
          <p:cNvPr id="37" name="Таблица 34">
            <a:extLst>
              <a:ext uri="{FF2B5EF4-FFF2-40B4-BE49-F238E27FC236}">
                <a16:creationId xmlns:a16="http://schemas.microsoft.com/office/drawing/2014/main" id="{5DFE03F3-511D-4116-BAD3-BB19AF13EB3F}"/>
              </a:ext>
            </a:extLst>
          </p:cNvPr>
          <p:cNvGraphicFramePr>
            <a:graphicFrameLocks noGrp="1"/>
          </p:cNvGraphicFramePr>
          <p:nvPr>
            <p:extLst>
              <p:ext uri="{D42A27DB-BD31-4B8C-83A1-F6EECF244321}">
                <p14:modId xmlns:p14="http://schemas.microsoft.com/office/powerpoint/2010/main" val="2363074816"/>
              </p:ext>
            </p:extLst>
          </p:nvPr>
        </p:nvGraphicFramePr>
        <p:xfrm>
          <a:off x="7841976" y="2633868"/>
          <a:ext cx="3511827" cy="3021497"/>
        </p:xfrm>
        <a:graphic>
          <a:graphicData uri="http://schemas.openxmlformats.org/drawingml/2006/table">
            <a:tbl>
              <a:tblPr firstRow="1" bandRow="1">
                <a:tableStyleId>{793D81CF-94F2-401A-BA57-92F5A7B2D0C5}</a:tableStyleId>
              </a:tblPr>
              <a:tblGrid>
                <a:gridCol w="3511827">
                  <a:extLst>
                    <a:ext uri="{9D8B030D-6E8A-4147-A177-3AD203B41FA5}">
                      <a16:colId xmlns:a16="http://schemas.microsoft.com/office/drawing/2014/main" val="2032233360"/>
                    </a:ext>
                  </a:extLst>
                </a:gridCol>
              </a:tblGrid>
              <a:tr h="448909">
                <a:tc>
                  <a:txBody>
                    <a:bodyPr/>
                    <a:lstStyle/>
                    <a:p>
                      <a:pPr algn="ctr"/>
                      <a:r>
                        <a:rPr lang="ru-RU" b="0" dirty="0">
                          <a:ln>
                            <a:solidFill>
                              <a:sysClr val="windowText" lastClr="000000"/>
                            </a:solidFill>
                          </a:ln>
                          <a:solidFill>
                            <a:sysClr val="windowText" lastClr="000000"/>
                          </a:solidFill>
                        </a:rPr>
                        <a:t>Керимов Фарид</a:t>
                      </a:r>
                    </a:p>
                  </a:txBody>
                  <a:tcPr>
                    <a:solidFill>
                      <a:schemeClr val="accent1">
                        <a:lumMod val="40000"/>
                        <a:lumOff val="60000"/>
                      </a:schemeClr>
                    </a:solidFill>
                  </a:tcPr>
                </a:tc>
                <a:extLst>
                  <a:ext uri="{0D108BD9-81ED-4DB2-BD59-A6C34878D82A}">
                    <a16:rowId xmlns:a16="http://schemas.microsoft.com/office/drawing/2014/main" val="461387117"/>
                  </a:ext>
                </a:extLst>
              </a:tr>
              <a:tr h="2572588">
                <a:tc>
                  <a:txBody>
                    <a:bodyPr/>
                    <a:lstStyle/>
                    <a:p>
                      <a:pPr marL="285750" indent="-285750">
                        <a:buFont typeface="Wingdings" panose="05000000000000000000" pitchFamily="2" charset="2"/>
                        <a:buChar char="Ø"/>
                      </a:pPr>
                      <a:r>
                        <a:rPr lang="ru-RU" dirty="0"/>
                        <a:t>Написание </a:t>
                      </a:r>
                      <a:r>
                        <a:rPr lang="en-US" dirty="0"/>
                        <a:t>front-end</a:t>
                      </a:r>
                      <a:endParaRPr lang="ru-RU" dirty="0"/>
                    </a:p>
                    <a:p>
                      <a:pPr marL="285750" indent="-285750">
                        <a:buFont typeface="Wingdings" panose="05000000000000000000" pitchFamily="2" charset="2"/>
                        <a:buChar char="Ø"/>
                      </a:pPr>
                      <a:r>
                        <a:rPr lang="ru-RU" dirty="0"/>
                        <a:t>Создание дизайна сайта</a:t>
                      </a:r>
                    </a:p>
                    <a:p>
                      <a:pPr marL="285750" indent="-285750">
                        <a:buFont typeface="Wingdings" panose="05000000000000000000" pitchFamily="2" charset="2"/>
                        <a:buChar char="Ø"/>
                      </a:pPr>
                      <a:r>
                        <a:rPr lang="ru-RU" dirty="0"/>
                        <a:t>Создание презентации </a:t>
                      </a:r>
                    </a:p>
                    <a:p>
                      <a:pPr marL="285750" indent="-285750">
                        <a:buFont typeface="Wingdings" panose="05000000000000000000" pitchFamily="2" charset="2"/>
                        <a:buChar char="Ø"/>
                      </a:pPr>
                      <a:r>
                        <a:rPr lang="ru-RU" dirty="0"/>
                        <a:t>Запись демо видео</a:t>
                      </a:r>
                    </a:p>
                    <a:p>
                      <a:pPr marL="285750" indent="-285750">
                        <a:buFont typeface="Arial" panose="020B0604020202020204" pitchFamily="34" charset="0"/>
                        <a:buChar char="•"/>
                      </a:pPr>
                      <a:endParaRPr lang="ru-RU" dirty="0"/>
                    </a:p>
                  </a:txBody>
                  <a:tcPr>
                    <a:solidFill>
                      <a:schemeClr val="bg1"/>
                    </a:solidFill>
                  </a:tcPr>
                </a:tc>
                <a:extLst>
                  <a:ext uri="{0D108BD9-81ED-4DB2-BD59-A6C34878D82A}">
                    <a16:rowId xmlns:a16="http://schemas.microsoft.com/office/drawing/2014/main" val="3284528469"/>
                  </a:ext>
                </a:extLst>
              </a:tr>
            </a:tbl>
          </a:graphicData>
        </a:graphic>
      </p:graphicFrame>
      <p:graphicFrame>
        <p:nvGraphicFramePr>
          <p:cNvPr id="40" name="Таблица 34">
            <a:extLst>
              <a:ext uri="{FF2B5EF4-FFF2-40B4-BE49-F238E27FC236}">
                <a16:creationId xmlns:a16="http://schemas.microsoft.com/office/drawing/2014/main" id="{A9E08046-B734-409B-BF8D-CADD9E22A433}"/>
              </a:ext>
            </a:extLst>
          </p:cNvPr>
          <p:cNvGraphicFramePr>
            <a:graphicFrameLocks noGrp="1"/>
          </p:cNvGraphicFramePr>
          <p:nvPr>
            <p:extLst>
              <p:ext uri="{D42A27DB-BD31-4B8C-83A1-F6EECF244321}">
                <p14:modId xmlns:p14="http://schemas.microsoft.com/office/powerpoint/2010/main" val="2586720763"/>
              </p:ext>
            </p:extLst>
          </p:nvPr>
        </p:nvGraphicFramePr>
        <p:xfrm>
          <a:off x="4124740" y="2633868"/>
          <a:ext cx="3717236" cy="3021497"/>
        </p:xfrm>
        <a:graphic>
          <a:graphicData uri="http://schemas.openxmlformats.org/drawingml/2006/table">
            <a:tbl>
              <a:tblPr firstRow="1" bandRow="1">
                <a:tableStyleId>{793D81CF-94F2-401A-BA57-92F5A7B2D0C5}</a:tableStyleId>
              </a:tblPr>
              <a:tblGrid>
                <a:gridCol w="3717236">
                  <a:extLst>
                    <a:ext uri="{9D8B030D-6E8A-4147-A177-3AD203B41FA5}">
                      <a16:colId xmlns:a16="http://schemas.microsoft.com/office/drawing/2014/main" val="2032233360"/>
                    </a:ext>
                  </a:extLst>
                </a:gridCol>
              </a:tblGrid>
              <a:tr h="448909">
                <a:tc>
                  <a:txBody>
                    <a:bodyPr/>
                    <a:lstStyle/>
                    <a:p>
                      <a:pPr algn="ctr"/>
                      <a:r>
                        <a:rPr lang="ru-RU" b="0" dirty="0">
                          <a:ln>
                            <a:solidFill>
                              <a:sysClr val="windowText" lastClr="000000"/>
                            </a:solidFill>
                          </a:ln>
                          <a:solidFill>
                            <a:sysClr val="windowText" lastClr="000000"/>
                          </a:solidFill>
                        </a:rPr>
                        <a:t>Паронников Михаил</a:t>
                      </a:r>
                    </a:p>
                  </a:txBody>
                  <a:tcPr>
                    <a:solidFill>
                      <a:schemeClr val="accent1">
                        <a:lumMod val="40000"/>
                        <a:lumOff val="60000"/>
                      </a:schemeClr>
                    </a:solidFill>
                  </a:tcPr>
                </a:tc>
                <a:extLst>
                  <a:ext uri="{0D108BD9-81ED-4DB2-BD59-A6C34878D82A}">
                    <a16:rowId xmlns:a16="http://schemas.microsoft.com/office/drawing/2014/main" val="461387117"/>
                  </a:ext>
                </a:extLst>
              </a:tr>
              <a:tr h="2572588">
                <a:tc>
                  <a:txBody>
                    <a:bodyPr/>
                    <a:lstStyle/>
                    <a:p>
                      <a:pPr marL="285750" indent="-285750">
                        <a:buFont typeface="Wingdings" panose="05000000000000000000" pitchFamily="2" charset="2"/>
                        <a:buChar char="Ø"/>
                      </a:pPr>
                      <a:r>
                        <a:rPr lang="ru-RU" dirty="0"/>
                        <a:t>Написание</a:t>
                      </a:r>
                      <a:r>
                        <a:rPr lang="ru-RU" baseline="0" dirty="0"/>
                        <a:t> курсового отчета</a:t>
                      </a:r>
                    </a:p>
                    <a:p>
                      <a:pPr marL="285750" indent="-285750">
                        <a:buFont typeface="Wingdings" panose="05000000000000000000" pitchFamily="2" charset="2"/>
                        <a:buChar char="Ø"/>
                      </a:pPr>
                      <a:r>
                        <a:rPr lang="ru-RU" baseline="0" dirty="0"/>
                        <a:t>Написание ТЗ</a:t>
                      </a:r>
                    </a:p>
                    <a:p>
                      <a:pPr marL="285750" indent="-285750">
                        <a:buFont typeface="Wingdings" panose="05000000000000000000" pitchFamily="2" charset="2"/>
                        <a:buChar char="Ø"/>
                      </a:pPr>
                      <a:r>
                        <a:rPr lang="ru-RU" baseline="0" dirty="0"/>
                        <a:t>Создание диаграмм</a:t>
                      </a:r>
                      <a:endParaRPr lang="en-US" dirty="0"/>
                    </a:p>
                    <a:p>
                      <a:pPr marL="0" indent="0">
                        <a:buFont typeface="Arial" panose="020B0604020202020204" pitchFamily="34" charset="0"/>
                        <a:buNone/>
                      </a:pPr>
                      <a:endParaRPr lang="ru-RU" dirty="0"/>
                    </a:p>
                  </a:txBody>
                  <a:tcPr>
                    <a:solidFill>
                      <a:schemeClr val="bg1"/>
                    </a:solidFill>
                  </a:tcPr>
                </a:tc>
                <a:extLst>
                  <a:ext uri="{0D108BD9-81ED-4DB2-BD59-A6C34878D82A}">
                    <a16:rowId xmlns:a16="http://schemas.microsoft.com/office/drawing/2014/main" val="3284528469"/>
                  </a:ext>
                </a:extLst>
              </a:tr>
            </a:tbl>
          </a:graphicData>
        </a:graphic>
      </p:graphicFrame>
      <p:graphicFrame>
        <p:nvGraphicFramePr>
          <p:cNvPr id="41" name="Таблица 34">
            <a:extLst>
              <a:ext uri="{FF2B5EF4-FFF2-40B4-BE49-F238E27FC236}">
                <a16:creationId xmlns:a16="http://schemas.microsoft.com/office/drawing/2014/main" id="{E0BEE3D8-BB40-4C38-9D05-9AE384E2F254}"/>
              </a:ext>
            </a:extLst>
          </p:cNvPr>
          <p:cNvGraphicFramePr>
            <a:graphicFrameLocks noGrp="1"/>
          </p:cNvGraphicFramePr>
          <p:nvPr>
            <p:extLst>
              <p:ext uri="{D42A27DB-BD31-4B8C-83A1-F6EECF244321}">
                <p14:modId xmlns:p14="http://schemas.microsoft.com/office/powerpoint/2010/main" val="4249977436"/>
              </p:ext>
            </p:extLst>
          </p:nvPr>
        </p:nvGraphicFramePr>
        <p:xfrm>
          <a:off x="838200" y="2633868"/>
          <a:ext cx="3286539" cy="3021497"/>
        </p:xfrm>
        <a:graphic>
          <a:graphicData uri="http://schemas.openxmlformats.org/drawingml/2006/table">
            <a:tbl>
              <a:tblPr firstRow="1" bandRow="1">
                <a:tableStyleId>{793D81CF-94F2-401A-BA57-92F5A7B2D0C5}</a:tableStyleId>
              </a:tblPr>
              <a:tblGrid>
                <a:gridCol w="3286539">
                  <a:extLst>
                    <a:ext uri="{9D8B030D-6E8A-4147-A177-3AD203B41FA5}">
                      <a16:colId xmlns:a16="http://schemas.microsoft.com/office/drawing/2014/main" val="2032233360"/>
                    </a:ext>
                  </a:extLst>
                </a:gridCol>
              </a:tblGrid>
              <a:tr h="448909">
                <a:tc>
                  <a:txBody>
                    <a:bodyPr/>
                    <a:lstStyle/>
                    <a:p>
                      <a:pPr algn="ctr"/>
                      <a:r>
                        <a:rPr lang="ru-RU" b="0" dirty="0">
                          <a:ln>
                            <a:solidFill>
                              <a:sysClr val="windowText" lastClr="000000"/>
                            </a:solidFill>
                          </a:ln>
                          <a:solidFill>
                            <a:sysClr val="windowText" lastClr="000000"/>
                          </a:solidFill>
                        </a:rPr>
                        <a:t>Бузин Никита</a:t>
                      </a:r>
                    </a:p>
                  </a:txBody>
                  <a:tcPr>
                    <a:solidFill>
                      <a:schemeClr val="accent1">
                        <a:lumMod val="40000"/>
                        <a:lumOff val="60000"/>
                      </a:schemeClr>
                    </a:solidFill>
                  </a:tcPr>
                </a:tc>
                <a:extLst>
                  <a:ext uri="{0D108BD9-81ED-4DB2-BD59-A6C34878D82A}">
                    <a16:rowId xmlns:a16="http://schemas.microsoft.com/office/drawing/2014/main" val="461387117"/>
                  </a:ext>
                </a:extLst>
              </a:tr>
              <a:tr h="2572588">
                <a:tc>
                  <a:txBody>
                    <a:bodyPr/>
                    <a:lstStyle/>
                    <a:p>
                      <a:pPr marL="285750" indent="-285750">
                        <a:buFont typeface="Wingdings" panose="05000000000000000000" pitchFamily="2" charset="2"/>
                        <a:buChar char="Ø"/>
                      </a:pPr>
                      <a:r>
                        <a:rPr lang="ru-RU" sz="1800" dirty="0"/>
                        <a:t>Подключение swagger</a:t>
                      </a:r>
                    </a:p>
                    <a:p>
                      <a:pPr marL="285750" indent="-285750">
                        <a:buFont typeface="Wingdings" panose="05000000000000000000" pitchFamily="2" charset="2"/>
                        <a:buChar char="Ø"/>
                      </a:pPr>
                      <a:r>
                        <a:rPr lang="ru-RU" sz="1800" dirty="0"/>
                        <a:t>Подключение Яндекс.Метрики</a:t>
                      </a:r>
                    </a:p>
                    <a:p>
                      <a:pPr marL="285750" indent="-285750">
                        <a:buFont typeface="Wingdings" panose="05000000000000000000" pitchFamily="2" charset="2"/>
                        <a:buChar char="Ø"/>
                      </a:pPr>
                      <a:r>
                        <a:rPr lang="ru-RU" sz="1800" dirty="0"/>
                        <a:t>Написание back-end приложения</a:t>
                      </a:r>
                    </a:p>
                    <a:p>
                      <a:pPr marL="285750" indent="-285750">
                        <a:buFont typeface="Wingdings" panose="05000000000000000000" pitchFamily="2" charset="2"/>
                        <a:buChar char="Ø"/>
                      </a:pPr>
                      <a:r>
                        <a:rPr lang="ru-RU" sz="1800" dirty="0"/>
                        <a:t>Загрузка проекта на хостинг</a:t>
                      </a:r>
                    </a:p>
                    <a:p>
                      <a:pPr marL="0" indent="0">
                        <a:buFont typeface="Arial" panose="020B0604020202020204" pitchFamily="34" charset="0"/>
                        <a:buNone/>
                      </a:pPr>
                      <a:endParaRPr lang="ru-RU" sz="1200" dirty="0"/>
                    </a:p>
                  </a:txBody>
                  <a:tcPr>
                    <a:solidFill>
                      <a:schemeClr val="bg1"/>
                    </a:solidFill>
                  </a:tcPr>
                </a:tc>
                <a:extLst>
                  <a:ext uri="{0D108BD9-81ED-4DB2-BD59-A6C34878D82A}">
                    <a16:rowId xmlns:a16="http://schemas.microsoft.com/office/drawing/2014/main" val="3284528469"/>
                  </a:ext>
                </a:extLst>
              </a:tr>
            </a:tbl>
          </a:graphicData>
        </a:graphic>
      </p:graphicFrame>
    </p:spTree>
    <p:extLst>
      <p:ext uri="{BB962C8B-B14F-4D97-AF65-F5344CB8AC3E}">
        <p14:creationId xmlns:p14="http://schemas.microsoft.com/office/powerpoint/2010/main" val="502596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a:t>Актуальность</a:t>
            </a:r>
          </a:p>
        </p:txBody>
      </p:sp>
      <p:sp>
        <p:nvSpPr>
          <p:cNvPr id="3" name="Объект 2"/>
          <p:cNvSpPr>
            <a:spLocks noGrp="1"/>
          </p:cNvSpPr>
          <p:nvPr>
            <p:ph idx="1"/>
          </p:nvPr>
        </p:nvSpPr>
        <p:spPr>
          <a:xfrm>
            <a:off x="1097280" y="1845734"/>
            <a:ext cx="5373858" cy="4023360"/>
          </a:xfrm>
        </p:spPr>
        <p:txBody>
          <a:bodyPr/>
          <a:lstStyle/>
          <a:p>
            <a:r>
              <a:rPr lang="ru-RU" dirty="0"/>
              <a:t>Создание продукта для возможности заказа еды, не выходя из дома.</a:t>
            </a:r>
          </a:p>
          <a:p>
            <a:r>
              <a:rPr lang="ru-RU" dirty="0"/>
              <a:t>В это время, в период самоизоляции, наш сервис поможет заказать вашу любимую еду из ресторана, не подвергая своё здоровье и своих близких риску заражения.</a:t>
            </a:r>
          </a:p>
          <a:p>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998" y="1845734"/>
            <a:ext cx="4630682" cy="3088665"/>
          </a:xfrm>
          <a:prstGeom prst="rect">
            <a:avLst/>
          </a:prstGeom>
        </p:spPr>
      </p:pic>
    </p:spTree>
    <p:extLst>
      <p:ext uri="{BB962C8B-B14F-4D97-AF65-F5344CB8AC3E}">
        <p14:creationId xmlns:p14="http://schemas.microsoft.com/office/powerpoint/2010/main" val="1671549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DA5FD032-7524-4CA0-9CE8-2628CF2DE877}"/>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506894" y="2126349"/>
            <a:ext cx="3572737" cy="2727005"/>
          </a:xfrm>
          <a:prstGeom prst="rect">
            <a:avLst/>
          </a:prstGeom>
          <a:noFill/>
          <a:ln>
            <a:noFill/>
          </a:ln>
        </p:spPr>
      </p:pic>
      <p:pic>
        <p:nvPicPr>
          <p:cNvPr id="7" name="Рисунок 6">
            <a:extLst>
              <a:ext uri="{FF2B5EF4-FFF2-40B4-BE49-F238E27FC236}">
                <a16:creationId xmlns:a16="http://schemas.microsoft.com/office/drawing/2014/main" id="{DB73A67F-793D-4575-9994-2145F51F40EB}"/>
              </a:ext>
            </a:extLst>
          </p:cNvPr>
          <p:cNvPicPr/>
          <p:nvPr/>
        </p:nvPicPr>
        <p:blipFill>
          <a:blip r:embed="rId3">
            <a:extLst>
              <a:ext uri="{28A0092B-C50C-407E-A947-70E740481C1C}">
                <a14:useLocalDpi xmlns:a14="http://schemas.microsoft.com/office/drawing/2010/main" val="0"/>
              </a:ext>
            </a:extLst>
          </a:blip>
          <a:stretch>
            <a:fillRect/>
          </a:stretch>
        </p:blipFill>
        <p:spPr>
          <a:xfrm>
            <a:off x="3877715" y="3701560"/>
            <a:ext cx="3157660" cy="2571115"/>
          </a:xfrm>
          <a:prstGeom prst="rect">
            <a:avLst/>
          </a:prstGeom>
        </p:spPr>
      </p:pic>
      <p:sp>
        <p:nvSpPr>
          <p:cNvPr id="4" name="Заголовок 1">
            <a:extLst>
              <a:ext uri="{FF2B5EF4-FFF2-40B4-BE49-F238E27FC236}">
                <a16:creationId xmlns:a16="http://schemas.microsoft.com/office/drawing/2014/main" id="{4C72327A-1E42-4862-9EC4-A5983B742102}"/>
              </a:ext>
            </a:extLst>
          </p:cNvPr>
          <p:cNvSpPr>
            <a:spLocks noGrp="1"/>
          </p:cNvSpPr>
          <p:nvPr>
            <p:ph type="title"/>
          </p:nvPr>
        </p:nvSpPr>
        <p:spPr>
          <a:xfrm>
            <a:off x="1003851" y="906424"/>
            <a:ext cx="10058400" cy="1450757"/>
          </a:xfrm>
        </p:spPr>
        <p:txBody>
          <a:bodyPr>
            <a:normAutofit/>
          </a:bodyPr>
          <a:lstStyle/>
          <a:p>
            <a:pPr algn="ctr"/>
            <a:r>
              <a:rPr lang="ru-RU" dirty="0"/>
              <a:t>Анализ предметной области</a:t>
            </a:r>
            <a:br>
              <a:rPr lang="ru-RU" dirty="0"/>
            </a:br>
            <a:endParaRPr lang="ru-RU" dirty="0"/>
          </a:p>
        </p:txBody>
      </p:sp>
      <p:sp>
        <p:nvSpPr>
          <p:cNvPr id="5" name="TextBox 4">
            <a:extLst>
              <a:ext uri="{FF2B5EF4-FFF2-40B4-BE49-F238E27FC236}">
                <a16:creationId xmlns:a16="http://schemas.microsoft.com/office/drawing/2014/main" id="{16637FF8-C127-4EA1-8F9E-E7B1A4F7686F}"/>
              </a:ext>
            </a:extLst>
          </p:cNvPr>
          <p:cNvSpPr txBox="1"/>
          <p:nvPr/>
        </p:nvSpPr>
        <p:spPr>
          <a:xfrm>
            <a:off x="506895" y="1757017"/>
            <a:ext cx="11052313" cy="369332"/>
          </a:xfrm>
          <a:prstGeom prst="rect">
            <a:avLst/>
          </a:prstGeom>
          <a:noFill/>
        </p:spPr>
        <p:txBody>
          <a:bodyPr wrap="square" rtlCol="0">
            <a:spAutoFit/>
          </a:bodyPr>
          <a:lstStyle/>
          <a:p>
            <a:r>
              <a:rPr lang="ru-RU" dirty="0"/>
              <a:t>Анализ существующих решений проведём на основе</a:t>
            </a:r>
            <a:r>
              <a:rPr lang="en-US" dirty="0"/>
              <a:t> </a:t>
            </a:r>
            <a:r>
              <a:rPr lang="ru-RU" dirty="0"/>
              <a:t>исследований следующих сервисов</a:t>
            </a:r>
            <a:r>
              <a:rPr lang="en-US" dirty="0"/>
              <a:t>:</a:t>
            </a:r>
            <a:endParaRPr lang="ru-RU" dirty="0"/>
          </a:p>
        </p:txBody>
      </p:sp>
      <p:sp>
        <p:nvSpPr>
          <p:cNvPr id="2" name="TextBox 1"/>
          <p:cNvSpPr txBox="1"/>
          <p:nvPr/>
        </p:nvSpPr>
        <p:spPr>
          <a:xfrm>
            <a:off x="1584106" y="4853354"/>
            <a:ext cx="1216398" cy="369332"/>
          </a:xfrm>
          <a:prstGeom prst="rect">
            <a:avLst/>
          </a:prstGeom>
          <a:noFill/>
        </p:spPr>
        <p:txBody>
          <a:bodyPr wrap="square" rtlCol="0">
            <a:spAutoFit/>
          </a:bodyPr>
          <a:lstStyle/>
          <a:p>
            <a:r>
              <a:rPr lang="en-US" dirty="0"/>
              <a:t>Burger Box</a:t>
            </a:r>
            <a:endParaRPr lang="ru-RU" dirty="0"/>
          </a:p>
        </p:txBody>
      </p:sp>
      <p:pic>
        <p:nvPicPr>
          <p:cNvPr id="8" name="Рисунок 7">
            <a:extLst>
              <a:ext uri="{FF2B5EF4-FFF2-40B4-BE49-F238E27FC236}">
                <a16:creationId xmlns:a16="http://schemas.microsoft.com/office/drawing/2014/main" id="{C4EF1F8A-A05F-4F95-9D68-8727A731A0AA}"/>
              </a:ext>
            </a:extLst>
          </p:cNvPr>
          <p:cNvPicPr/>
          <p:nvPr/>
        </p:nvPicPr>
        <p:blipFill>
          <a:blip r:embed="rId4">
            <a:extLst>
              <a:ext uri="{28A0092B-C50C-407E-A947-70E740481C1C}">
                <a14:useLocalDpi xmlns:a14="http://schemas.microsoft.com/office/drawing/2010/main" val="0"/>
              </a:ext>
            </a:extLst>
          </a:blip>
          <a:stretch>
            <a:fillRect/>
          </a:stretch>
        </p:blipFill>
        <p:spPr>
          <a:xfrm>
            <a:off x="6755530" y="2357181"/>
            <a:ext cx="3230218" cy="2571115"/>
          </a:xfrm>
          <a:prstGeom prst="rect">
            <a:avLst/>
          </a:prstGeom>
        </p:spPr>
      </p:pic>
      <p:sp>
        <p:nvSpPr>
          <p:cNvPr id="3" name="TextBox 2"/>
          <p:cNvSpPr txBox="1"/>
          <p:nvPr/>
        </p:nvSpPr>
        <p:spPr>
          <a:xfrm>
            <a:off x="4675032" y="3323491"/>
            <a:ext cx="1485096" cy="378069"/>
          </a:xfrm>
          <a:prstGeom prst="rect">
            <a:avLst/>
          </a:prstGeom>
          <a:noFill/>
        </p:spPr>
        <p:txBody>
          <a:bodyPr wrap="square" rtlCol="0">
            <a:spAutoFit/>
          </a:bodyPr>
          <a:lstStyle/>
          <a:p>
            <a:r>
              <a:rPr lang="ru-RU" dirty="0" err="1"/>
              <a:t>Чайхона</a:t>
            </a:r>
            <a:r>
              <a:rPr lang="ru-RU" dirty="0"/>
              <a:t> №</a:t>
            </a:r>
            <a:r>
              <a:rPr lang="en-US" dirty="0"/>
              <a:t>1</a:t>
            </a:r>
            <a:endParaRPr lang="ru-RU" dirty="0"/>
          </a:p>
        </p:txBody>
      </p:sp>
      <p:sp>
        <p:nvSpPr>
          <p:cNvPr id="9" name="TextBox 8"/>
          <p:cNvSpPr txBox="1"/>
          <p:nvPr/>
        </p:nvSpPr>
        <p:spPr>
          <a:xfrm>
            <a:off x="7583727" y="5013549"/>
            <a:ext cx="1573823" cy="369332"/>
          </a:xfrm>
          <a:prstGeom prst="rect">
            <a:avLst/>
          </a:prstGeom>
          <a:noFill/>
        </p:spPr>
        <p:txBody>
          <a:bodyPr wrap="square" rtlCol="0">
            <a:spAutoFit/>
          </a:bodyPr>
          <a:lstStyle/>
          <a:p>
            <a:r>
              <a:rPr lang="en-US" dirty="0"/>
              <a:t>Domino’s Pizza</a:t>
            </a:r>
            <a:endParaRPr lang="ru-RU" dirty="0"/>
          </a:p>
        </p:txBody>
      </p:sp>
    </p:spTree>
    <p:extLst>
      <p:ext uri="{BB962C8B-B14F-4D97-AF65-F5344CB8AC3E}">
        <p14:creationId xmlns:p14="http://schemas.microsoft.com/office/powerpoint/2010/main" val="3221802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577276B9-D67E-4CAE-A01D-69A0CF116797}"/>
              </a:ext>
            </a:extLst>
          </p:cNvPr>
          <p:cNvSpPr>
            <a:spLocks noGrp="1"/>
          </p:cNvSpPr>
          <p:nvPr>
            <p:ph type="title"/>
          </p:nvPr>
        </p:nvSpPr>
        <p:spPr/>
        <p:txBody>
          <a:bodyPr/>
          <a:lstStyle/>
          <a:p>
            <a:pPr algn="ctr"/>
            <a:r>
              <a:rPr lang="ru-RU" dirty="0"/>
              <a:t> Требования</a:t>
            </a:r>
          </a:p>
        </p:txBody>
      </p:sp>
      <p:sp>
        <p:nvSpPr>
          <p:cNvPr id="5" name="TextBox 4">
            <a:extLst>
              <a:ext uri="{FF2B5EF4-FFF2-40B4-BE49-F238E27FC236}">
                <a16:creationId xmlns:a16="http://schemas.microsoft.com/office/drawing/2014/main" id="{862EAD97-41EF-4682-9139-D44B01DBB4EF}"/>
              </a:ext>
            </a:extLst>
          </p:cNvPr>
          <p:cNvSpPr txBox="1"/>
          <p:nvPr/>
        </p:nvSpPr>
        <p:spPr>
          <a:xfrm>
            <a:off x="7618021" y="1790079"/>
            <a:ext cx="3659579" cy="240065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lnSpc>
                <a:spcPct val="150000"/>
              </a:lnSpc>
            </a:pPr>
            <a:r>
              <a:rPr lang="ru-RU" sz="2000" i="1" dirty="0"/>
              <a:t>Внешний вид. Дизайн</a:t>
            </a:r>
          </a:p>
          <a:p>
            <a:pPr>
              <a:lnSpc>
                <a:spcPct val="150000"/>
              </a:lnSpc>
            </a:pPr>
            <a:r>
              <a:rPr lang="ru-RU" sz="2000" dirty="0"/>
              <a:t>Сервис должен иметь простой и понятный, неперегруженный динамическими элементами дизайн.</a:t>
            </a:r>
          </a:p>
        </p:txBody>
      </p:sp>
      <p:sp>
        <p:nvSpPr>
          <p:cNvPr id="6" name="TextBox 5">
            <a:extLst>
              <a:ext uri="{FF2B5EF4-FFF2-40B4-BE49-F238E27FC236}">
                <a16:creationId xmlns:a16="http://schemas.microsoft.com/office/drawing/2014/main" id="{C6763119-F196-4A48-AA26-3F0FFFFB0FED}"/>
              </a:ext>
            </a:extLst>
          </p:cNvPr>
          <p:cNvSpPr txBox="1"/>
          <p:nvPr/>
        </p:nvSpPr>
        <p:spPr>
          <a:xfrm>
            <a:off x="838200" y="1790079"/>
            <a:ext cx="6357730" cy="419961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lnSpc>
                <a:spcPct val="150000"/>
              </a:lnSpc>
            </a:pPr>
            <a:r>
              <a:rPr lang="ru-RU" sz="2000" i="1" dirty="0"/>
              <a:t>Функциональные задачи</a:t>
            </a:r>
          </a:p>
          <a:p>
            <a:pPr>
              <a:lnSpc>
                <a:spcPct val="150000"/>
              </a:lnSpc>
            </a:pPr>
            <a:r>
              <a:rPr lang="ru-RU" sz="2000" dirty="0"/>
              <a:t>Оформление заказа</a:t>
            </a:r>
          </a:p>
          <a:p>
            <a:pPr>
              <a:lnSpc>
                <a:spcPct val="150000"/>
              </a:lnSpc>
            </a:pPr>
            <a:r>
              <a:rPr lang="ru-RU" sz="2000" dirty="0"/>
              <a:t>Распределение заказов по курьерам</a:t>
            </a:r>
          </a:p>
          <a:p>
            <a:pPr>
              <a:lnSpc>
                <a:spcPct val="150000"/>
              </a:lnSpc>
            </a:pPr>
            <a:r>
              <a:rPr lang="ru-RU" sz="2000" dirty="0"/>
              <a:t>Отслеживание истории заказов</a:t>
            </a:r>
          </a:p>
          <a:p>
            <a:pPr>
              <a:lnSpc>
                <a:spcPct val="150000"/>
              </a:lnSpc>
            </a:pPr>
            <a:r>
              <a:rPr lang="ru-RU" sz="2000" dirty="0"/>
              <a:t>Подбор блюд в каталоге </a:t>
            </a:r>
          </a:p>
          <a:p>
            <a:pPr>
              <a:lnSpc>
                <a:spcPct val="150000"/>
              </a:lnSpc>
            </a:pPr>
            <a:r>
              <a:rPr lang="ru-RU" sz="2000" dirty="0"/>
              <a:t>Авторизация персонала</a:t>
            </a:r>
          </a:p>
          <a:p>
            <a:pPr>
              <a:lnSpc>
                <a:spcPct val="150000"/>
              </a:lnSpc>
            </a:pPr>
            <a:r>
              <a:rPr lang="ru-RU" sz="2000" dirty="0"/>
              <a:t>Реализация ролей: клиент, курьер, менеджер</a:t>
            </a:r>
          </a:p>
          <a:p>
            <a:pPr>
              <a:lnSpc>
                <a:spcPct val="150000"/>
              </a:lnSpc>
            </a:pPr>
            <a:r>
              <a:rPr lang="ru-RU" sz="2000" dirty="0"/>
              <a:t>Редактирование списков</a:t>
            </a:r>
            <a:r>
              <a:rPr lang="en-US" sz="2000" dirty="0"/>
              <a:t>:</a:t>
            </a:r>
            <a:r>
              <a:rPr lang="ru-RU" sz="2000" dirty="0"/>
              <a:t> блюд, курьеров, менеджеров</a:t>
            </a:r>
          </a:p>
          <a:p>
            <a:pPr>
              <a:lnSpc>
                <a:spcPct val="150000"/>
              </a:lnSpc>
            </a:pPr>
            <a:endParaRPr lang="ru-RU" sz="2000" dirty="0"/>
          </a:p>
        </p:txBody>
      </p:sp>
    </p:spTree>
    <p:extLst>
      <p:ext uri="{BB962C8B-B14F-4D97-AF65-F5344CB8AC3E}">
        <p14:creationId xmlns:p14="http://schemas.microsoft.com/office/powerpoint/2010/main" val="3479499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55F2AD64-6F25-4F24-A109-2F3E64BAFC43}"/>
              </a:ext>
            </a:extLst>
          </p:cNvPr>
          <p:cNvSpPr>
            <a:spLocks noGrp="1"/>
          </p:cNvSpPr>
          <p:nvPr>
            <p:ph type="title"/>
          </p:nvPr>
        </p:nvSpPr>
        <p:spPr/>
        <p:txBody>
          <a:bodyPr/>
          <a:lstStyle/>
          <a:p>
            <a:pPr algn="ctr"/>
            <a:r>
              <a:rPr lang="ru-RU" dirty="0"/>
              <a:t>Постановка задач</a:t>
            </a:r>
          </a:p>
        </p:txBody>
      </p:sp>
      <p:sp>
        <p:nvSpPr>
          <p:cNvPr id="10" name="TextBox 9">
            <a:extLst>
              <a:ext uri="{FF2B5EF4-FFF2-40B4-BE49-F238E27FC236}">
                <a16:creationId xmlns:a16="http://schemas.microsoft.com/office/drawing/2014/main" id="{EDAC3664-0453-4D90-B6FB-7A65EDCAF629}"/>
              </a:ext>
            </a:extLst>
          </p:cNvPr>
          <p:cNvSpPr txBox="1"/>
          <p:nvPr/>
        </p:nvSpPr>
        <p:spPr>
          <a:xfrm>
            <a:off x="664927" y="1737360"/>
            <a:ext cx="10923105" cy="3693319"/>
          </a:xfrm>
          <a:prstGeom prst="rect">
            <a:avLst/>
          </a:prstGeom>
          <a:noFill/>
        </p:spPr>
        <p:txBody>
          <a:bodyPr wrap="square" rtlCol="0">
            <a:spAutoFit/>
          </a:bodyPr>
          <a:lstStyle/>
          <a:p>
            <a:r>
              <a:rPr lang="ru-RU" dirty="0"/>
              <a:t>Выполнение основных функциональных задач сервиса: </a:t>
            </a:r>
          </a:p>
          <a:p>
            <a:pPr marL="285750" indent="-285750">
              <a:buFont typeface="Wingdings" panose="05000000000000000000" pitchFamily="2" charset="2"/>
              <a:buChar char="Ø"/>
            </a:pPr>
            <a:r>
              <a:rPr lang="ru-RU" dirty="0"/>
              <a:t>Возможность совершить авторизацию в системе</a:t>
            </a:r>
          </a:p>
          <a:p>
            <a:pPr marL="285750" indent="-285750">
              <a:buFont typeface="Wingdings" panose="05000000000000000000" pitchFamily="2" charset="2"/>
              <a:buChar char="Ø"/>
            </a:pPr>
            <a:r>
              <a:rPr lang="ru-RU" dirty="0"/>
              <a:t>Возможность просмотра меню блюд, добавление их в корзину и оформление заказа. </a:t>
            </a:r>
          </a:p>
          <a:p>
            <a:pPr marL="285750" indent="-285750">
              <a:buFont typeface="Wingdings" panose="05000000000000000000" pitchFamily="2" charset="2"/>
              <a:buChar char="Ø"/>
            </a:pPr>
            <a:r>
              <a:rPr lang="ru-RU" dirty="0"/>
              <a:t>Возможность добавления, удаления и редактирования курьеров, списка еды, менеджеров для авторизированных менеджеров.</a:t>
            </a:r>
          </a:p>
          <a:p>
            <a:pPr marL="285750" indent="-285750">
              <a:buFont typeface="Wingdings" panose="05000000000000000000" pitchFamily="2" charset="2"/>
              <a:buChar char="Ø"/>
            </a:pPr>
            <a:r>
              <a:rPr lang="ru-RU" dirty="0"/>
              <a:t>Возможность просмотра и приема заказа для авторизированного курьера</a:t>
            </a:r>
          </a:p>
          <a:p>
            <a:endParaRPr lang="ru-RU" dirty="0"/>
          </a:p>
          <a:p>
            <a:r>
              <a:rPr lang="ru-RU" dirty="0"/>
              <a:t>Для выполнения данных требований необходимо выполнить следующие задачи: </a:t>
            </a:r>
          </a:p>
          <a:p>
            <a:pPr marL="285750" lvl="0" indent="-285750">
              <a:buFont typeface="Wingdings" panose="05000000000000000000" pitchFamily="2" charset="2"/>
              <a:buChar char="Ø"/>
            </a:pPr>
            <a:r>
              <a:rPr lang="ru-RU" dirty="0"/>
              <a:t>Проектирование веб-сервиса средствами языка </a:t>
            </a:r>
            <a:r>
              <a:rPr lang="en-US" dirty="0"/>
              <a:t>UML</a:t>
            </a:r>
            <a:r>
              <a:rPr lang="ru-RU" dirty="0"/>
              <a:t>.</a:t>
            </a:r>
          </a:p>
          <a:p>
            <a:pPr marL="285750" lvl="0" indent="-285750">
              <a:buFont typeface="Wingdings" panose="05000000000000000000" pitchFamily="2" charset="2"/>
              <a:buChar char="Ø"/>
            </a:pPr>
            <a:r>
              <a:rPr lang="ru-RU" dirty="0"/>
              <a:t>Разработка </a:t>
            </a:r>
            <a:r>
              <a:rPr lang="en-US" dirty="0"/>
              <a:t>back</a:t>
            </a:r>
            <a:r>
              <a:rPr lang="ru-RU" dirty="0"/>
              <a:t>-</a:t>
            </a:r>
            <a:r>
              <a:rPr lang="en-US" dirty="0"/>
              <a:t>end </a:t>
            </a:r>
            <a:r>
              <a:rPr lang="ru-RU" dirty="0"/>
              <a:t>части. </a:t>
            </a:r>
          </a:p>
          <a:p>
            <a:pPr marL="285750" lvl="0" indent="-285750">
              <a:buFont typeface="Wingdings" panose="05000000000000000000" pitchFamily="2" charset="2"/>
              <a:buChar char="Ø"/>
            </a:pPr>
            <a:r>
              <a:rPr lang="ru-RU" dirty="0"/>
              <a:t>Разработка front-end части.</a:t>
            </a:r>
          </a:p>
          <a:p>
            <a:r>
              <a:rPr lang="ru-RU" dirty="0"/>
              <a:t>		 </a:t>
            </a:r>
          </a:p>
          <a:p>
            <a:r>
              <a:rPr lang="ru-RU" dirty="0"/>
              <a:t> </a:t>
            </a:r>
          </a:p>
        </p:txBody>
      </p:sp>
    </p:spTree>
    <p:extLst>
      <p:ext uri="{BB962C8B-B14F-4D97-AF65-F5344CB8AC3E}">
        <p14:creationId xmlns:p14="http://schemas.microsoft.com/office/powerpoint/2010/main" val="3541079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5CCA408A-1E09-468F-BF89-9917AA48AD73}"/>
              </a:ext>
            </a:extLst>
          </p:cNvPr>
          <p:cNvSpPr>
            <a:spLocks noGrp="1"/>
          </p:cNvSpPr>
          <p:nvPr>
            <p:ph type="title"/>
          </p:nvPr>
        </p:nvSpPr>
        <p:spPr/>
        <p:txBody>
          <a:bodyPr/>
          <a:lstStyle/>
          <a:p>
            <a:pPr algn="ctr"/>
            <a:r>
              <a:rPr lang="en-US" dirty="0"/>
              <a:t>Use-case </a:t>
            </a:r>
            <a:r>
              <a:rPr lang="ru-RU" dirty="0"/>
              <a:t>диаграммы</a:t>
            </a:r>
          </a:p>
        </p:txBody>
      </p:sp>
      <p:pic>
        <p:nvPicPr>
          <p:cNvPr id="2" name="Рисунок 1"/>
          <p:cNvPicPr>
            <a:picLocks noChangeAspect="1"/>
          </p:cNvPicPr>
          <p:nvPr/>
        </p:nvPicPr>
        <p:blipFill>
          <a:blip r:embed="rId2"/>
          <a:stretch>
            <a:fillRect/>
          </a:stretch>
        </p:blipFill>
        <p:spPr>
          <a:xfrm>
            <a:off x="3021330" y="2360490"/>
            <a:ext cx="6210300" cy="3152775"/>
          </a:xfrm>
          <a:prstGeom prst="rect">
            <a:avLst/>
          </a:prstGeom>
        </p:spPr>
      </p:pic>
    </p:spTree>
    <p:extLst>
      <p:ext uri="{BB962C8B-B14F-4D97-AF65-F5344CB8AC3E}">
        <p14:creationId xmlns:p14="http://schemas.microsoft.com/office/powerpoint/2010/main" val="2838406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5CCA408A-1E09-468F-BF89-9917AA48AD73}"/>
              </a:ext>
            </a:extLst>
          </p:cNvPr>
          <p:cNvSpPr>
            <a:spLocks noGrp="1"/>
          </p:cNvSpPr>
          <p:nvPr>
            <p:ph type="title"/>
          </p:nvPr>
        </p:nvSpPr>
        <p:spPr/>
        <p:txBody>
          <a:bodyPr/>
          <a:lstStyle/>
          <a:p>
            <a:pPr algn="ctr"/>
            <a:r>
              <a:rPr lang="en-US" dirty="0"/>
              <a:t>Use-case </a:t>
            </a:r>
            <a:r>
              <a:rPr lang="ru-RU" dirty="0"/>
              <a:t>диаграммы</a:t>
            </a:r>
          </a:p>
        </p:txBody>
      </p:sp>
      <p:pic>
        <p:nvPicPr>
          <p:cNvPr id="5" name="Рисунок 4"/>
          <p:cNvPicPr>
            <a:picLocks noChangeAspect="1"/>
          </p:cNvPicPr>
          <p:nvPr/>
        </p:nvPicPr>
        <p:blipFill>
          <a:blip r:embed="rId2"/>
          <a:stretch>
            <a:fillRect/>
          </a:stretch>
        </p:blipFill>
        <p:spPr>
          <a:xfrm>
            <a:off x="2690649" y="2660072"/>
            <a:ext cx="6871662" cy="1856509"/>
          </a:xfrm>
          <a:prstGeom prst="rect">
            <a:avLst/>
          </a:prstGeom>
        </p:spPr>
      </p:pic>
    </p:spTree>
    <p:extLst>
      <p:ext uri="{BB962C8B-B14F-4D97-AF65-F5344CB8AC3E}">
        <p14:creationId xmlns:p14="http://schemas.microsoft.com/office/powerpoint/2010/main" val="55388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5CCA408A-1E09-468F-BF89-9917AA48AD73}"/>
              </a:ext>
            </a:extLst>
          </p:cNvPr>
          <p:cNvSpPr>
            <a:spLocks noGrp="1"/>
          </p:cNvSpPr>
          <p:nvPr>
            <p:ph type="title"/>
          </p:nvPr>
        </p:nvSpPr>
        <p:spPr/>
        <p:txBody>
          <a:bodyPr/>
          <a:lstStyle/>
          <a:p>
            <a:pPr algn="ctr"/>
            <a:r>
              <a:rPr lang="en-US" dirty="0"/>
              <a:t>Use-case </a:t>
            </a:r>
            <a:r>
              <a:rPr lang="ru-RU" dirty="0"/>
              <a:t>диаграммы</a:t>
            </a:r>
          </a:p>
        </p:txBody>
      </p:sp>
      <p:pic>
        <p:nvPicPr>
          <p:cNvPr id="2" name="Рисунок 1"/>
          <p:cNvPicPr>
            <a:picLocks noChangeAspect="1"/>
          </p:cNvPicPr>
          <p:nvPr/>
        </p:nvPicPr>
        <p:blipFill>
          <a:blip r:embed="rId2"/>
          <a:stretch>
            <a:fillRect/>
          </a:stretch>
        </p:blipFill>
        <p:spPr>
          <a:xfrm>
            <a:off x="1878330" y="2519218"/>
            <a:ext cx="8496300" cy="2743200"/>
          </a:xfrm>
          <a:prstGeom prst="rect">
            <a:avLst/>
          </a:prstGeom>
        </p:spPr>
      </p:pic>
    </p:spTree>
    <p:extLst>
      <p:ext uri="{BB962C8B-B14F-4D97-AF65-F5344CB8AC3E}">
        <p14:creationId xmlns:p14="http://schemas.microsoft.com/office/powerpoint/2010/main" val="67140546"/>
      </p:ext>
    </p:extLst>
  </p:cSld>
  <p:clrMapOvr>
    <a:masterClrMapping/>
  </p:clrMapOvr>
</p:sld>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1671</TotalTime>
  <Words>388</Words>
  <Application>Microsoft Office PowerPoint</Application>
  <PresentationFormat>Широкоэкранный</PresentationFormat>
  <Paragraphs>82</Paragraphs>
  <Slides>15</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15</vt:i4>
      </vt:variant>
    </vt:vector>
  </HeadingPairs>
  <TitlesOfParts>
    <vt:vector size="21" baseType="lpstr">
      <vt:lpstr>Arial</vt:lpstr>
      <vt:lpstr>Calibri</vt:lpstr>
      <vt:lpstr>Calibri Light</vt:lpstr>
      <vt:lpstr>Times New Roman</vt:lpstr>
      <vt:lpstr>Wingdings</vt:lpstr>
      <vt:lpstr>Ретро</vt:lpstr>
      <vt:lpstr>Презентация PowerPoint</vt:lpstr>
      <vt:lpstr>Распределение ролей в команде</vt:lpstr>
      <vt:lpstr>Актуальность</vt:lpstr>
      <vt:lpstr>Анализ предметной области </vt:lpstr>
      <vt:lpstr> Требования</vt:lpstr>
      <vt:lpstr>Постановка задач</vt:lpstr>
      <vt:lpstr>Use-case диаграммы</vt:lpstr>
      <vt:lpstr>Use-case диаграммы</vt:lpstr>
      <vt:lpstr>Use-case диаграммы</vt:lpstr>
      <vt:lpstr>Выбранные технологии</vt:lpstr>
      <vt:lpstr>Анализ архитектуры</vt:lpstr>
      <vt:lpstr>Предметные воронки</vt:lpstr>
      <vt:lpstr>Реализация</vt:lpstr>
      <vt:lpstr>Реализация</vt:lpstr>
      <vt:lpstr>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Фарид</dc:creator>
  <cp:lastModifiedBy>Фарид</cp:lastModifiedBy>
  <cp:revision>40</cp:revision>
  <dcterms:created xsi:type="dcterms:W3CDTF">2020-06-14T12:27:45Z</dcterms:created>
  <dcterms:modified xsi:type="dcterms:W3CDTF">2020-06-19T12:16:23Z</dcterms:modified>
</cp:coreProperties>
</file>