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35CFDD-8EB4-42C2-AF24-6FA66D16005E}">
  <a:tblStyle styleId="{0C35CFDD-8EB4-42C2-AF24-6FA66D16005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3aa8f6c8_1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6f3aa8f6c8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e6ac8ff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e1e6ac8ff9_0_3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e6ac8ff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e1e6ac8ff9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e6ac8ff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e1e6ac8ff9_0_3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e6ac8ff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1e6ac8ff9_0_3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1e6ac8ff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1e6ac8ff9_0_4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1e6ac8ff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1e6ac8ff9_0_4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1e6ac8ff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e1e6ac8ff9_0_4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12e95b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e12e95b5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24c4a9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e24c4a9a0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2e95b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e12e95b6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12e95b6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e12e95b60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12e95b6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e12e95b60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12e95b6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e12e95b60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12e95b6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e12e95b60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12e95b6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e12e95b60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12e95b60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e12e95b60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24c4a9a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e24c4a9a0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12e95b60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e12e95b60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5f3a0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95f3a054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e6ac8ff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e1e6ac8ff9_0_3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1e6ac8ff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e1e6ac8ff9_0_3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elbrusboot.camp" TargetMode="External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elbrusboot.camp" TargetMode="External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elbrusboot.camp" TargetMode="External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://www.specialist.ru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elbrusboot.camp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elbrusboot.camp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elbrusboot.camp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elbrusboot.camp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вертикально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6017365" y="1493399"/>
            <a:ext cx="5818800" cy="0"/>
          </a:xfrm>
          <a:prstGeom prst="straightConnector1">
            <a:avLst/>
          </a:prstGeom>
          <a:noFill/>
          <a:ln cap="flat" cmpd="sng" w="38100">
            <a:solidFill>
              <a:srgbClr val="FFBC5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" name="Google Shape;13;p2"/>
          <p:cNvSpPr/>
          <p:nvPr>
            <p:ph idx="2" type="pic"/>
          </p:nvPr>
        </p:nvSpPr>
        <p:spPr>
          <a:xfrm>
            <a:off x="-2905568" y="1489809"/>
            <a:ext cx="8528100" cy="6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6017366" y="1693920"/>
            <a:ext cx="58188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EDFF"/>
              </a:buClr>
              <a:buSzPts val="14600"/>
              <a:buFont typeface="Arial"/>
              <a:buNone/>
              <a:defRPr b="1" sz="14600">
                <a:solidFill>
                  <a:srgbClr val="29E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017366" y="175873"/>
            <a:ext cx="58188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3650" lIns="43650" spcFirstLastPara="1" rIns="43650" wrap="square" tIns="4365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DADAE1"/>
              </a:buClr>
              <a:buSzPts val="3200"/>
              <a:buFont typeface="Arial"/>
              <a:buNone/>
              <a:defRPr sz="3200" cap="none"/>
            </a:lvl1pPr>
            <a:lvl2pPr indent="-228600" lvl="1" marL="91440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DADAE1"/>
              </a:buClr>
              <a:buSzPts val="3200"/>
              <a:buFont typeface="Arial"/>
              <a:buNone/>
              <a:defRPr sz="3200" cap="none"/>
            </a:lvl2pPr>
            <a:lvl3pPr indent="-228600" lvl="2" marL="137160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DADAE1"/>
              </a:buClr>
              <a:buSzPts val="3200"/>
              <a:buFont typeface="Arial"/>
              <a:buNone/>
              <a:defRPr sz="3200" cap="none"/>
            </a:lvl3pPr>
            <a:lvl4pPr indent="-228600" lvl="3" marL="182880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DADAE1"/>
              </a:buClr>
              <a:buSzPts val="3200"/>
              <a:buFont typeface="Arial"/>
              <a:buNone/>
              <a:defRPr sz="3200" cap="none"/>
            </a:lvl4pPr>
            <a:lvl5pPr indent="-228600" lvl="4" marL="228600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DADAE1"/>
              </a:buClr>
              <a:buSzPts val="3200"/>
              <a:buFont typeface="Arial"/>
              <a:buNone/>
              <a:defRPr sz="3200" cap="none"/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pic>
        <p:nvPicPr>
          <p:cNvPr descr="elbrus.png" id="16" name="Google Shape;16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306697"/>
            <a:ext cx="473014" cy="4730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40639" y="6471452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brus.png" id="58" name="Google Shape;58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306697"/>
            <a:ext cx="473014" cy="4730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424958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(вариант)" showMasterSp="0">
  <p:cSld name="Пустой (вариант)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brus.png" id="61" name="Google Shape;61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306697"/>
            <a:ext cx="473014" cy="47301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1424958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838199" y="1131093"/>
            <a:ext cx="10515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Calibri"/>
              <a:buNone/>
              <a:defRPr sz="53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838199" y="2226469"/>
            <a:ext cx="10515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41900" spcFirstLastPara="1" rIns="41900" wrap="square" tIns="41900">
            <a:noAutofit/>
          </a:bodyPr>
          <a:lstStyle>
            <a:lvl1pPr indent="-4381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815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1057350" y="5642312"/>
            <a:ext cx="296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523999" y="1699022"/>
            <a:ext cx="9144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41900" spcFirstLastPara="1" rIns="41900" wrap="square" tIns="419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Calibri"/>
              <a:buNone/>
              <a:defRPr sz="7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523999" y="3558778"/>
            <a:ext cx="914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41900" spcFirstLastPara="1" rIns="41900" wrap="square" tIns="419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1057350" y="5642312"/>
            <a:ext cx="296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showMasterSp="0">
  <p:cSld name="Заголовок и объект">
    <p:bg>
      <p:bgPr>
        <a:solidFill>
          <a:srgbClr val="E9E7E7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7" id="72" name="Google Shape;7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0469" y="6380054"/>
            <a:ext cx="2169998" cy="292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Объект 7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6189230"/>
            <a:ext cx="2029750" cy="48340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>
            <a:hlinkClick r:id="rId4"/>
          </p:cNvPr>
          <p:cNvSpPr txBox="1"/>
          <p:nvPr/>
        </p:nvSpPr>
        <p:spPr>
          <a:xfrm>
            <a:off x="8816546" y="6395794"/>
            <a:ext cx="2537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850" lIns="55850" spcFirstLastPara="1" rIns="55850" wrap="square" tIns="55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www.specialist.ru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838199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850" lIns="55850" spcFirstLastPara="1" rIns="55850" wrap="square" tIns="558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4800"/>
              <a:buFont typeface="Open Sans"/>
              <a:buNone/>
              <a:defRPr b="1" sz="4800" cap="none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8199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50" lIns="55850" spcFirstLastPara="1" rIns="55850" wrap="square" tIns="5585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Open Sans"/>
              <a:buChar char="•"/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Open Sans"/>
              <a:buChar char="•"/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Open Sans"/>
              <a:buChar char="•"/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Open Sans"/>
              <a:buChar char="•"/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Open Sans"/>
              <a:buChar char="•"/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1008080" y="6408361"/>
            <a:ext cx="345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850" lIns="55850" spcFirstLastPara="1" rIns="55850" wrap="square" tIns="55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Arial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37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по центру" showMasterSp="0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81000" y="2839641"/>
            <a:ext cx="114300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EDFF"/>
              </a:buClr>
              <a:buSzPts val="14600"/>
              <a:buFont typeface="Arial"/>
              <a:buNone/>
              <a:defRPr b="1" sz="14600">
                <a:solidFill>
                  <a:srgbClr val="29E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9pPr>
          </a:lstStyle>
          <a:p/>
        </p:txBody>
      </p:sp>
      <p:pic>
        <p:nvPicPr>
          <p:cNvPr descr="elbrus.png" id="20" name="Google Shape;20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306697"/>
            <a:ext cx="473014" cy="4730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432287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1000" y="142875"/>
            <a:ext cx="10477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650" lIns="43650" spcFirstLastPara="1" rIns="43650" wrap="square" tIns="4365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EDFF"/>
              </a:buClr>
              <a:buSzPts val="4300"/>
              <a:buFont typeface="Arial"/>
              <a:buNone/>
              <a:defRPr b="1" sz="4300" cap="none">
                <a:solidFill>
                  <a:srgbClr val="29ED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381000" y="1928813"/>
            <a:ext cx="114300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9EDFF"/>
              </a:buClr>
              <a:buSzPts val="1600"/>
              <a:buFont typeface="Avenir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9EDFF"/>
              </a:buClr>
              <a:buSzPts val="1600"/>
              <a:buFont typeface="Avenir"/>
              <a:buChar char="▸"/>
              <a:defRPr/>
            </a:lvl2pPr>
            <a:lvl3pPr indent="-3302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9EDFF"/>
              </a:buClr>
              <a:buSzPts val="1600"/>
              <a:buFont typeface="Avenir"/>
              <a:buChar char="▸"/>
              <a:defRPr/>
            </a:lvl3pPr>
            <a:lvl4pPr indent="-3302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9EDFF"/>
              </a:buClr>
              <a:buSzPts val="1600"/>
              <a:buFont typeface="Avenir"/>
              <a:buChar char="▸"/>
              <a:defRPr/>
            </a:lvl4pPr>
            <a:lvl5pPr indent="-3302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9EDFF"/>
              </a:buClr>
              <a:buSzPts val="1600"/>
              <a:buFont typeface="Avenir"/>
              <a:buChar char="▸"/>
              <a:defRPr/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424958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">
  <p:cSld name="Текст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81000" y="142875"/>
            <a:ext cx="10477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650" lIns="43650" spcFirstLastPara="1" rIns="43650" wrap="square" tIns="4365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EDFF"/>
              </a:buClr>
              <a:buSzPts val="4300"/>
              <a:buFont typeface="Arial"/>
              <a:buNone/>
              <a:defRPr b="1" sz="4300" cap="none">
                <a:solidFill>
                  <a:srgbClr val="29ED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81000" y="1928813"/>
            <a:ext cx="114300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424958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вертикально копия" showMasterSp="0">
  <p:cSld name="Фото — вертикально копия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6017365" y="1493399"/>
            <a:ext cx="5818800" cy="0"/>
          </a:xfrm>
          <a:prstGeom prst="straightConnector1">
            <a:avLst/>
          </a:prstGeom>
          <a:noFill/>
          <a:ln cap="flat" cmpd="sng" w="38100">
            <a:solidFill>
              <a:srgbClr val="FFBC5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2" name="Google Shape;32;p6"/>
          <p:cNvSpPr/>
          <p:nvPr>
            <p:ph idx="2" type="pic"/>
          </p:nvPr>
        </p:nvSpPr>
        <p:spPr>
          <a:xfrm>
            <a:off x="-2905568" y="1489809"/>
            <a:ext cx="8528100" cy="6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6017366" y="1693920"/>
            <a:ext cx="58188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520AB"/>
              </a:buClr>
              <a:buSzPts val="14600"/>
              <a:buFont typeface="Arial"/>
              <a:buNone/>
              <a:defRPr b="1" sz="14600">
                <a:solidFill>
                  <a:srgbClr val="4520A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017366" y="175873"/>
            <a:ext cx="58188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3650" lIns="43650" spcFirstLastPara="1" rIns="43650" wrap="square" tIns="4365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1F2523"/>
              </a:buClr>
              <a:buSzPts val="3200"/>
              <a:buFont typeface="Arial"/>
              <a:buNone/>
              <a:defRPr sz="3200" cap="none">
                <a:solidFill>
                  <a:srgbClr val="1F2523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1F2523"/>
              </a:buClr>
              <a:buSzPts val="3200"/>
              <a:buFont typeface="Arial"/>
              <a:buNone/>
              <a:defRPr sz="3200" cap="none">
                <a:solidFill>
                  <a:srgbClr val="1F2523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1F2523"/>
              </a:buClr>
              <a:buSzPts val="3200"/>
              <a:buFont typeface="Arial"/>
              <a:buNone/>
              <a:defRPr sz="3200" cap="none">
                <a:solidFill>
                  <a:srgbClr val="1F2523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1F2523"/>
              </a:buClr>
              <a:buSzPts val="3200"/>
              <a:buFont typeface="Arial"/>
              <a:buNone/>
              <a:defRPr sz="3200" cap="none">
                <a:solidFill>
                  <a:srgbClr val="1F2523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1F2523"/>
              </a:buClr>
              <a:buSzPts val="3200"/>
              <a:buFont typeface="Arial"/>
              <a:buNone/>
              <a:defRPr sz="3200" cap="none">
                <a:solidFill>
                  <a:srgbClr val="1F2523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pic>
        <p:nvPicPr>
          <p:cNvPr descr="elbrus.png" id="35" name="Google Shape;35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306697"/>
            <a:ext cx="473014" cy="4730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11432287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по центру копия" showMasterSp="0">
  <p:cSld name="Заголовок — по центру копия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81000" y="2839641"/>
            <a:ext cx="114300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520AB"/>
              </a:buClr>
              <a:buSzPts val="14600"/>
              <a:buFont typeface="Arial"/>
              <a:buNone/>
              <a:defRPr b="1" sz="14600">
                <a:solidFill>
                  <a:srgbClr val="4520A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/>
            </a:lvl9pPr>
          </a:lstStyle>
          <a:p/>
        </p:txBody>
      </p:sp>
      <p:pic>
        <p:nvPicPr>
          <p:cNvPr descr="elbrus.png" id="39" name="Google Shape;39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306697"/>
            <a:ext cx="473014" cy="4730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432287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">
  <p:cSld name="Текст 2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81000" y="142875"/>
            <a:ext cx="10477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650" lIns="43650" spcFirstLastPara="1" rIns="43650" wrap="square" tIns="4365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520AB"/>
              </a:buClr>
              <a:buSzPts val="4300"/>
              <a:buFont typeface="Arial"/>
              <a:buNone/>
              <a:defRPr b="1" sz="4300" cap="none">
                <a:solidFill>
                  <a:srgbClr val="4520AB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381000" y="1928813"/>
            <a:ext cx="114300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D261F"/>
              </a:buClr>
              <a:buSzPts val="2900"/>
              <a:buFont typeface="Arial"/>
              <a:buNone/>
              <a:defRPr>
                <a:solidFill>
                  <a:srgbClr val="1D261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D261F"/>
              </a:buClr>
              <a:buSzPts val="2900"/>
              <a:buFont typeface="Arial"/>
              <a:buNone/>
              <a:defRPr>
                <a:solidFill>
                  <a:srgbClr val="1D261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D261F"/>
              </a:buClr>
              <a:buSzPts val="2900"/>
              <a:buFont typeface="Arial"/>
              <a:buNone/>
              <a:defRPr>
                <a:solidFill>
                  <a:srgbClr val="1D261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D261F"/>
              </a:buClr>
              <a:buSzPts val="2900"/>
              <a:buFont typeface="Arial"/>
              <a:buNone/>
              <a:defRPr>
                <a:solidFill>
                  <a:srgbClr val="1D261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D261F"/>
              </a:buClr>
              <a:buSzPts val="2900"/>
              <a:buFont typeface="Arial"/>
              <a:buNone/>
              <a:defRPr>
                <a:solidFill>
                  <a:srgbClr val="1D261F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424958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 копия">
  <p:cSld name="Пункты копия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1000" y="142875"/>
            <a:ext cx="10477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650" lIns="43650" spcFirstLastPara="1" rIns="43650" wrap="square" tIns="4365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520AB"/>
              </a:buClr>
              <a:buSzPts val="4300"/>
              <a:buFont typeface="Arial"/>
              <a:buNone/>
              <a:defRPr b="1" sz="4300" cap="none">
                <a:solidFill>
                  <a:srgbClr val="4520AB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81000" y="1928813"/>
            <a:ext cx="114300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-42545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520AB"/>
              </a:buClr>
              <a:buSzPts val="3100"/>
              <a:buFont typeface="Avenir"/>
              <a:buChar char="▸"/>
              <a:defRPr>
                <a:solidFill>
                  <a:srgbClr val="1D261F"/>
                </a:solidFill>
              </a:defRPr>
            </a:lvl1pPr>
            <a:lvl2pPr indent="-42545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520AB"/>
              </a:buClr>
              <a:buSzPts val="3100"/>
              <a:buFont typeface="Avenir"/>
              <a:buChar char="▸"/>
              <a:defRPr>
                <a:solidFill>
                  <a:srgbClr val="1D261F"/>
                </a:solidFill>
              </a:defRPr>
            </a:lvl2pPr>
            <a:lvl3pPr indent="-42545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520AB"/>
              </a:buClr>
              <a:buSzPts val="3100"/>
              <a:buFont typeface="Avenir"/>
              <a:buChar char="▸"/>
              <a:defRPr>
                <a:solidFill>
                  <a:srgbClr val="1D261F"/>
                </a:solidFill>
              </a:defRPr>
            </a:lvl3pPr>
            <a:lvl4pPr indent="-42545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520AB"/>
              </a:buClr>
              <a:buSzPts val="3100"/>
              <a:buFont typeface="Avenir"/>
              <a:buChar char="▸"/>
              <a:defRPr>
                <a:solidFill>
                  <a:srgbClr val="1D261F"/>
                </a:solidFill>
              </a:defRPr>
            </a:lvl4pPr>
            <a:lvl5pPr indent="-42545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520AB"/>
              </a:buClr>
              <a:buSzPts val="3100"/>
              <a:buFont typeface="Avenir"/>
              <a:buChar char="▸"/>
              <a:defRPr>
                <a:solidFill>
                  <a:srgbClr val="1D261F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1424958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40531" y="1660922"/>
            <a:ext cx="11310948" cy="3676806"/>
          </a:xfrm>
          <a:custGeom>
            <a:rect b="b" l="l" r="r" t="t"/>
            <a:pathLst>
              <a:path extrusionOk="0" h="21600" w="2160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rgbClr val="29EDFF"/>
          </a:solidFill>
          <a:ln>
            <a:noFill/>
          </a:ln>
        </p:spPr>
        <p:txBody>
          <a:bodyPr anchorCtr="0" anchor="ctr" bIns="43650" lIns="43650" spcFirstLastPara="1" rIns="43650" wrap="square" tIns="436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33438" y="2044898"/>
            <a:ext cx="105252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520AB"/>
              </a:buClr>
              <a:buSzPts val="8100"/>
              <a:buFont typeface="Arial"/>
              <a:buNone/>
              <a:defRPr sz="8100" cap="none">
                <a:solidFill>
                  <a:srgbClr val="4520A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381000" y="5476875"/>
            <a:ext cx="114300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-2286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BC5B"/>
              </a:buClr>
              <a:buSzPts val="3400"/>
              <a:buFont typeface="Arial"/>
              <a:buNone/>
              <a:defRPr sz="3400">
                <a:solidFill>
                  <a:srgbClr val="FFBC5B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1500"/>
              <a:buNone/>
              <a:defRPr/>
            </a:lvl9pPr>
          </a:lstStyle>
          <a:p/>
        </p:txBody>
      </p:sp>
      <p:cxnSp>
        <p:nvCxnSpPr>
          <p:cNvPr id="53" name="Google Shape;53;p10"/>
          <p:cNvCxnSpPr/>
          <p:nvPr/>
        </p:nvCxnSpPr>
        <p:spPr>
          <a:xfrm flipH="1" rot="10800000">
            <a:off x="380999" y="892854"/>
            <a:ext cx="11430000" cy="2100"/>
          </a:xfrm>
          <a:prstGeom prst="straightConnector1">
            <a:avLst/>
          </a:prstGeom>
          <a:noFill/>
          <a:ln cap="flat" cmpd="sng" w="25400">
            <a:solidFill>
              <a:srgbClr val="FFBC5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/>
        </p:nvSpPr>
        <p:spPr>
          <a:xfrm>
            <a:off x="381000" y="142875"/>
            <a:ext cx="10477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EDFF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29EDFF"/>
                </a:solidFill>
                <a:latin typeface="Arial"/>
                <a:ea typeface="Arial"/>
                <a:cs typeface="Arial"/>
                <a:sym typeface="Arial"/>
              </a:rPr>
              <a:t>ТЕКСТ ЗАГОЛОВКА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brus.png" id="55" name="Google Shape;5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306697"/>
            <a:ext cx="473014" cy="47301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1424958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s://elbrusboot.camp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380999" y="892854"/>
            <a:ext cx="11430000" cy="2100"/>
          </a:xfrm>
          <a:prstGeom prst="straightConnector1">
            <a:avLst/>
          </a:prstGeom>
          <a:noFill/>
          <a:ln cap="flat" cmpd="sng" w="25400">
            <a:solidFill>
              <a:srgbClr val="FFBC5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1000" y="1928813"/>
            <a:ext cx="114300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ADAE1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lbrus.png" id="8" name="Google Shape;8;p1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00" y="6306697"/>
            <a:ext cx="473014" cy="4730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title"/>
          </p:nvPr>
        </p:nvSpPr>
        <p:spPr>
          <a:xfrm>
            <a:off x="381000" y="1080492"/>
            <a:ext cx="11430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424958" y="303609"/>
            <a:ext cx="38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otcamp.png" id="98" name="Google Shape;98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3103" l="34271" r="0" t="0"/>
          <a:stretch/>
        </p:blipFill>
        <p:spPr>
          <a:xfrm>
            <a:off x="17375" y="455950"/>
            <a:ext cx="5605200" cy="6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6017366" y="1693920"/>
            <a:ext cx="58188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EDFF"/>
              </a:buClr>
              <a:buSzPts val="13700"/>
              <a:buFont typeface="Arial"/>
              <a:buNone/>
            </a:pPr>
            <a:r>
              <a:rPr b="1" i="0" lang="en-US" sz="13700" u="none" cap="none" strike="noStrike">
                <a:solidFill>
                  <a:srgbClr val="29EDFF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  <a:r>
              <a:rPr lang="en-US" sz="13700"/>
              <a:t>1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017366" y="175873"/>
            <a:ext cx="58188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ADAE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rPr>
              <a:t>PHASE </a:t>
            </a:r>
            <a:r>
              <a:rPr lang="en-US"/>
              <a:t>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DADAE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DADAE1"/>
                </a:solidFill>
                <a:latin typeface="Arial"/>
                <a:ea typeface="Arial"/>
                <a:cs typeface="Arial"/>
                <a:sym typeface="Arial"/>
              </a:rPr>
              <a:t>WEEK  </a:t>
            </a: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838200" y="365125"/>
            <a:ext cx="1051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2</a:t>
            </a:r>
            <a:r>
              <a:rPr b="1" lang="en-US" sz="3600">
                <a:solidFill>
                  <a:srgbClr val="29EDFF"/>
                </a:solidFill>
              </a:rPr>
              <a:t> Нормальная форма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838200" y="1734525"/>
            <a:ext cx="10129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ADAE1"/>
                </a:solidFill>
              </a:rPr>
              <a:t>Вторая нормальная форма</a:t>
            </a:r>
            <a:r>
              <a:rPr lang="en-US" sz="2400">
                <a:solidFill>
                  <a:srgbClr val="DADAE1"/>
                </a:solidFill>
              </a:rPr>
              <a:t> подразумевает наличие </a:t>
            </a:r>
            <a:r>
              <a:rPr b="1" lang="en-US" sz="2400">
                <a:solidFill>
                  <a:srgbClr val="DADAE1"/>
                </a:solidFill>
              </a:rPr>
              <a:t>потенциального ключа</a:t>
            </a:r>
            <a:r>
              <a:rPr lang="en-US" sz="2400">
                <a:solidFill>
                  <a:srgbClr val="DADAE1"/>
                </a:solidFill>
              </a:rPr>
              <a:t> и запрещает создавать отношения как </a:t>
            </a:r>
            <a:r>
              <a:rPr b="1" lang="en-US" sz="2400">
                <a:solidFill>
                  <a:srgbClr val="DADAE1"/>
                </a:solidFill>
              </a:rPr>
              <a:t>несвязанные наборы атрибутов</a:t>
            </a:r>
            <a:r>
              <a:rPr lang="en-US" sz="2400">
                <a:solidFill>
                  <a:srgbClr val="DADAE1"/>
                </a:solidFill>
              </a:rPr>
              <a:t>.</a:t>
            </a:r>
            <a:endParaRPr sz="2900">
              <a:solidFill>
                <a:srgbClr val="DADAE1"/>
              </a:solidFill>
            </a:endParaRPr>
          </a:p>
        </p:txBody>
      </p:sp>
      <p:graphicFrame>
        <p:nvGraphicFramePr>
          <p:cNvPr id="165" name="Google Shape;165;p28"/>
          <p:cNvGraphicFramePr/>
          <p:nvPr/>
        </p:nvGraphicFramePr>
        <p:xfrm>
          <a:off x="3799263" y="35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1771350"/>
                <a:gridCol w="862700"/>
                <a:gridCol w="599875"/>
                <a:gridCol w="973125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C2D30"/>
                          </a:solidFill>
                        </a:rPr>
                        <a:t>Категория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C2D30"/>
                          </a:solidFill>
                        </a:rPr>
                        <a:t>Дата акции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C2D30"/>
                          </a:solidFill>
                        </a:rPr>
                        <a:t>Скидка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C2D30"/>
                          </a:solidFill>
                        </a:rPr>
                        <a:t>Товары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21.06.2016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Кирпич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21.06.2016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Цемент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21.06.2016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Гвозди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25.06.2016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Гипсокартон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25.06.2016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Обои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25.06.2016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Краска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6" name="Google Shape;166;p28"/>
          <p:cNvCxnSpPr/>
          <p:nvPr/>
        </p:nvCxnSpPr>
        <p:spPr>
          <a:xfrm flipH="1">
            <a:off x="5059350" y="3258375"/>
            <a:ext cx="1686900" cy="23292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4681950" y="3282225"/>
            <a:ext cx="2441700" cy="22815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838200" y="365125"/>
            <a:ext cx="1051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Нормализация данных📊</a:t>
            </a:r>
            <a:endParaRPr/>
          </a:p>
        </p:txBody>
      </p:sp>
      <p:cxnSp>
        <p:nvCxnSpPr>
          <p:cNvPr id="173" name="Google Shape;173;p29"/>
          <p:cNvCxnSpPr/>
          <p:nvPr/>
        </p:nvCxnSpPr>
        <p:spPr>
          <a:xfrm>
            <a:off x="5134175" y="4145963"/>
            <a:ext cx="1638600" cy="15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9"/>
          <p:cNvSpPr txBox="1"/>
          <p:nvPr/>
        </p:nvSpPr>
        <p:spPr>
          <a:xfrm>
            <a:off x="838200" y="1405950"/>
            <a:ext cx="1072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9EDFF"/>
                </a:solidFill>
                <a:latin typeface="Roboto"/>
                <a:ea typeface="Roboto"/>
                <a:cs typeface="Roboto"/>
                <a:sym typeface="Roboto"/>
              </a:rPr>
              <a:t>Приведение к 2НФ</a:t>
            </a:r>
            <a:endParaRPr>
              <a:solidFill>
                <a:srgbClr val="29EDFF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graphicFrame>
        <p:nvGraphicFramePr>
          <p:cNvPr id="176" name="Google Shape;176;p29"/>
          <p:cNvGraphicFramePr/>
          <p:nvPr/>
        </p:nvGraphicFramePr>
        <p:xfrm>
          <a:off x="838188" y="31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1771350"/>
                <a:gridCol w="862700"/>
                <a:gridCol w="599875"/>
                <a:gridCol w="973125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C2D30"/>
                          </a:solidFill>
                        </a:rPr>
                        <a:t>Категория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C2D30"/>
                          </a:solidFill>
                        </a:rPr>
                        <a:t>Дата акции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C2D30"/>
                          </a:solidFill>
                        </a:rPr>
                        <a:t>Скидка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C2D30"/>
                          </a:solidFill>
                        </a:rPr>
                        <a:t>Товары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21.06.2016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Кирпич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21.06.2016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Цемент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21.06.2016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Гвозди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25.06.2016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Гипсокартон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25.06.2016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Обои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25.06.2016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Краска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Google Shape;177;p29"/>
          <p:cNvGraphicFramePr/>
          <p:nvPr/>
        </p:nvGraphicFramePr>
        <p:xfrm>
          <a:off x="6861700" y="244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2286000"/>
                <a:gridCol w="1333500"/>
                <a:gridCol w="99060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Категория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Дата акции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Скидка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21.06.2016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25.06.2016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29"/>
          <p:cNvGraphicFramePr/>
          <p:nvPr/>
        </p:nvGraphicFramePr>
        <p:xfrm>
          <a:off x="7155225" y="354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2286000"/>
                <a:gridCol w="152400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Категория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Товары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Кирпич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Цемент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Гвозди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Гипсокартон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Обои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Краска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838200" y="365125"/>
            <a:ext cx="1051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3</a:t>
            </a:r>
            <a:r>
              <a:rPr b="1" lang="en-US" sz="3600">
                <a:solidFill>
                  <a:srgbClr val="29EDFF"/>
                </a:solidFill>
              </a:rPr>
              <a:t> Нормальная форма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838200" y="1734525"/>
            <a:ext cx="10129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ADAE1"/>
                </a:solidFill>
              </a:rPr>
              <a:t>Третья нормальная форма </a:t>
            </a:r>
            <a:r>
              <a:rPr lang="en-US" sz="2400">
                <a:solidFill>
                  <a:srgbClr val="DADAE1"/>
                </a:solidFill>
              </a:rPr>
              <a:t>предполагает, что каждый столбец, не являющийся ключом, должен зависеть только от столбца, который является ключом</a:t>
            </a:r>
            <a:endParaRPr sz="2900">
              <a:solidFill>
                <a:srgbClr val="DADAE1"/>
              </a:solidFill>
            </a:endParaRPr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3597750" y="289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2286000"/>
                <a:gridCol w="1333500"/>
                <a:gridCol w="99060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Категория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Дата акции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Скидка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21.06.2016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25.06.2016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p30"/>
          <p:cNvGraphicFramePr/>
          <p:nvPr/>
        </p:nvGraphicFramePr>
        <p:xfrm>
          <a:off x="3891275" y="399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2286000"/>
                <a:gridCol w="152400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Категория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Товары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Кирпич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Цемент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Гвозди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Гипсокартон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Обои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Краска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7" name="Google Shape;187;p30"/>
          <p:cNvCxnSpPr/>
          <p:nvPr/>
        </p:nvCxnSpPr>
        <p:spPr>
          <a:xfrm flipH="1">
            <a:off x="5059350" y="3258375"/>
            <a:ext cx="1686900" cy="23292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0"/>
          <p:cNvCxnSpPr/>
          <p:nvPr/>
        </p:nvCxnSpPr>
        <p:spPr>
          <a:xfrm>
            <a:off x="4681950" y="3282225"/>
            <a:ext cx="2441700" cy="22815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838200" y="365125"/>
            <a:ext cx="1051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Нормализация данных📊</a:t>
            </a:r>
            <a:endParaRPr/>
          </a:p>
        </p:txBody>
      </p:sp>
      <p:cxnSp>
        <p:nvCxnSpPr>
          <p:cNvPr id="194" name="Google Shape;194;p31"/>
          <p:cNvCxnSpPr/>
          <p:nvPr/>
        </p:nvCxnSpPr>
        <p:spPr>
          <a:xfrm>
            <a:off x="4804475" y="4031038"/>
            <a:ext cx="1638600" cy="15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 txBox="1"/>
          <p:nvPr/>
        </p:nvSpPr>
        <p:spPr>
          <a:xfrm>
            <a:off x="732300" y="1165888"/>
            <a:ext cx="1072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9EDFF"/>
                </a:solidFill>
                <a:latin typeface="Roboto"/>
                <a:ea typeface="Roboto"/>
                <a:cs typeface="Roboto"/>
                <a:sym typeface="Roboto"/>
              </a:rPr>
              <a:t>Приведение к 3НФ</a:t>
            </a:r>
            <a:endParaRPr>
              <a:solidFill>
                <a:srgbClr val="29EDFF"/>
              </a:solidFill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1155750" y="15782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graphicFrame>
        <p:nvGraphicFramePr>
          <p:cNvPr id="197" name="Google Shape;197;p31"/>
          <p:cNvGraphicFramePr/>
          <p:nvPr/>
        </p:nvGraphicFramePr>
        <p:xfrm>
          <a:off x="390625" y="25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2286000"/>
                <a:gridCol w="1333500"/>
                <a:gridCol w="99060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Категория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Дата акции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Скидка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21.06.2016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25.06.2016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31"/>
          <p:cNvGraphicFramePr/>
          <p:nvPr/>
        </p:nvGraphicFramePr>
        <p:xfrm>
          <a:off x="684150" y="366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2286000"/>
                <a:gridCol w="152400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Категория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Товары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Кирпич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Цемент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Гвозди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Гипсокартон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Обои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Краска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31"/>
          <p:cNvGraphicFramePr/>
          <p:nvPr/>
        </p:nvGraphicFramePr>
        <p:xfrm>
          <a:off x="8758588" y="300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443975"/>
                <a:gridCol w="229255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Категория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0" name="Google Shape;200;p31"/>
          <p:cNvGraphicFramePr/>
          <p:nvPr/>
        </p:nvGraphicFramePr>
        <p:xfrm>
          <a:off x="8758588" y="4501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867000"/>
                <a:gridCol w="965075"/>
                <a:gridCol w="763475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Категория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Дата акции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Скидка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21.06.2016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25.06.2016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p31"/>
          <p:cNvGraphicFramePr/>
          <p:nvPr/>
        </p:nvGraphicFramePr>
        <p:xfrm>
          <a:off x="6753400" y="284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898400"/>
                <a:gridCol w="96360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Категория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Товары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Кирпич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Цемент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Гвозди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Гипсокартон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Обои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Краска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Другие нормальные формы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838200" y="1307551"/>
            <a:ext cx="10515600" cy="4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Существуют так же :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Нормальная форма Бойса - Кодда (BCNF)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Четвёртая нормальная форма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Пятая нормальная форма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Доменно-ключевая нормальная форма (DKNF)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Шестая нормальная форма (6NF)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Из них применяется на практике только </a:t>
            </a:r>
            <a:r>
              <a:rPr b="1" lang="en-US" sz="2400"/>
              <a:t>НФ </a:t>
            </a:r>
            <a:r>
              <a:rPr b="1" lang="en-US" sz="2400"/>
              <a:t>Бойса - Кодда</a:t>
            </a:r>
            <a:r>
              <a:rPr lang="en-US" sz="2400"/>
              <a:t> (или “Третья Усиленная форма”).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Ее отличие от </a:t>
            </a:r>
            <a:r>
              <a:rPr b="1" lang="en-US" sz="2400"/>
              <a:t>3НФ</a:t>
            </a:r>
            <a:r>
              <a:rPr lang="en-US" sz="2400"/>
              <a:t> только в том, что </a:t>
            </a:r>
            <a:r>
              <a:rPr b="1" lang="en-US" sz="2400"/>
              <a:t>все таблицы должны иметь первичный ключ</a:t>
            </a:r>
            <a:r>
              <a:rPr lang="en-US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Числовые типы данных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838200" y="587075"/>
            <a:ext cx="10515600" cy="55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serial:</a:t>
            </a:r>
            <a:r>
              <a:rPr lang="en-US" sz="1900"/>
              <a:t> представляет автоинкрементирующееся числовое значение, которое занимает 4 байта и может хранить числа от 1 до 2147483647. Значение данного типа образуется путем автоинкремента значения предыдущей строки. Поэтому, как правило, данный тип используется для определения идентификаторов строки.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smallint:</a:t>
            </a:r>
            <a:r>
              <a:rPr lang="en-US" sz="1900"/>
              <a:t> хранит числа от -32768 до +32767. Занимает 2 байта. Имеет псевдоним int2.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integer:</a:t>
            </a:r>
            <a:r>
              <a:rPr lang="en-US" sz="1900"/>
              <a:t> хранит числа от -2147483648 до +2147483647. Занимает 4 байта. Имеет псевдонимы int и int4.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bigint:</a:t>
            </a:r>
            <a:r>
              <a:rPr lang="en-US" sz="1900"/>
              <a:t> хранит числа от -9223372036854775808 до +9223372036854775807. Занимает 8 байт. Имеет псевдоним int8.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double precision:</a:t>
            </a:r>
            <a:r>
              <a:rPr lang="en-US" sz="1900"/>
              <a:t> хранит числа с плавающей точкой из диапазона от 1E-307 до 1E+308. Занимает 8 байт. Имеет псевдоним float8.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Символьные типы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character(n): </a:t>
            </a:r>
            <a:r>
              <a:rPr lang="en-US" sz="1900"/>
              <a:t>представляет строку из фиксированного количества символов. С помощью параметра задается задается количество символов в строке. Имеет псевдоним </a:t>
            </a:r>
            <a:r>
              <a:rPr b="1" lang="en-US" sz="1900"/>
              <a:t>char(n).</a:t>
            </a:r>
            <a:endParaRPr b="1"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character varying(n):</a:t>
            </a:r>
            <a:r>
              <a:rPr lang="en-US" sz="1900"/>
              <a:t> представляет строку из фиксированного количества символов. С помощью параметра задается задается количество символов в строке. Имеет псевдоним </a:t>
            </a:r>
            <a:r>
              <a:rPr b="1" lang="en-US" sz="1900"/>
              <a:t>varchar(n).</a:t>
            </a:r>
            <a:endParaRPr b="1"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text:</a:t>
            </a:r>
            <a:r>
              <a:rPr lang="en-US" sz="1900"/>
              <a:t> представляет текст произвольной длины.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Даты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timestamp: </a:t>
            </a:r>
            <a:r>
              <a:rPr lang="en-US" sz="1900"/>
              <a:t>хранит дату и время. Занимает 8 байт. Для дат самое нижнее значение - 4713 г до н.э., самое верхнее значение - 294276 г н.э.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date: </a:t>
            </a:r>
            <a:r>
              <a:rPr lang="en-US" sz="1900"/>
              <a:t>представляет дату от 4713 г. до н.э. до 5874897 г н.э. Занимает 4 байта.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time: </a:t>
            </a:r>
            <a:r>
              <a:rPr lang="en-US" sz="1900"/>
              <a:t>хранит время с точностью до 1 микросекунды без указания часового пояса. Принимает значения от 00:00:00 до 24:00:00. Занимает 8 байт.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Другие типы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Логический тип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Тип</a:t>
            </a:r>
            <a:r>
              <a:rPr b="1" lang="en-US" sz="1900"/>
              <a:t> boolean </a:t>
            </a:r>
            <a:r>
              <a:rPr lang="en-US" sz="1900"/>
              <a:t>может хранить одно из двух значений:</a:t>
            </a:r>
            <a:r>
              <a:rPr b="1" lang="en-US" sz="1900"/>
              <a:t> true </a:t>
            </a:r>
            <a:r>
              <a:rPr lang="en-US" sz="1900"/>
              <a:t>или</a:t>
            </a:r>
            <a:r>
              <a:rPr b="1" lang="en-US" sz="1900"/>
              <a:t> false.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JSON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Тип</a:t>
            </a:r>
            <a:r>
              <a:rPr b="1" lang="en-US" sz="1900"/>
              <a:t> jsonb </a:t>
            </a:r>
            <a:r>
              <a:rPr lang="en-US" sz="1900"/>
              <a:t>может хранить любые данные в формате json</a:t>
            </a:r>
            <a:r>
              <a:rPr b="1" lang="en-US" sz="1900"/>
              <a:t>.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Data </a:t>
            </a:r>
            <a:r>
              <a:rPr b="1" lang="en-US" sz="3600">
                <a:solidFill>
                  <a:srgbClr val="29EDFF"/>
                </a:solidFill>
              </a:rPr>
              <a:t>Definition</a:t>
            </a:r>
            <a:r>
              <a:rPr b="1" lang="en-US" sz="3600">
                <a:solidFill>
                  <a:srgbClr val="29EDFF"/>
                </a:solidFill>
              </a:rPr>
              <a:t> Language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DDL - </a:t>
            </a:r>
            <a:r>
              <a:rPr lang="en-US" sz="1900"/>
              <a:t>набор команд языка SQL, предназначенный для описания </a:t>
            </a:r>
            <a:r>
              <a:rPr b="1" lang="en-US" sz="1900"/>
              <a:t>структуры данных.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Команды DDL начинаются с глаголов</a:t>
            </a:r>
            <a:r>
              <a:rPr b="1" lang="en-US" sz="1900"/>
              <a:t> «create» </a:t>
            </a:r>
            <a:r>
              <a:rPr lang="en-US" sz="1900"/>
              <a:t>(«создать»)</a:t>
            </a:r>
            <a:r>
              <a:rPr b="1" lang="en-US" sz="1900"/>
              <a:t>, «alter» </a:t>
            </a:r>
            <a:r>
              <a:rPr lang="en-US" sz="1900"/>
              <a:t>(«изменить»)</a:t>
            </a:r>
            <a:r>
              <a:rPr b="1" lang="en-US" sz="1900"/>
              <a:t>, «drop» </a:t>
            </a:r>
            <a:r>
              <a:rPr lang="en-US" sz="1900"/>
              <a:t>(«удалить»)</a:t>
            </a:r>
            <a:r>
              <a:rPr b="1" lang="en-US" sz="1900"/>
              <a:t>. 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Эти запросы или команды часто смешиваются с другими командами SQL, в связи с чем DDL не является отдельным компьютерным языком.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1524000" y="927144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9600">
                <a:solidFill>
                  <a:srgbClr val="29EDFF"/>
                </a:solidFill>
              </a:rPr>
              <a:t>SQL</a:t>
            </a:r>
            <a:endParaRPr sz="9600"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1524000" y="2220169"/>
            <a:ext cx="9144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300"/>
              <a:t>Structured Query Language</a:t>
            </a:r>
            <a:endParaRPr sz="3300"/>
          </a:p>
        </p:txBody>
      </p:sp>
      <p:sp>
        <p:nvSpPr>
          <p:cNvPr id="107" name="Google Shape;107;p20"/>
          <p:cNvSpPr txBox="1"/>
          <p:nvPr/>
        </p:nvSpPr>
        <p:spPr>
          <a:xfrm>
            <a:off x="2117100" y="3412825"/>
            <a:ext cx="79578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F3F3"/>
                </a:solidFill>
              </a:rPr>
              <a:t>Декларативный язык, применяемый для создания, модификации и управления данными в реляционной системе управления базами данных (РСУБД). 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F3F3"/>
                </a:solidFill>
              </a:rPr>
              <a:t>В круг ответственности SQL входит добавление данных, извлечение по запросу, обновление и их удаление, а также создание и изменение схемы реляционной БД и контроль прав доступа к данным.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Создание Юзера и БД</a:t>
            </a:r>
            <a:endParaRPr b="1" sz="3600">
              <a:solidFill>
                <a:srgbClr val="29EDFF"/>
              </a:solidFill>
            </a:endParaRPr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8F8F2"/>
                </a:solidFill>
                <a:highlight>
                  <a:srgbClr val="272822"/>
                </a:highlight>
                <a:latin typeface="Montserrat"/>
                <a:ea typeface="Montserrat"/>
                <a:cs typeface="Montserrat"/>
                <a:sym typeface="Montserrat"/>
              </a:rPr>
              <a:t>Чтобы создать пользователя воспользуйтесь командой</a:t>
            </a:r>
            <a:endParaRPr sz="1700">
              <a:solidFill>
                <a:srgbClr val="F8F8F2"/>
              </a:solidFill>
              <a:highlight>
                <a:srgbClr val="27282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USER test_user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'qwerty'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8F8F2"/>
                </a:solidFill>
                <a:highlight>
                  <a:srgbClr val="272822"/>
                </a:highlight>
                <a:latin typeface="Montserrat"/>
                <a:ea typeface="Montserrat"/>
                <a:cs typeface="Montserrat"/>
                <a:sym typeface="Montserrat"/>
              </a:rPr>
              <a:t>Чтобы создать базу используется команда CRЕATE DATABASЕ,</a:t>
            </a:r>
            <a:endParaRPr sz="1700">
              <a:solidFill>
                <a:srgbClr val="F8F8F2"/>
              </a:solidFill>
              <a:highlight>
                <a:srgbClr val="27282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8F8F2"/>
                </a:solidFill>
                <a:highlight>
                  <a:srgbClr val="272822"/>
                </a:highlight>
                <a:latin typeface="Montserrat"/>
                <a:ea typeface="Montserrat"/>
                <a:cs typeface="Montserrat"/>
                <a:sym typeface="Montserrat"/>
              </a:rPr>
              <a:t>а ее владелец назначается с помощью параметра OWNЕR</a:t>
            </a:r>
            <a:endParaRPr sz="1700">
              <a:solidFill>
                <a:srgbClr val="F8F8F2"/>
              </a:solidFill>
              <a:highlight>
                <a:srgbClr val="27282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test_database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test_user;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8F8F2"/>
              </a:solidFill>
              <a:highlight>
                <a:srgbClr val="27282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8F8F2"/>
                </a:solidFill>
                <a:highlight>
                  <a:srgbClr val="272822"/>
                </a:highlight>
                <a:latin typeface="Montserrat"/>
                <a:ea typeface="Montserrat"/>
                <a:cs typeface="Montserrat"/>
                <a:sym typeface="Montserrat"/>
              </a:rPr>
              <a:t>Можно также дать пользователю права на существующую базу</a:t>
            </a:r>
            <a:endParaRPr sz="1700">
              <a:solidFill>
                <a:srgbClr val="F8F8F2"/>
              </a:solidFill>
              <a:highlight>
                <a:srgbClr val="27282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ALL privileges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test_db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test_user;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8F8F2"/>
                </a:solidFill>
                <a:highlight>
                  <a:srgbClr val="272822"/>
                </a:highlight>
                <a:latin typeface="Montserrat"/>
                <a:ea typeface="Montserrat"/>
                <a:cs typeface="Montserrat"/>
                <a:sym typeface="Montserrat"/>
              </a:rPr>
              <a:t>Для удаления базы данных можно воспользоваться командой</a:t>
            </a:r>
            <a:endParaRPr sz="1700">
              <a:solidFill>
                <a:srgbClr val="F8F8F2"/>
              </a:solidFill>
              <a:highlight>
                <a:srgbClr val="27282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test_db;</a:t>
            </a:r>
            <a:endParaRPr b="1" sz="2800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Создание таблиц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Вы можете создать таблицу, указав её имя и перечислив все имена столбцов и их типы: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 sz="1900"/>
            </a:b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students (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nаme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0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age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endParaRPr b="1" sz="2000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Добавление данных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Для добавления данных в таблицу используется команда INSERT.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Необходимо перечислить все заполняемые столбцы и указать </a:t>
            </a:r>
            <a:r>
              <a:rPr b="1" lang="en-US" sz="1900"/>
              <a:t>в правильном порядке</a:t>
            </a:r>
            <a:r>
              <a:rPr lang="en-US" sz="1900"/>
              <a:t> данные для вставки в таблицу: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 sz="1900"/>
            </a:b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2000">
                <a:solidFill>
                  <a:schemeClr val="dk1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students 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(name, age)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VALUES</a:t>
            </a:r>
            <a:endParaRPr b="1" sz="2000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'Anna'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2000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'Maria'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2000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'Roman'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В этом примере </a:t>
            </a:r>
            <a:r>
              <a:rPr b="1" lang="en-US" sz="180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'Anna'</a:t>
            </a:r>
            <a:r>
              <a:rPr lang="en-US" sz="180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 запишется в поле name, a </a:t>
            </a:r>
            <a:r>
              <a:rPr b="1" lang="en-US" sz="180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lang="en-US" sz="180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 в поле age;</a:t>
            </a:r>
            <a:endParaRPr sz="180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Выборка данных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838200" y="1214150"/>
            <a:ext cx="10515600" cy="5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Вы можете выбрать из таблицы любые значения, указав условия для поиска: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 sz="1900"/>
            </a:b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students;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SELECT name, age FROM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students;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students WHERE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students ORDER BY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ASC;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SELECT AVG(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'Средний возраст'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students;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Anna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Изменение данных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Вы можете изменять любые данные в таблице, указав условие: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 sz="1900"/>
            </a:b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students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20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'Anna'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Удал</a:t>
            </a:r>
            <a:r>
              <a:rPr b="1" lang="en-US" sz="3600">
                <a:solidFill>
                  <a:srgbClr val="29EDFF"/>
                </a:solidFill>
              </a:rPr>
              <a:t>ение данных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Вы можете создать таблицу, указав её имя и перечислив все имена столбцов и их типы: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 sz="1900"/>
            </a:b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students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id = </a:t>
            </a:r>
            <a:r>
              <a:rPr b="1" lang="en-US" sz="20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Удаление не по id возможно, но считается</a:t>
            </a:r>
            <a:r>
              <a:rPr b="1" lang="en-US" sz="1900"/>
              <a:t> плохой практикой: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students </a:t>
            </a:r>
            <a:r>
              <a:rPr b="1" lang="en-US" sz="20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2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name = 'Anna';</a:t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Эта команда удалит всех студентов, чье имя = </a:t>
            </a:r>
            <a:r>
              <a:rPr lang="en-US" sz="1800">
                <a:solidFill>
                  <a:srgbClr val="F8F8F2"/>
                </a:solidFill>
              </a:rPr>
              <a:t>'Anna'</a:t>
            </a:r>
            <a:endParaRPr sz="1800">
              <a:solidFill>
                <a:srgbClr val="F8F8F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Ключи</a:t>
            </a:r>
            <a:endParaRPr b="1" sz="3600">
              <a:solidFill>
                <a:srgbClr val="29EDFF"/>
              </a:solidFill>
            </a:endParaRPr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Ключ — это столбец, который однозначно идентифицирует объект/запись в базе данных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Ключи бывают </a:t>
            </a:r>
            <a:r>
              <a:rPr b="1" lang="en-US" sz="1900"/>
              <a:t>первичные </a:t>
            </a:r>
            <a:r>
              <a:rPr lang="en-US" sz="1900"/>
              <a:t>(primary key)</a:t>
            </a:r>
            <a:r>
              <a:rPr b="1" lang="en-US" sz="1900"/>
              <a:t>, уникальные </a:t>
            </a:r>
            <a:r>
              <a:rPr lang="en-US" sz="1900"/>
              <a:t>(unique key)</a:t>
            </a:r>
            <a:r>
              <a:rPr b="1" lang="en-US" sz="1900"/>
              <a:t> </a:t>
            </a:r>
            <a:r>
              <a:rPr lang="en-US" sz="1900"/>
              <a:t>и </a:t>
            </a:r>
            <a:r>
              <a:rPr b="1" lang="en-US" sz="1900"/>
              <a:t>внешние </a:t>
            </a:r>
            <a:r>
              <a:rPr lang="en-US" sz="1900"/>
              <a:t>(foreign key)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Все виды ключей должны удовлетворять трем требованиям: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1) уникальность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2) долговечность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3) минимальность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Уникальный ключ ничем не отличается от первичного, это просто еще один столбец по которому можно уникально идентифицировать строку в таблице.</a:t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Внешний ключ</a:t>
            </a:r>
            <a:endParaRPr b="1" sz="3600">
              <a:solidFill>
                <a:srgbClr val="29EDFF"/>
              </a:solidFill>
            </a:endParaRPr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838200" y="1214150"/>
            <a:ext cx="105156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Внешний ключ</a:t>
            </a:r>
            <a:r>
              <a:rPr lang="en-US" sz="1900"/>
              <a:t> - это столбец в дочерней таблице, который в точности соответствует столбцу в родительской таблице, который определен как первичный (или уникальный) ключ, и ссылается на него.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По внешнему ключу строятся связи между таблицами.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838200" y="365125"/>
            <a:ext cx="10515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JOIN</a:t>
            </a:r>
            <a:endParaRPr b="1" sz="3600">
              <a:solidFill>
                <a:srgbClr val="29EDFF"/>
              </a:solidFill>
            </a:endParaRPr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475" y="951025"/>
            <a:ext cx="8766575" cy="52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838200" y="308450"/>
            <a:ext cx="105156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План</a:t>
            </a:r>
            <a:endParaRPr sz="36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Что это и зачем нужно🤔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Немного истории🦕🦖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Нормализация данных📊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Типы данных📚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Definition Language 🏗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Manipulation Language🤹‍♂️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Primary Key, </a:t>
            </a:r>
            <a:r>
              <a:rPr lang="en-US"/>
              <a:t>Unique Key</a:t>
            </a:r>
            <a:r>
              <a:rPr lang="en-US"/>
              <a:t> &amp; Foreign Key🔑</a:t>
            </a:r>
            <a:r>
              <a:rPr lang="en-US"/>
              <a:t>🔑🔑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838200" y="157300"/>
            <a:ext cx="10515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Что такое РСУБД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775225" y="1025825"/>
            <a:ext cx="10515600" cy="5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/>
              <a:t>Реляционная модель данных (РМД)</a:t>
            </a:r>
            <a:r>
              <a:rPr lang="en-US" sz="2400"/>
              <a:t> — логическая модель данных, прикладная теория построения баз данных, которая является приложением к задачам обработки данных таких разделов математики, как теория множеств и логика первого порядка.</a:t>
            </a:r>
            <a:r>
              <a:rPr lang="en-US" sz="3000"/>
              <a:t>🤦‍♂️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/>
              <a:t>Реляционная система управления базами данных (РМД)</a:t>
            </a:r>
            <a:r>
              <a:rPr lang="en-US" sz="2400"/>
              <a:t> — система управления базами данных, основанная на реляционной модели.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Если </a:t>
            </a:r>
            <a:r>
              <a:rPr b="1" lang="en-US" sz="2400"/>
              <a:t>простыми словами</a:t>
            </a:r>
            <a:r>
              <a:rPr lang="en-US" sz="2400"/>
              <a:t>, то реляционная база данных - это такая база данных, в которой данные хранятся в виде таблиц.</a:t>
            </a:r>
            <a:r>
              <a:rPr lang="en-US" sz="3000"/>
              <a:t>📝👍</a:t>
            </a:r>
            <a:endParaRPr sz="3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838200" y="157300"/>
            <a:ext cx="10515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Зачем</a:t>
            </a:r>
            <a:r>
              <a:rPr lang="en-US"/>
              <a:t> </a:t>
            </a:r>
            <a:r>
              <a:rPr b="1" lang="en-US" sz="3600">
                <a:solidFill>
                  <a:srgbClr val="29EDFF"/>
                </a:solidFill>
              </a:rPr>
              <a:t>это нужно😵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775225" y="1025825"/>
            <a:ext cx="10515600" cy="5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Основные достоинства РМД</a:t>
            </a:r>
            <a:endParaRPr sz="3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Позволяет исключить избыточность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Процесс обновления данных становиться простым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Можно легко расширять и дополнять, так как БД будет отражать сущности из реального мира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Проверка целостности данных будет осуществляться за счет БД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838200" y="188775"/>
            <a:ext cx="10515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История создания РСУБД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872300" y="1177200"/>
            <a:ext cx="6481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Э.Ф. Кодд впервые сформулировал принципы реляционной модели данных      в 1969 - 1970 годах, будучи сотрудником исследовательской лаборатории IBM.</a:t>
            </a:r>
            <a:endParaRPr sz="2400"/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Первые коммерческие РСУБД начали появляться в конце 70-х годов и дошли до наших дней практически без изменений.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96926"/>
            <a:ext cx="3137950" cy="446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838200" y="365125"/>
            <a:ext cx="1051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Нормализация данных📊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838200" y="1734525"/>
            <a:ext cx="101292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ADAE1"/>
                </a:solidFill>
              </a:rPr>
              <a:t>Нормализация</a:t>
            </a:r>
            <a:r>
              <a:rPr lang="en-US" sz="2400">
                <a:solidFill>
                  <a:srgbClr val="DADAE1"/>
                </a:solidFill>
              </a:rPr>
              <a:t> - процесс разделения данных по отдельным связанным таблицам. Нормализация устраняет избыточность данных и тем самым позволяет избежать нарушения целостности данных при их изменении</a:t>
            </a:r>
            <a:endParaRPr sz="2900">
              <a:solidFill>
                <a:srgbClr val="DADAE1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805950" y="3488263"/>
            <a:ext cx="10580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ADAE1"/>
                </a:solidFill>
              </a:rPr>
              <a:t>Нормальная форма — </a:t>
            </a:r>
            <a:r>
              <a:rPr lang="en-US" sz="2400">
                <a:solidFill>
                  <a:srgbClr val="DADAE1"/>
                </a:solidFill>
              </a:rPr>
              <a:t>набор требований к структуре таблиц, необходимый для устранения избыточных функциональных зависимостей между атрибутами (полями таблиц).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773850" y="4909300"/>
            <a:ext cx="10580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9EDFF"/>
                </a:solidFill>
              </a:rPr>
              <a:t>Всего существует 6 нормальных форм, из которых чаще всего применяются первые три.</a:t>
            </a:r>
            <a:endParaRPr>
              <a:solidFill>
                <a:srgbClr val="29ED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838200" y="365125"/>
            <a:ext cx="1051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1 Нормальная форма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838200" y="1734525"/>
            <a:ext cx="10129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ADAE1"/>
                </a:solidFill>
              </a:rPr>
              <a:t>Первая нормальная форма</a:t>
            </a:r>
            <a:r>
              <a:rPr lang="en-US" sz="2400">
                <a:solidFill>
                  <a:srgbClr val="DADAE1"/>
                </a:solidFill>
              </a:rPr>
              <a:t> предполагает, что в таблице не должно быть </a:t>
            </a:r>
            <a:r>
              <a:rPr b="1" lang="en-US" sz="2400">
                <a:solidFill>
                  <a:srgbClr val="DADAE1"/>
                </a:solidFill>
              </a:rPr>
              <a:t>повторяющихся столбцов </a:t>
            </a:r>
            <a:r>
              <a:rPr lang="en-US" sz="2400">
                <a:solidFill>
                  <a:srgbClr val="DADAE1"/>
                </a:solidFill>
              </a:rPr>
              <a:t>или таких столбцов, которые содержат </a:t>
            </a:r>
            <a:r>
              <a:rPr b="1" lang="en-US" sz="2400">
                <a:solidFill>
                  <a:srgbClr val="DADAE1"/>
                </a:solidFill>
              </a:rPr>
              <a:t>наборы значений</a:t>
            </a:r>
            <a:r>
              <a:rPr lang="en-US" sz="2400">
                <a:solidFill>
                  <a:srgbClr val="DADAE1"/>
                </a:solidFill>
              </a:rPr>
              <a:t>.</a:t>
            </a:r>
            <a:endParaRPr sz="2900">
              <a:solidFill>
                <a:srgbClr val="DADAE1"/>
              </a:solidFill>
            </a:endParaRPr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3609767" y="37252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2362250"/>
                <a:gridCol w="2223800"/>
              </a:tblGrid>
              <a:tr h="2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dk1"/>
                          </a:solidFill>
                        </a:rPr>
                        <a:t>Категория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dk1"/>
                          </a:solidFill>
                        </a:rPr>
                        <a:t>Товары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Кирпич, цемент, гвозди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Гипсокартон, обои, краска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8" name="Google Shape;148;p26"/>
          <p:cNvCxnSpPr/>
          <p:nvPr/>
        </p:nvCxnSpPr>
        <p:spPr>
          <a:xfrm>
            <a:off x="4763250" y="3282225"/>
            <a:ext cx="2441700" cy="22815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6"/>
          <p:cNvCxnSpPr/>
          <p:nvPr/>
        </p:nvCxnSpPr>
        <p:spPr>
          <a:xfrm flipH="1">
            <a:off x="5059350" y="3258375"/>
            <a:ext cx="1686900" cy="23292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838200" y="365125"/>
            <a:ext cx="1051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29EDFF"/>
                </a:solidFill>
              </a:rPr>
              <a:t>Нормализация данных📊</a:t>
            </a:r>
            <a:endParaRPr/>
          </a:p>
        </p:txBody>
      </p:sp>
      <p:graphicFrame>
        <p:nvGraphicFramePr>
          <p:cNvPr id="155" name="Google Shape;155;p27"/>
          <p:cNvGraphicFramePr/>
          <p:nvPr/>
        </p:nvGraphicFramePr>
        <p:xfrm>
          <a:off x="838192" y="2874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2362250"/>
                <a:gridCol w="2223800"/>
              </a:tblGrid>
              <a:tr h="2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dk2"/>
                          </a:solidFill>
                        </a:rPr>
                        <a:t>Категория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dk2"/>
                          </a:solidFill>
                        </a:rPr>
                        <a:t>Товары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Кирпич, цемент, гвозди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Гипсокартон, обои, краска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7"/>
          <p:cNvGraphicFramePr/>
          <p:nvPr/>
        </p:nvGraphicFramePr>
        <p:xfrm>
          <a:off x="7803817" y="21361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{0C35CFDD-8EB4-42C2-AF24-6FA66D16005E}</a:tableStyleId>
              </a:tblPr>
              <a:tblGrid>
                <a:gridCol w="2229475"/>
                <a:gridCol w="1320500"/>
              </a:tblGrid>
              <a:tr h="2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2C2D30"/>
                          </a:solidFill>
                        </a:rPr>
                        <a:t>Категория</a:t>
                      </a:r>
                      <a:endParaRPr sz="1900"/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2C2D30"/>
                          </a:solidFill>
                        </a:rPr>
                        <a:t>Товары</a:t>
                      </a:r>
                      <a:endParaRPr sz="1900"/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EDFF"/>
                    </a:solidFill>
                  </a:tcPr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Кирпич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Цемент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Строительные материалы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Гвозди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Гипсокартон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Обои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Отделочные материалы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Краска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84675" marB="84675" marR="84675" marL="84675">
                    <a:lnL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ED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7" name="Google Shape;157;p27"/>
          <p:cNvCxnSpPr/>
          <p:nvPr/>
        </p:nvCxnSpPr>
        <p:spPr>
          <a:xfrm>
            <a:off x="5734575" y="3428263"/>
            <a:ext cx="1638600" cy="15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7"/>
          <p:cNvSpPr txBox="1"/>
          <p:nvPr/>
        </p:nvSpPr>
        <p:spPr>
          <a:xfrm>
            <a:off x="838200" y="1192450"/>
            <a:ext cx="1072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9EDFF"/>
                </a:solidFill>
                <a:latin typeface="Roboto"/>
                <a:ea typeface="Roboto"/>
                <a:cs typeface="Roboto"/>
                <a:sym typeface="Roboto"/>
              </a:rPr>
              <a:t>Приведение к 1НФ</a:t>
            </a:r>
            <a:endParaRPr>
              <a:solidFill>
                <a:srgbClr val="29ED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FFFFFF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