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5" r:id="rId17"/>
    <p:sldId id="266" r:id="rId18"/>
  </p:sldIdLst>
  <p:sldSz cx="9144000" cy="6858000" type="screen4x3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E3F1DC-9096-4B19-9727-11590A1FE454}">
  <a:tblStyle styleId="{D4E3F1DC-9096-4B19-9727-11590A1FE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41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63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4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42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69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5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Machine Learning. Basic</a:t>
            </a:r>
            <a:br>
              <a:rPr lang="en-US" b="1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Оцениваем качество модели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помощью различных метрик бинарной классификации (accuracy,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f1_score)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Оцениваем качество модели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помощью различных метрик бинарной классификации (accuracy,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f1_score).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Оцениваем качество модели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помощью различных метрик бинарной классификации (accuracy,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f1_score).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C5A5F0-8370-D93A-1231-FADA34FE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32" y="1893256"/>
            <a:ext cx="1923810" cy="5904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895502-50CF-9573-9AF3-B719C0259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2" y="3182124"/>
            <a:ext cx="2209524" cy="647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7550A-9C15-9F56-7198-35A2E2476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80" y="4796966"/>
            <a:ext cx="2190476" cy="6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Google Shape;289;p44">
            <a:extLst>
              <a:ext uri="{FF2B5EF4-FFF2-40B4-BE49-F238E27FC236}">
                <a16:creationId xmlns:a16="http://schemas.microsoft.com/office/drawing/2014/main" id="{9D8F3F1A-82BE-BBFC-AEB3-C4299FD82A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9854" y="26645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1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Мы сравнили и оценили качество трех моделей градиентного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бустинга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разным метрикам, таким как accuracy (доля правильных ответов),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(точность),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(полнота), f1_score (среднее гармоническое точности и полноты). 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DFDF8506-43E7-BFFB-9A61-6F45052A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91645"/>
              </p:ext>
            </p:extLst>
          </p:nvPr>
        </p:nvGraphicFramePr>
        <p:xfrm>
          <a:off x="699868" y="2392049"/>
          <a:ext cx="6096000" cy="2712720"/>
        </p:xfrm>
        <a:graphic>
          <a:graphicData uri="http://schemas.openxmlformats.org/drawingml/2006/table">
            <a:tbl>
              <a:tblPr firstRow="1" bandRow="1">
                <a:tableStyleId>{D4E3F1DC-9096-4B19-9727-11590A1FE454}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27221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60179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87767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1427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4466796"/>
                    </a:ext>
                  </a:extLst>
                </a:gridCol>
              </a:tblGrid>
              <a:tr h="808804">
                <a:tc>
                  <a:txBody>
                    <a:bodyPr/>
                    <a:lstStyle/>
                    <a:p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(доля правильных ответов)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(точность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(полнота)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f1_score (среднее гармоническое точности и полноты)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5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0.9070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0.9578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0.8458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0.8983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30445"/>
                  </a:ext>
                </a:extLst>
              </a:tr>
              <a:tr h="189239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0.9057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0.9672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0.8342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0.8958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75208"/>
                  </a:ext>
                </a:extLst>
              </a:tr>
              <a:tr h="189239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CatBoost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0.9582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0.9564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0.9576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0.9570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34347"/>
                  </a:ext>
                </a:extLst>
              </a:tr>
            </a:tbl>
          </a:graphicData>
        </a:graphic>
      </p:graphicFrame>
      <p:pic>
        <p:nvPicPr>
          <p:cNvPr id="3" name="Google Shape;289;p44">
            <a:extLst>
              <a:ext uri="{FF2B5EF4-FFF2-40B4-BE49-F238E27FC236}">
                <a16:creationId xmlns:a16="http://schemas.microsoft.com/office/drawing/2014/main" id="{9320517B-DEC0-14EA-71C0-EEBC8CD03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854" y="26645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95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также имеет много настраиваемых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можно оптимизировать с помощью библиотеки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682125-2DBC-4C9B-A08E-226308A6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" y="2037207"/>
            <a:ext cx="7742857" cy="23142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Google Shape;270;p43">
            <a:extLst>
              <a:ext uri="{FF2B5EF4-FFF2-40B4-BE49-F238E27FC236}">
                <a16:creationId xmlns:a16="http://schemas.microsoft.com/office/drawing/2014/main" id="{676F9ECA-4B6A-1B55-21D0-53B2504118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2514" y="2582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2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также имеет много настраиваемых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можно оптимизировать с помощью библиотеки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Оцениваем качество модели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помощью различных метрик бинарной классификации (accuracy,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f1_score)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682125-2DBC-4C9B-A08E-226308A6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" y="2037207"/>
            <a:ext cx="7033729" cy="21023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7A5FFE-80EB-CDA0-1892-C259152F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71" y="4997326"/>
            <a:ext cx="2133333" cy="5619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Google Shape;270;p43">
            <a:extLst>
              <a:ext uri="{FF2B5EF4-FFF2-40B4-BE49-F238E27FC236}">
                <a16:creationId xmlns:a16="http://schemas.microsoft.com/office/drawing/2014/main" id="{D817705C-7575-24B6-1A07-5237B6507C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4781" y="35179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21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Визуализируем влияние коэффициентов на целевую переменную для модели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Самыми важными признаками для предсказания класса гриба оказались запах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odor), gill-size: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жабер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широкие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узкие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n), spore-print-color: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спорового порошка, черный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k) 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коричневый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 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шоколадный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h) 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зеленый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 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оранжевый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o) 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фиолетовый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u) 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w) 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желтый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y)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gill-color: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жабер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черный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коричневый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шоколадный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g),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зеленый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оранжевый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розовый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фиолетовый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e),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белый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w),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желтый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y).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признаки объясняют больше 80% вариации целевой переменной.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54A2F-FA4D-E39D-341C-08EAC339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72" y="1724238"/>
            <a:ext cx="4957404" cy="29432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oogle Shape;270;p43">
            <a:extLst>
              <a:ext uri="{FF2B5EF4-FFF2-40B4-BE49-F238E27FC236}">
                <a16:creationId xmlns:a16="http://schemas.microsoft.com/office/drawing/2014/main" id="{14375A9D-CE94-FE17-7C72-4D9565348B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822" y="34960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41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Строим общую ROC-кривую для трех моделей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таблицы и графика мы можем видеть, что все три модели показывают очень высокое качество на данных о грибах. Однако модель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имеет небольшое преимущество перед другими моделями по всем метрикам, кроме точности. Это может быть связано с тем, что я использовал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подбора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оптимальных параметров данной модели.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5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3581F-F510-883A-CA31-7D319962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22" y="1747181"/>
            <a:ext cx="4195564" cy="30724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Google Shape;270;p43">
            <a:extLst>
              <a:ext uri="{FF2B5EF4-FFF2-40B4-BE49-F238E27FC236}">
                <a16:creationId xmlns:a16="http://schemas.microsoft.com/office/drawing/2014/main" id="{772BBEE9-3D45-D974-84CF-796FA832185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4781" y="440981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4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85495664"/>
              </p:ext>
            </p:extLst>
          </p:nvPr>
        </p:nvGraphicFramePr>
        <p:xfrm>
          <a:off x="756001" y="1336696"/>
          <a:ext cx="7239000" cy="4414876"/>
        </p:xfrm>
        <a:graphic>
          <a:graphicData uri="http://schemas.openxmlformats.org/drawingml/2006/table">
            <a:tbl>
              <a:tblPr>
                <a:noFill/>
                <a:tableStyleId>{D4E3F1DC-9096-4B19-9727-11590A1FE454}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Все три модели показали высокое качество бинарной классификации грибов, но модель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оказалась лучше остальных по всем метрикам.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Из проведённого анализа мы можем видеть, что все три модели показывают очень высокое качество на данных о грибах. Однако, модель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 имеет небольшое преимущество перед другими моделями по всем метрикам, кроме точности. Это может быть связано с тем, что я использовал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hyperopt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 для подбора оптимальных параметров для этой модели, в то время как для других моделей я использовал некоторые фиксированные значения. Также модель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 может лучше учитывать категориальные признаки в данных и предотвращать переобучение, что позволяет не преобразовывать категориальные признаки в числовые.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Таким образом, я могу сделать вывод, что модель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 лучше справляется с задачей классификации грибов на съедобные и ядовитые, чем модели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XGBoost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. Однако, разница между ними не очень велика, и все они являются хорошими алгоритмами для решения такого рода задач.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Google Shape;272;p43">
            <a:extLst>
              <a:ext uri="{FF2B5EF4-FFF2-40B4-BE49-F238E27FC236}">
                <a16:creationId xmlns:a16="http://schemas.microsoft.com/office/drawing/2014/main" id="{C45000CE-8ABA-C2CF-DC46-F20FDC5601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5822" y="27880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79;p46">
            <a:extLst>
              <a:ext uri="{FF2B5EF4-FFF2-40B4-BE49-F238E27FC236}">
                <a16:creationId xmlns:a16="http://schemas.microsoft.com/office/drawing/2014/main" id="{7B9D2900-F018-1F3A-7EE5-7699E77685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8779" y="407045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- Классификация грибов методами </a:t>
            </a:r>
            <a:r>
              <a:rPr lang="en-US" dirty="0"/>
              <a:t>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Задубровский Николай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Аналитик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БФТ Холдинг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5F7B4-BD3D-C87E-6D29-C2DC114E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37" b="2937"/>
          <a:stretch/>
        </p:blipFill>
        <p:spPr>
          <a:xfrm>
            <a:off x="1584181" y="4048375"/>
            <a:ext cx="1380538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88950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Краткое описание проекта</a:t>
            </a:r>
            <a:endParaRPr dirty="0"/>
          </a:p>
        </p:txBody>
      </p:sp>
      <p:sp>
        <p:nvSpPr>
          <p:cNvPr id="153" name="Google Shape;153;p33"/>
          <p:cNvSpPr/>
          <p:nvPr/>
        </p:nvSpPr>
        <p:spPr>
          <a:xfrm>
            <a:off x="680750" y="1413313"/>
            <a:ext cx="4200739" cy="47905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algn="l"/>
            <a:r>
              <a:rPr lang="ru-RU" sz="2000" dirty="0">
                <a:solidFill>
                  <a:srgbClr val="111111"/>
                </a:solidFill>
                <a:latin typeface="-apple-system"/>
              </a:rPr>
              <a:t>П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роект может быть полезен для любителей грибов или микологов, которые хотят быстро и точно определить, является ли гриб съедобным или ядовитым, используя простые характеристики. Проект также может быть полезен для учёных или студентов, которые хотят изучить применение машинного обучения к задаче классификации грибов.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512861-3CF9-628E-F5C0-FEB87192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34" y="1596438"/>
            <a:ext cx="3897584" cy="3665124"/>
          </a:xfrm>
          <a:prstGeom prst="rect">
            <a:avLst/>
          </a:prstGeom>
        </p:spPr>
      </p:pic>
      <p:pic>
        <p:nvPicPr>
          <p:cNvPr id="9" name="Google Shape;262;p43">
            <a:extLst>
              <a:ext uri="{FF2B5EF4-FFF2-40B4-BE49-F238E27FC236}">
                <a16:creationId xmlns:a16="http://schemas.microsoft.com/office/drawing/2014/main" id="{50F801D1-38EF-27D2-8DDB-A4BDB832BB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0345" y="528350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3446213487"/>
              </p:ext>
            </p:extLst>
          </p:nvPr>
        </p:nvGraphicFramePr>
        <p:xfrm>
          <a:off x="952500" y="1747181"/>
          <a:ext cx="7278713" cy="4810537"/>
        </p:xfrm>
        <a:graphic>
          <a:graphicData uri="http://schemas.openxmlformats.org/drawingml/2006/table">
            <a:tbl>
              <a:tblPr>
                <a:noFill/>
                <a:tableStyleId>{D4E3F1DC-9096-4B19-9727-11590A1FE454}</a:tableStyleId>
              </a:tblPr>
              <a:tblGrid>
                <a:gridCol w="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0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Классификация грибов. Это задача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многоклассовой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классификации, в которой нужно определить вид гриба по 22 признакам, таким как форма шляпки, цвет пластинок, запах, наличие кольца и т.д. Эти признаки являются категориальными и могут иметь сложные взаимодействия между собой. Какие грибы безопасны для употребления, а какие нет.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800" b="0" i="0" dirty="0">
                          <a:solidFill>
                            <a:srgbClr val="111111"/>
                          </a:solidFill>
                          <a:effectLst/>
                          <a:latin typeface="-apple-system"/>
                        </a:rPr>
                        <a:t>Применить различные методы </a:t>
                      </a: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Градиентного </a:t>
                      </a: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Бустинга</a:t>
                      </a:r>
                      <a:endParaRPr lang="ru-RU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XGBoost,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Оценить метрики качества бинарной классификации  accuracy (доля правильных ответов),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(точность),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(полнота), f1_score (среднее гармоническое точности и полноты), построить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ROC-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кривую и посчитайте площадь под ней. Визуализировать влияние коэффициентов на целевую переменную.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6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Выбрать лучшую модель машинного обучения для классификации грибов и интерпретировать её результаты, выявляя наиболее важные признаки для предсказания класса гриба.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Предоставить выводы и рекомендации по результатам проекта, а также возможные направления для дальнейшего улучшения модели или расширения данных.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Google Shape;262;p43">
            <a:extLst>
              <a:ext uri="{FF2B5EF4-FFF2-40B4-BE49-F238E27FC236}">
                <a16:creationId xmlns:a16="http://schemas.microsoft.com/office/drawing/2014/main" id="{115C4E26-6F5F-11C0-38CC-F98EFC3928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399" y="440981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444420090"/>
              </p:ext>
            </p:extLst>
          </p:nvPr>
        </p:nvGraphicFramePr>
        <p:xfrm>
          <a:off x="500551" y="1491175"/>
          <a:ext cx="8142900" cy="5235325"/>
        </p:xfrm>
        <a:graphic>
          <a:graphicData uri="http://schemas.openxmlformats.org/drawingml/2006/table">
            <a:tbl>
              <a:tblPr>
                <a:noFill/>
                <a:tableStyleId>{D4E3F1DC-9096-4B19-9727-11590A1FE454}</a:tableStyleId>
              </a:tblPr>
              <a:tblGrid>
                <a:gridCol w="50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 проекте нужно было исследовать и анализировать данные о грибах, которые содержат описания гипотетических образцов, соответствующих 23 видам жаберных грибов из семейства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Agaricus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Lepiota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700" b="1" i="0" u="none" strike="noStrike" cap="none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Нужно было сравнить и оценить качество трех моделей градиентного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бустинга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по разным метрикам, таким как accuracy (доля правильных ответов),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(точность),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(полнота), f1_score (среднее гармоническое точности и полноты)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roc_auc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(площадь под ROC-кривой). Также построить ROC-кривые для каждой модели, чтобы визуализировать их способность отличать классы грибов.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Выбрать лучшую модель машинного обучения для классификации грибов и интерпретировал её результаты, выявляя наиболее важные признаки для предсказания класса гриба.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Roboto"/>
                        </a:rPr>
                        <a:t>Отразить стек технологий и сделать выводы.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2B944B-9D51-A6DF-6CA6-92AE0154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288137"/>
            <a:ext cx="3444900" cy="1003703"/>
          </a:xfrm>
          <a:prstGeom prst="rect">
            <a:avLst/>
          </a:prstGeom>
        </p:spPr>
      </p:pic>
      <p:pic>
        <p:nvPicPr>
          <p:cNvPr id="10" name="Google Shape;262;p43">
            <a:extLst>
              <a:ext uri="{FF2B5EF4-FFF2-40B4-BE49-F238E27FC236}">
                <a16:creationId xmlns:a16="http://schemas.microsoft.com/office/drawing/2014/main" id="{D3BF2943-D811-4495-B0AA-83AD8C8A48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9709" y="622126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4242510124"/>
              </p:ext>
            </p:extLst>
          </p:nvPr>
        </p:nvGraphicFramePr>
        <p:xfrm>
          <a:off x="952500" y="1125416"/>
          <a:ext cx="7239000" cy="5644426"/>
        </p:xfrm>
        <a:graphic>
          <a:graphicData uri="http://schemas.openxmlformats.org/drawingml/2006/table">
            <a:tbl>
              <a:tblPr>
                <a:noFill/>
                <a:tableStyleId>{D4E3F1DC-9096-4B19-9727-11590A1FE454}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0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Jupyter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Notebook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Это интерактивная среда для написания и запуска кода,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Notebook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подходит для проведения анализа данных, визуализации данных, машинного обучения и других научных вычислений.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Anaconda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также предоставляет средства для управления окружениями и пакетами Python, такие как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conda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mamba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pip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Anaconda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Jupyter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Notebook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хорошо сочетаются друг с другом, так как они обеспечивают удобный и мощный инструментарий для работы с данными и кодом. 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Библиотеки: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Это библиотека для машинного обучения, которая реализует алгоритм градиентного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бустинга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над деревьями решений.</a:t>
                      </a:r>
                    </a:p>
                    <a:p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Это библиотека для машинного обучения, которая также реализует алгоритм градиентного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бустинга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над деревьями решений.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отличается от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тем, что он использует алгоритм основанный на листьях 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Leaf-wise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 который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растет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деревья по вертикали, а не по горизонтали. Это позволяет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достигать большей точности и меньшего потребления памяти.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также поддерживает категориальные признаки,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распределенные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вычисления и другие функции.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Это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еще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одна библиотека для машинного обучения, которая реализует алгоритм градиентного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бустинга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над деревьями решений.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отличается от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тем, что он использует категориальные признаки напрямую, без необходимости кодирования или предобработки. 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также имеет много настраиваемых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гиперпараметров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которые можно оптимизировать с помощью библиотеки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hyperopt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oogle Shape;289;p44">
            <a:extLst>
              <a:ext uri="{FF2B5EF4-FFF2-40B4-BE49-F238E27FC236}">
                <a16:creationId xmlns:a16="http://schemas.microsoft.com/office/drawing/2014/main" id="{7D9E538D-75D5-CC71-74A2-43E9C7BEA4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854" y="26645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1. Мы видим, что данные содержат 8124 строк и 23 столбца, каждый из которых соответствует одному признаку гриба. Все признаки имеют тип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, то есть они являются категориальными переменными, которые принимают различные символьные значения. В данных нет пропущенных значений, то есть все столбцы имеют 8124 непустых значений.</a:t>
            </a:r>
          </a:p>
          <a:p>
            <a:pPr marL="463550" indent="-342900" algn="l">
              <a:buAutoNum type="arabicPeriod"/>
            </a:pPr>
            <a:endParaRPr lang="ru-RU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lang="ru-RU" sz="5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lang="ru-RU" sz="5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2. Для построения модели градиентного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бустинга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 мне нужно выбрать те признаки, которые наиболее сильно влияют на целевую переменную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, то есть на то, является ли гриб съедобным или ядовитым.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5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Я могу использовать разные методы для отбора признаков, такие как анализ корреляций, важности признаков или статистические тесты. Но в общем случае, мне нужно искать те признаки, которые хорошо разделяют классы грибов и не сильно коррелируют друг с другом.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Я могу предложить несколько признаков, которые, по моему мнению, могут быть хорошими кандидатами для построения модели градиентного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бустинга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. Это: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odor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: запах гриба. Этот признак имеет 9 уникальных значений и сильно связан с классом гриба. Например, все грибы с миндальным или анисовым запахом являются съедобными, а все грибы с острым или противным запахом являются ядовитыми.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gill-color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: цвет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жабер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 гриба. Этот признак имеет 12 уникальных значений и также сильно связан с классом гриба. Например, все грибы с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зелеными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 жабрами являются ядовитыми, а все грибы с розовыми жабрами являются съедобными.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spore-print-color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: цвет спорового порошка гриба. Этот признак имеет 9 уникальных значений и также сильно связан с классом гриба. Например, все грибы со шоколадным или </a:t>
            </a:r>
            <a:r>
              <a:rPr lang="ru-RU" sz="5600" dirty="0" err="1">
                <a:solidFill>
                  <a:srgbClr val="000000"/>
                </a:solidFill>
                <a:latin typeface="Arial"/>
                <a:cs typeface="Arial"/>
              </a:rPr>
              <a:t>зеленым</a:t>
            </a:r>
            <a:r>
              <a:rPr lang="ru-RU" sz="5600" dirty="0">
                <a:solidFill>
                  <a:srgbClr val="000000"/>
                </a:solidFill>
                <a:latin typeface="Arial"/>
                <a:cs typeface="Arial"/>
              </a:rPr>
              <a:t> цветом спорового порошка являются ядовитыми, а все грибы с черным или коричневым цветом спорового порошка являются съедобными.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DA97AC-3489-65F9-7F84-39670BAC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25" y="1882494"/>
            <a:ext cx="3144716" cy="7286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36D93-9EAB-0245-D4D0-969803B9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98" y="3034390"/>
            <a:ext cx="4151627" cy="538501"/>
          </a:xfrm>
          <a:prstGeom prst="rect">
            <a:avLst/>
          </a:prstGeom>
        </p:spPr>
      </p:pic>
      <p:pic>
        <p:nvPicPr>
          <p:cNvPr id="7" name="Google Shape;289;p44">
            <a:extLst>
              <a:ext uri="{FF2B5EF4-FFF2-40B4-BE49-F238E27FC236}">
                <a16:creationId xmlns:a16="http://schemas.microsoft.com/office/drawing/2014/main" id="{A5D80A19-0631-4215-992D-3B9E666EF05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9854" y="26645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085849"/>
            <a:ext cx="7743118" cy="533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Смотрим на распределение целевой переменной (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Видим, что классы сбалансированы: есть почти одинаковое количество съедобных и ядовитых грибов.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Удаляем ненужные признаки, которые имеют очень низкую вариативность или сильно коррелируют с целевой переменной. Осталось 19 признаков.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Преобразуем категориальные признаки в числовые как 0 и 1 с помощью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Удаляем дубликаты из данных, если они есть.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Нормализуем данные с помощью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чтобы все признаки имели значения в диапазоне от 0 до 1.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078C9-CA28-1DD4-6641-3F46E4B9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32" y="1747181"/>
            <a:ext cx="2328293" cy="1648247"/>
          </a:xfrm>
          <a:prstGeom prst="rect">
            <a:avLst/>
          </a:prstGeom>
        </p:spPr>
      </p:pic>
      <p:pic>
        <p:nvPicPr>
          <p:cNvPr id="8" name="Google Shape;289;p44">
            <a:extLst>
              <a:ext uri="{FF2B5EF4-FFF2-40B4-BE49-F238E27FC236}">
                <a16:creationId xmlns:a16="http://schemas.microsoft.com/office/drawing/2014/main" id="{4B6BB8FA-6F1B-293A-45C0-BCD555D084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854" y="266455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95556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1603</Words>
  <Application>Microsoft Office PowerPoint</Application>
  <PresentationFormat>Экран (4:3)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Courier New</vt:lpstr>
      <vt:lpstr>Roboto</vt:lpstr>
      <vt:lpstr>Arial</vt:lpstr>
      <vt:lpstr>Helvetica Neue</vt:lpstr>
      <vt:lpstr>-apple-system</vt:lpstr>
      <vt:lpstr>Светлая тема</vt:lpstr>
      <vt:lpstr>Machine Learning. Basic </vt:lpstr>
      <vt:lpstr>Презентация PowerPoint</vt:lpstr>
      <vt:lpstr>Защита проекта Тема: - Классификация грибов методами ML </vt:lpstr>
      <vt:lpstr>Краткое описание проекта</vt:lpstr>
      <vt:lpstr>Цели проекта</vt:lpstr>
      <vt:lpstr>Что планировалось</vt:lpstr>
      <vt:lpstr>Используемые технологии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Basic</dc:title>
  <dc:creator>Николай Задубровский</dc:creator>
  <cp:lastModifiedBy>Николай Задубровский</cp:lastModifiedBy>
  <cp:revision>17</cp:revision>
  <dcterms:modified xsi:type="dcterms:W3CDTF">2023-08-06T15:49:53Z</dcterms:modified>
</cp:coreProperties>
</file>