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249E5-8617-48A6-8867-20F664F2BA12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1EBF9-86B3-4998-B9E8-A54DBFD6FD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3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1EBF9-86B3-4998-B9E8-A54DBFD6FD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1EBF9-86B3-4998-B9E8-A54DBFD6FD1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0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88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8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2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1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5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6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5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9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9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1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9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B8AE07-3239-4CE9-A523-047C23CC28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5E3787-A603-4AA9-A49F-ECDF5E80E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19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CCC35-3D6F-70C2-13AB-8446E98C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08211"/>
            <a:ext cx="10058400" cy="23080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Setul de date Filme</a:t>
            </a:r>
            <a:b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„Analiza datelor de filme pentru a înțelege tendințele și preferințele publicului”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FE4E3B-A0C1-9327-FC9F-D301FC4C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7474" y="4744322"/>
            <a:ext cx="7197726" cy="14054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Cuzentov Mihail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IA-211</a:t>
            </a:r>
          </a:p>
        </p:txBody>
      </p:sp>
    </p:spTree>
    <p:extLst>
      <p:ext uri="{BB962C8B-B14F-4D97-AF65-F5344CB8AC3E}">
        <p14:creationId xmlns:p14="http://schemas.microsoft.com/office/powerpoint/2010/main" val="72757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ED98B-C74C-6CB0-C11F-52114A88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1106704" cy="668694"/>
          </a:xfrm>
        </p:spPr>
        <p:txBody>
          <a:bodyPr>
            <a:normAutofit fontScale="90000"/>
          </a:bodyPr>
          <a:lstStyle/>
          <a:p>
            <a:r>
              <a:rPr lang="it-IT" b="1" dirty="0">
                <a:effectLst/>
                <a:latin typeface="Consolas" panose="020B0609020204030204" pitchFamily="49" charset="0"/>
              </a:rPr>
              <a:t>Oamenii preferă filmele mai vechi sau mai noi?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65A48C-8807-47E0-4F05-9D721DD1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278295"/>
            <a:ext cx="11106704" cy="51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9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4533-DF03-3C2D-CC9E-3D8A03E7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712238"/>
            <a:ext cx="10131425" cy="4572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actori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actrițe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apar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filme</a:t>
            </a:r>
            <a:r>
              <a:rPr lang="en-US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736775-B71B-7EB6-E1C4-8B0FDF1B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6" y="1169438"/>
            <a:ext cx="9840686" cy="55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1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BC5F1-4951-BE8E-E67C-A3469582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240"/>
            <a:ext cx="10058400" cy="748454"/>
          </a:xfrm>
        </p:spPr>
        <p:txBody>
          <a:bodyPr>
            <a:noAutofit/>
          </a:bodyPr>
          <a:lstStyle/>
          <a:p>
            <a:pPr algn="just"/>
            <a:r>
              <a:rPr lang="it-IT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regizori regizează cele mai bune filme?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2A241D-F1E2-39F7-1286-068C8E8D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63" y="946700"/>
            <a:ext cx="10111273" cy="56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1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EC370-B9AE-F84B-D70F-0606A939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87" y="286603"/>
            <a:ext cx="4413101" cy="3030338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Filmele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evaluate mai bine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60D9E9-C9F6-ACF5-6A47-DAA026C6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603"/>
            <a:ext cx="5819347" cy="63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5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509EA-799D-96AD-B386-74EAA665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152899" cy="1456267"/>
          </a:xfrm>
        </p:spPr>
        <p:txBody>
          <a:bodyPr/>
          <a:lstStyle/>
          <a:p>
            <a:r>
              <a:rPr lang="en-US" dirty="0"/>
              <a:t>Accuracy: 0.805574912891986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C924EC4-8C6F-6852-F8F5-CBEF7692B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977930"/>
              </p:ext>
            </p:extLst>
          </p:nvPr>
        </p:nvGraphicFramePr>
        <p:xfrm>
          <a:off x="5438776" y="609600"/>
          <a:ext cx="6391274" cy="5867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728">
                  <a:extLst>
                    <a:ext uri="{9D8B030D-6E8A-4147-A177-3AD203B41FA5}">
                      <a16:colId xmlns:a16="http://schemas.microsoft.com/office/drawing/2014/main" val="4266602879"/>
                    </a:ext>
                  </a:extLst>
                </a:gridCol>
                <a:gridCol w="1561248">
                  <a:extLst>
                    <a:ext uri="{9D8B030D-6E8A-4147-A177-3AD203B41FA5}">
                      <a16:colId xmlns:a16="http://schemas.microsoft.com/office/drawing/2014/main" val="3176589942"/>
                    </a:ext>
                  </a:extLst>
                </a:gridCol>
                <a:gridCol w="1642141">
                  <a:extLst>
                    <a:ext uri="{9D8B030D-6E8A-4147-A177-3AD203B41FA5}">
                      <a16:colId xmlns:a16="http://schemas.microsoft.com/office/drawing/2014/main" val="3652387103"/>
                    </a:ext>
                  </a:extLst>
                </a:gridCol>
                <a:gridCol w="1402157">
                  <a:extLst>
                    <a:ext uri="{9D8B030D-6E8A-4147-A177-3AD203B41FA5}">
                      <a16:colId xmlns:a16="http://schemas.microsoft.com/office/drawing/2014/main" val="3507904855"/>
                    </a:ext>
                  </a:extLst>
                </a:gridCol>
              </a:tblGrid>
              <a:tr h="2211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 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MSE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R^2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 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extLst>
                  <a:ext uri="{0D108BD9-81ED-4DB2-BD59-A6C34878D82A}">
                    <a16:rowId xmlns:a16="http://schemas.microsoft.com/office/drawing/2014/main" val="3433417645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025" algn="l"/>
                        </a:tabLst>
                      </a:pPr>
                      <a:r>
                        <a:rPr lang="ro-MD" sz="600">
                          <a:effectLst/>
                        </a:rPr>
                        <a:t>Regresia liniară Metascore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149.70511373420692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0.5007831093926833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Modelul de regresie KNN are performanțe puțin mai bune cu o eroare pătratică medie mai mică și o valoare R^2 mai mare. Deci, modelul de regresie KNN va fi utilizat pentru a imputa valorile Metascore.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extLst>
                  <a:ext uri="{0D108BD9-81ED-4DB2-BD59-A6C34878D82A}">
                    <a16:rowId xmlns:a16="http://schemas.microsoft.com/office/drawing/2014/main" val="658531841"/>
                  </a:ext>
                </a:extLst>
              </a:tr>
              <a:tr h="25084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Metascore K-Cei mai apropiați vecini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71500" algn="l"/>
                        </a:tabLst>
                      </a:pPr>
                      <a:r>
                        <a:rPr lang="ro-MD" sz="600" dirty="0">
                          <a:effectLst/>
                        </a:rPr>
                        <a:t>150.47799022573147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 dirty="0">
                          <a:effectLst/>
                        </a:rPr>
                        <a:t>0.4982058226901902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16764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Regresia liniară a veniturilor brute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3023.9001045960417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600075" algn="l"/>
                        </a:tabLst>
                      </a:pPr>
                      <a:r>
                        <a:rPr lang="ro-MD" sz="600">
                          <a:effectLst/>
                        </a:rPr>
                        <a:t>0.30846952959416596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600075" algn="l"/>
                        </a:tabLst>
                      </a:pPr>
                      <a:r>
                        <a:rPr lang="ro-MD" sz="600" dirty="0">
                          <a:effectLst/>
                        </a:rPr>
                        <a:t>Din nou, modelul de regresie KNN depășește modelul de regresie liniară cu un MSE mai mic și R^2 mai mare. Deci, modelul de regresie KNN va fi folosit și pentru a imputa valoarea câștigului brut.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extLst>
                  <a:ext uri="{0D108BD9-81ED-4DB2-BD59-A6C34878D82A}">
                    <a16:rowId xmlns:a16="http://schemas.microsoft.com/office/drawing/2014/main" val="388878230"/>
                  </a:ext>
                </a:extLst>
              </a:tr>
              <a:tr h="22803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Câștiguri brute K-Cei mai apropiați vecini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>
                          <a:effectLst/>
                        </a:rPr>
                        <a:t>2658.022211867578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o-MD" sz="600" dirty="0">
                          <a:effectLst/>
                        </a:rPr>
                        <a:t>0.3921415103203314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5461" marR="35461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5679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357C963-5086-1D7E-1619-7325C8933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1450" y="91516"/>
            <a:ext cx="2503114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0.805574912891986</a:t>
            </a:r>
            <a:endParaRPr kumimoji="0" lang="ro-RO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7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2DD5C-BE52-1CC2-5EFA-EC4D35D4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BE9BF-1B64-174C-EDAA-FB4AF0F2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ro-MD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Care sunt tendințele și preferințele publicului în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ceea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privește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filmele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  <a:endParaRPr lang="ro-MD" sz="32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ro-MD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Pentru a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îmbunătăți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înțelegerea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publicului și a tendințelor din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industria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cinematografică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9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9A6-16E2-124C-038E-07B40DDF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1305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88684-15BD-1E97-8505-B470795B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80510"/>
            <a:ext cx="9905999" cy="1300537"/>
          </a:xfrm>
        </p:spPr>
        <p:txBody>
          <a:bodyPr>
            <a:normAutofit/>
          </a:bodyPr>
          <a:lstStyle/>
          <a:p>
            <a:pPr algn="just"/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Înțelegerea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preferințelor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publicului în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privește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7E88D9B-DF1C-B1A8-9EFA-7FB470B11F2E}"/>
              </a:ext>
            </a:extLst>
          </p:cNvPr>
          <p:cNvSpPr txBox="1">
            <a:spLocks/>
          </p:cNvSpPr>
          <p:nvPr/>
        </p:nvSpPr>
        <p:spPr>
          <a:xfrm>
            <a:off x="1141411" y="2787979"/>
            <a:ext cx="9905998" cy="1013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potențial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C4DE730-F469-A33D-B3BD-2AF9CF495C35}"/>
              </a:ext>
            </a:extLst>
          </p:cNvPr>
          <p:cNvSpPr txBox="1">
            <a:spLocks/>
          </p:cNvSpPr>
          <p:nvPr/>
        </p:nvSpPr>
        <p:spPr>
          <a:xfrm>
            <a:off x="1141410" y="3558335"/>
            <a:ext cx="9905999" cy="3147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înțelegerii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publicului și a tendințelor din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cinematografică</a:t>
            </a:r>
            <a:endParaRPr lang="ro-M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pot fi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strategiile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marketing și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distribuție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filmelor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5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BF084-8452-80BF-01A7-E261C98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datelor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1E029-2C9D-A486-1625-0B43C0D6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24743"/>
            <a:ext cx="10364452" cy="3766457"/>
          </a:xfrm>
        </p:spPr>
        <p:txBody>
          <a:bodyPr numCol="2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Setul de date are 9800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înregistrări</a:t>
            </a:r>
            <a:endParaRPr lang="ro-M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1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93228-ED43-40CA-7066-EA2C8B3C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Părtinirile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0F622-F3F3-2D64-E933-FB1D37D9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Părtinirea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cauzată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de: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datelor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datelor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include: </a:t>
            </a:r>
            <a:endParaRPr lang="ro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Promovarea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F0824-E7C0-0A20-F776-6EABA7E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Ipotezele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inițiale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F22EF-7EB6-9A04-05AD-168F4ACD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Noir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Drama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61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DFF91-6C14-2F14-45FA-74C29EF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Pregatirea data setului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3E755-9024-41F3-2029-E9956301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M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Celulele goale au fost umplute cu valori NaN, valorile lipsă trebuie încă tratate înainte de analiză.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    3.614580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stars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20.032491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        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         28.774495</a:t>
            </a:r>
          </a:p>
        </p:txBody>
      </p:sp>
    </p:spTree>
    <p:extLst>
      <p:ext uri="{BB962C8B-B14F-4D97-AF65-F5344CB8AC3E}">
        <p14:creationId xmlns:p14="http://schemas.microsoft.com/office/powerpoint/2010/main" val="183991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04836-C12A-C957-4D67-68DE4B74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04" y="369908"/>
            <a:ext cx="5179115" cy="1779449"/>
          </a:xfrm>
        </p:spPr>
        <p:txBody>
          <a:bodyPr>
            <a:normAutofit/>
          </a:bodyPr>
          <a:lstStyle/>
          <a:p>
            <a:pPr algn="just"/>
            <a:r>
              <a:rPr lang="it-IT" sz="2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Oamenii preferă filme mai lungi sau mai scurte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95E066-264C-9A1D-2CBD-81E906E3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78" y="154811"/>
            <a:ext cx="6180904" cy="65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4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975DD-6CB0-CAD3-D3C0-53BC8B1E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92" y="247560"/>
            <a:ext cx="10688215" cy="1456267"/>
          </a:xfrm>
        </p:spPr>
        <p:txBody>
          <a:bodyPr>
            <a:normAutofit fontScale="90000"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genuri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 bine evaluate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47F704-6F90-6EAB-0F4F-4272847A6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2" y="1252958"/>
            <a:ext cx="10688215" cy="53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1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1081</TotalTime>
  <Words>364</Words>
  <Application>Microsoft Office PowerPoint</Application>
  <PresentationFormat>Широкоэкранный</PresentationFormat>
  <Paragraphs>65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Небесная</vt:lpstr>
      <vt:lpstr>Setul de date Filme „Analiza datelor de filme pentru a înțelege tendințele și preferințele publicului”</vt:lpstr>
      <vt:lpstr>Problema/Motivația proiectului</vt:lpstr>
      <vt:lpstr>Obiectivele analizei</vt:lpstr>
      <vt:lpstr>Dimensiunea datelor</vt:lpstr>
      <vt:lpstr>Părtinirile sau factorii de confuzie: </vt:lpstr>
      <vt:lpstr>Ipotezele inițiale</vt:lpstr>
      <vt:lpstr>Pregatirea data setului</vt:lpstr>
      <vt:lpstr>Oamenii preferă filme mai lungi sau mai scurte</vt:lpstr>
      <vt:lpstr>genuri de filme care sunt cele mai bine evaluate </vt:lpstr>
      <vt:lpstr>Oamenii preferă filmele mai vechi sau mai noi?</vt:lpstr>
      <vt:lpstr>Care actori/actrițe apar în cele mai bune filme? </vt:lpstr>
      <vt:lpstr>Care regizori regizează cele mai bune filme?</vt:lpstr>
      <vt:lpstr>Filmele populare sunt evaluate mai bine</vt:lpstr>
      <vt:lpstr>Accuracy: 0.805574912891986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Setul de date Filme</dc:title>
  <dc:creator>Михаил Кузнецов</dc:creator>
  <cp:lastModifiedBy>Михаил Кузнецов</cp:lastModifiedBy>
  <cp:revision>9</cp:revision>
  <dcterms:created xsi:type="dcterms:W3CDTF">2023-10-18T06:06:52Z</dcterms:created>
  <dcterms:modified xsi:type="dcterms:W3CDTF">2023-12-19T08:34:31Z</dcterms:modified>
</cp:coreProperties>
</file>