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1" r:id="rId3"/>
    <p:sldId id="257" r:id="rId4"/>
    <p:sldId id="262" r:id="rId5"/>
    <p:sldId id="258" r:id="rId6"/>
    <p:sldId id="263" r:id="rId7"/>
    <p:sldId id="259" r:id="rId8"/>
    <p:sldId id="264" r:id="rId9"/>
    <p:sldId id="265" r:id="rId10"/>
    <p:sldId id="260"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DDD0B1-B602-063F-2D58-43AC530FDD9A}" v="54" dt="2025-06-18T15:52:59.517"/>
    <p1510:client id="{896F3A45-0258-281C-9CAA-7990E129E83A}" v="152" dt="2025-06-18T17:22:15.5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6/18/2025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206853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6/18/2025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666620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6/18/2025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0648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6/18/2025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473979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6/18/2025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3582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6/18/2025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084525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6/18/2025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527281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6/18/2025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59937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6/18/2025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046167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6/18/2025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095148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6/18/2025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443077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6/18/2025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109537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screenshot of a computer&#10;&#10;AI-generated content may be incorrect.">
            <a:extLst>
              <a:ext uri="{FF2B5EF4-FFF2-40B4-BE49-F238E27FC236}">
                <a16:creationId xmlns:a16="http://schemas.microsoft.com/office/drawing/2014/main" id="{C4B2369F-8CDB-47DD-0EDE-329F2B4D42C3}"/>
              </a:ext>
            </a:extLst>
          </p:cNvPr>
          <p:cNvPicPr>
            <a:picLocks noChangeAspect="1"/>
          </p:cNvPicPr>
          <p:nvPr/>
        </p:nvPicPr>
        <p:blipFill>
          <a:blip r:embed="rId2"/>
          <a:srcRect r="-1" b="855"/>
          <a:stretch>
            <a:fillRect/>
          </a:stretch>
        </p:blipFill>
        <p:spPr>
          <a:xfrm>
            <a:off x="20" y="10"/>
            <a:ext cx="12188932" cy="6857990"/>
          </a:xfrm>
          <a:prstGeom prst="rect">
            <a:avLst/>
          </a:prstGeom>
        </p:spPr>
      </p:pic>
      <p:sp>
        <p:nvSpPr>
          <p:cNvPr id="20" name="Rectangle 19">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 screen">
            <a:extLst>
              <a:ext uri="{FF2B5EF4-FFF2-40B4-BE49-F238E27FC236}">
                <a16:creationId xmlns:a16="http://schemas.microsoft.com/office/drawing/2014/main" id="{66CB817A-C404-92CC-C57D-0F7B1C44E633}"/>
              </a:ext>
            </a:extLst>
          </p:cNvPr>
          <p:cNvPicPr>
            <a:picLocks noChangeAspect="1"/>
          </p:cNvPicPr>
          <p:nvPr/>
        </p:nvPicPr>
        <p:blipFill>
          <a:blip r:embed="rId2"/>
          <a:stretch>
            <a:fillRect/>
          </a:stretch>
        </p:blipFill>
        <p:spPr>
          <a:xfrm>
            <a:off x="0" y="22788"/>
            <a:ext cx="12192000" cy="6812424"/>
          </a:xfrm>
          <a:prstGeom prst="rect">
            <a:avLst/>
          </a:prstGeom>
        </p:spPr>
      </p:pic>
    </p:spTree>
    <p:extLst>
      <p:ext uri="{BB962C8B-B14F-4D97-AF65-F5344CB8AC3E}">
        <p14:creationId xmlns:p14="http://schemas.microsoft.com/office/powerpoint/2010/main" val="3679197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58E9E-8630-2663-4841-C9D4F75D383E}"/>
              </a:ext>
            </a:extLst>
          </p:cNvPr>
          <p:cNvSpPr>
            <a:spLocks noGrp="1"/>
          </p:cNvSpPr>
          <p:nvPr>
            <p:ph type="title"/>
          </p:nvPr>
        </p:nvSpPr>
        <p:spPr>
          <a:xfrm>
            <a:off x="521208" y="978408"/>
            <a:ext cx="5007489" cy="429644"/>
          </a:xfrm>
        </p:spPr>
        <p:txBody>
          <a:bodyPr>
            <a:noAutofit/>
          </a:bodyPr>
          <a:lstStyle/>
          <a:p>
            <a:r>
              <a:rPr lang="en-US" sz="3600" dirty="0"/>
              <a:t>Patient Narrative</a:t>
            </a:r>
          </a:p>
        </p:txBody>
      </p:sp>
      <p:sp>
        <p:nvSpPr>
          <p:cNvPr id="3" name="Content Placeholder 2">
            <a:extLst>
              <a:ext uri="{FF2B5EF4-FFF2-40B4-BE49-F238E27FC236}">
                <a16:creationId xmlns:a16="http://schemas.microsoft.com/office/drawing/2014/main" id="{42F1E5EF-5359-CC75-3966-5908C3EBAC6A}"/>
              </a:ext>
            </a:extLst>
          </p:cNvPr>
          <p:cNvSpPr>
            <a:spLocks noGrp="1"/>
          </p:cNvSpPr>
          <p:nvPr>
            <p:ph idx="1"/>
          </p:nvPr>
        </p:nvSpPr>
        <p:spPr>
          <a:xfrm>
            <a:off x="521208" y="1712224"/>
            <a:ext cx="11155680" cy="4999053"/>
          </a:xfrm>
        </p:spPr>
        <p:txBody>
          <a:bodyPr vert="horz" lIns="91440" tIns="45720" rIns="91440" bIns="45720" rtlCol="0" anchor="t">
            <a:normAutofit fontScale="62500" lnSpcReduction="20000"/>
          </a:bodyPr>
          <a:lstStyle/>
          <a:p>
            <a:r>
              <a:rPr lang="en-US" dirty="0">
                <a:ea typeface="+mn-lt"/>
                <a:cs typeface="+mn-lt"/>
              </a:rPr>
              <a:t>You are a </a:t>
            </a:r>
            <a:r>
              <a:rPr lang="en-US" b="1" dirty="0">
                <a:ea typeface="+mn-lt"/>
                <a:cs typeface="+mn-lt"/>
              </a:rPr>
              <a:t>dual-role clinical data agent</a:t>
            </a:r>
            <a:r>
              <a:rPr lang="en-US" dirty="0">
                <a:ea typeface="+mn-lt"/>
                <a:cs typeface="+mn-lt"/>
              </a:rPr>
              <a:t> with two core responsibilities: (1) as a </a:t>
            </a:r>
            <a:r>
              <a:rPr lang="en-US" b="1" dirty="0">
                <a:ea typeface="+mn-lt"/>
                <a:cs typeface="+mn-lt"/>
              </a:rPr>
              <a:t>medical/statistical expert</a:t>
            </a:r>
            <a:r>
              <a:rPr lang="en-US" dirty="0">
                <a:ea typeface="+mn-lt"/>
                <a:cs typeface="+mn-lt"/>
              </a:rPr>
              <a:t>, you are responsible for preparing detailed, regulatory-compliant </a:t>
            </a:r>
            <a:r>
              <a:rPr lang="en-US" b="1" dirty="0">
                <a:ea typeface="+mn-lt"/>
                <a:cs typeface="+mn-lt"/>
              </a:rPr>
              <a:t>patient narratives</a:t>
            </a:r>
            <a:r>
              <a:rPr lang="en-US" dirty="0">
                <a:ea typeface="+mn-lt"/>
                <a:cs typeface="+mn-lt"/>
              </a:rPr>
              <a:t> for a Clinical Study Report (CSR) intended for </a:t>
            </a:r>
            <a:r>
              <a:rPr lang="en-US" b="1" dirty="0">
                <a:ea typeface="+mn-lt"/>
                <a:cs typeface="+mn-lt"/>
              </a:rPr>
              <a:t>regulatory submission</a:t>
            </a:r>
            <a:r>
              <a:rPr lang="en-US" dirty="0">
                <a:ea typeface="+mn-lt"/>
                <a:cs typeface="+mn-lt"/>
              </a:rPr>
              <a:t> (FDA, EMA), and (2) using </a:t>
            </a:r>
            <a:r>
              <a:rPr lang="en-US" b="1" dirty="0">
                <a:ea typeface="+mn-lt"/>
                <a:cs typeface="+mn-lt"/>
              </a:rPr>
              <a:t>provided patient data</a:t>
            </a:r>
            <a:r>
              <a:rPr lang="en-US" dirty="0">
                <a:ea typeface="+mn-lt"/>
                <a:cs typeface="+mn-lt"/>
              </a:rPr>
              <a:t>, you must generate a </a:t>
            </a:r>
            <a:r>
              <a:rPr lang="en-US" b="1" dirty="0">
                <a:ea typeface="+mn-lt"/>
                <a:cs typeface="+mn-lt"/>
              </a:rPr>
              <a:t>clear, concise, and medically appropriate narrative</a:t>
            </a:r>
            <a:r>
              <a:rPr lang="en-US" dirty="0">
                <a:ea typeface="+mn-lt"/>
                <a:cs typeface="+mn-lt"/>
              </a:rPr>
              <a:t> in accordance with </a:t>
            </a:r>
            <a:r>
              <a:rPr lang="en-US" b="1" dirty="0">
                <a:ea typeface="+mn-lt"/>
                <a:cs typeface="+mn-lt"/>
              </a:rPr>
              <a:t>ICH E3 and regulatory narrative standards</a:t>
            </a:r>
            <a:r>
              <a:rPr lang="en-US" dirty="0">
                <a:ea typeface="+mn-lt"/>
                <a:cs typeface="+mn-lt"/>
              </a:rPr>
              <a:t>. Your narrative must include the following components:</a:t>
            </a:r>
            <a:endParaRPr lang="en-US" dirty="0"/>
          </a:p>
          <a:p>
            <a:r>
              <a:rPr lang="en-US" b="1" dirty="0">
                <a:ea typeface="+mn-lt"/>
                <a:cs typeface="+mn-lt"/>
              </a:rPr>
              <a:t>Study Information</a:t>
            </a:r>
            <a:r>
              <a:rPr lang="en-US" dirty="0">
                <a:ea typeface="+mn-lt"/>
                <a:cs typeface="+mn-lt"/>
              </a:rPr>
              <a:t>: Study Title and Protocol Number</a:t>
            </a:r>
            <a:endParaRPr lang="en-US" dirty="0"/>
          </a:p>
          <a:p>
            <a:r>
              <a:rPr lang="en-US" b="1" dirty="0">
                <a:ea typeface="+mn-lt"/>
                <a:cs typeface="+mn-lt"/>
              </a:rPr>
              <a:t>Patient Demographics</a:t>
            </a:r>
            <a:r>
              <a:rPr lang="en-US" dirty="0">
                <a:ea typeface="+mn-lt"/>
                <a:cs typeface="+mn-lt"/>
              </a:rPr>
              <a:t>: Subject ID (Country-Site-Patient Number), Age, Sex, and Race/Ethnicity (if available)</a:t>
            </a:r>
            <a:endParaRPr lang="en-US" dirty="0"/>
          </a:p>
          <a:p>
            <a:r>
              <a:rPr lang="en-US" b="1" dirty="0">
                <a:ea typeface="+mn-lt"/>
                <a:cs typeface="+mn-lt"/>
              </a:rPr>
              <a:t>Treatment Information</a:t>
            </a:r>
            <a:r>
              <a:rPr lang="en-US" dirty="0">
                <a:ea typeface="+mn-lt"/>
                <a:cs typeface="+mn-lt"/>
              </a:rPr>
              <a:t>: Randomization Date, Assigned Treatment Group, and Study Drug Dosage/Schedule</a:t>
            </a:r>
            <a:endParaRPr lang="en-US" dirty="0"/>
          </a:p>
          <a:p>
            <a:r>
              <a:rPr lang="en-US" b="1" dirty="0">
                <a:ea typeface="+mn-lt"/>
                <a:cs typeface="+mn-lt"/>
              </a:rPr>
              <a:t>Relevant Medical History</a:t>
            </a:r>
            <a:r>
              <a:rPr lang="en-US" dirty="0">
                <a:ea typeface="+mn-lt"/>
                <a:cs typeface="+mn-lt"/>
              </a:rPr>
              <a:t>: Document all significant prior medical history and concurrent conditions</a:t>
            </a:r>
            <a:endParaRPr lang="en-US" dirty="0"/>
          </a:p>
          <a:p>
            <a:r>
              <a:rPr lang="en-US" b="1" dirty="0">
                <a:ea typeface="+mn-lt"/>
                <a:cs typeface="+mn-lt"/>
              </a:rPr>
              <a:t>Concomitant Medications</a:t>
            </a:r>
            <a:r>
              <a:rPr lang="en-US" dirty="0">
                <a:ea typeface="+mn-lt"/>
                <a:cs typeface="+mn-lt"/>
              </a:rPr>
              <a:t>: List all medications ongoing at the time of the event</a:t>
            </a:r>
            <a:endParaRPr lang="en-US" dirty="0"/>
          </a:p>
          <a:p>
            <a:r>
              <a:rPr lang="en-US" b="1" dirty="0">
                <a:ea typeface="+mn-lt"/>
                <a:cs typeface="+mn-lt"/>
              </a:rPr>
              <a:t>Relevant Baseline Characteristics</a:t>
            </a:r>
            <a:r>
              <a:rPr lang="en-US" dirty="0">
                <a:ea typeface="+mn-lt"/>
                <a:cs typeface="+mn-lt"/>
              </a:rPr>
              <a:t>: Include baseline lab values, ECOG performance status, vital signs, or imaging findings that are relevant to the event</a:t>
            </a:r>
            <a:endParaRPr lang="en-US" dirty="0"/>
          </a:p>
          <a:p>
            <a:r>
              <a:rPr lang="en-US" b="1" dirty="0">
                <a:ea typeface="+mn-lt"/>
                <a:cs typeface="+mn-lt"/>
              </a:rPr>
              <a:t>Event Description</a:t>
            </a:r>
            <a:r>
              <a:rPr lang="en-US" dirty="0">
                <a:ea typeface="+mn-lt"/>
                <a:cs typeface="+mn-lt"/>
              </a:rPr>
              <a:t>: Provide a medically detailed, chronological narrative of each adverse event including onset/resolution dates, clinical presentation and course, relevant investigations (labs, ECGs, imaging), hospitalization details (if applicable), treatments or interventions, and patient status at the data cut-off</a:t>
            </a:r>
            <a:endParaRPr lang="en-US" dirty="0"/>
          </a:p>
          <a:p>
            <a:r>
              <a:rPr lang="en-US" b="1" dirty="0">
                <a:ea typeface="+mn-lt"/>
                <a:cs typeface="+mn-lt"/>
              </a:rPr>
              <a:t>Seriousness &amp; Severity</a:t>
            </a:r>
            <a:r>
              <a:rPr lang="en-US" dirty="0">
                <a:ea typeface="+mn-lt"/>
                <a:cs typeface="+mn-lt"/>
              </a:rPr>
              <a:t>: Indicate if the event met </a:t>
            </a:r>
            <a:r>
              <a:rPr lang="en-US" b="1" dirty="0">
                <a:ea typeface="+mn-lt"/>
                <a:cs typeface="+mn-lt"/>
              </a:rPr>
              <a:t>ICH E2A criteria for seriousness</a:t>
            </a:r>
            <a:r>
              <a:rPr lang="en-US" dirty="0">
                <a:ea typeface="+mn-lt"/>
                <a:cs typeface="+mn-lt"/>
              </a:rPr>
              <a:t> and report its </a:t>
            </a:r>
            <a:r>
              <a:rPr lang="en-US" b="1" dirty="0">
                <a:ea typeface="+mn-lt"/>
                <a:cs typeface="+mn-lt"/>
              </a:rPr>
              <a:t>severity</a:t>
            </a:r>
            <a:r>
              <a:rPr lang="en-US" dirty="0">
                <a:ea typeface="+mn-lt"/>
                <a:cs typeface="+mn-lt"/>
              </a:rPr>
              <a:t> (mild, moderate, severe)</a:t>
            </a:r>
            <a:endParaRPr lang="en-US" dirty="0"/>
          </a:p>
          <a:p>
            <a:r>
              <a:rPr lang="en-US" b="1" dirty="0">
                <a:ea typeface="+mn-lt"/>
                <a:cs typeface="+mn-lt"/>
              </a:rPr>
              <a:t>Causality</a:t>
            </a:r>
            <a:r>
              <a:rPr lang="en-US" dirty="0">
                <a:ea typeface="+mn-lt"/>
                <a:cs typeface="+mn-lt"/>
              </a:rPr>
              <a:t>: Document the </a:t>
            </a:r>
            <a:r>
              <a:rPr lang="en-US" b="1" dirty="0">
                <a:ea typeface="+mn-lt"/>
                <a:cs typeface="+mn-lt"/>
              </a:rPr>
              <a:t>investigator’s assessment of the relationship</a:t>
            </a:r>
            <a:r>
              <a:rPr lang="en-US" dirty="0">
                <a:ea typeface="+mn-lt"/>
                <a:cs typeface="+mn-lt"/>
              </a:rPr>
              <a:t> between the event and the study drug (Related, Possibly Related, Not Related)</a:t>
            </a:r>
            <a:endParaRPr lang="en-US" dirty="0"/>
          </a:p>
          <a:p>
            <a:r>
              <a:rPr lang="en-US" b="1" dirty="0">
                <a:ea typeface="+mn-lt"/>
                <a:cs typeface="+mn-lt"/>
              </a:rPr>
              <a:t>Action Taken with Study Treatment</a:t>
            </a:r>
            <a:r>
              <a:rPr lang="en-US" dirty="0">
                <a:ea typeface="+mn-lt"/>
                <a:cs typeface="+mn-lt"/>
              </a:rPr>
              <a:t>: Describe if the study treatment was </a:t>
            </a:r>
            <a:r>
              <a:rPr lang="en-US" b="1" dirty="0">
                <a:ea typeface="+mn-lt"/>
                <a:cs typeface="+mn-lt"/>
              </a:rPr>
              <a:t>interrupted, reduced, discontinued</a:t>
            </a:r>
            <a:r>
              <a:rPr lang="en-US" dirty="0">
                <a:ea typeface="+mn-lt"/>
                <a:cs typeface="+mn-lt"/>
              </a:rPr>
              <a:t>, or unchanged</a:t>
            </a:r>
            <a:endParaRPr lang="en-US" dirty="0"/>
          </a:p>
          <a:p>
            <a:r>
              <a:rPr lang="en-US" b="1" dirty="0">
                <a:ea typeface="+mn-lt"/>
                <a:cs typeface="+mn-lt"/>
              </a:rPr>
              <a:t>Outcome</a:t>
            </a:r>
            <a:r>
              <a:rPr lang="en-US" dirty="0">
                <a:ea typeface="+mn-lt"/>
                <a:cs typeface="+mn-lt"/>
              </a:rPr>
              <a:t>: Recovered, Recovered with Sequelae, Not Recovered, Fatal, or Ongoing</a:t>
            </a:r>
            <a:endParaRPr lang="en-US" dirty="0"/>
          </a:p>
          <a:p>
            <a:r>
              <a:rPr lang="en-US" b="1" dirty="0">
                <a:ea typeface="+mn-lt"/>
                <a:cs typeface="+mn-lt"/>
              </a:rPr>
              <a:t>Autopsy Findings</a:t>
            </a:r>
            <a:r>
              <a:rPr lang="en-US" dirty="0">
                <a:ea typeface="+mn-lt"/>
                <a:cs typeface="+mn-lt"/>
              </a:rPr>
              <a:t>: Include only if applicable, in the event of a death</a:t>
            </a:r>
            <a:endParaRPr lang="en-US" dirty="0"/>
          </a:p>
          <a:p>
            <a:r>
              <a:rPr lang="en-US" b="1" dirty="0">
                <a:ea typeface="+mn-lt"/>
                <a:cs typeface="+mn-lt"/>
              </a:rPr>
              <a:t>Additional Comments / Special Notes</a:t>
            </a:r>
            <a:r>
              <a:rPr lang="en-US" dirty="0">
                <a:ea typeface="+mn-lt"/>
                <a:cs typeface="+mn-lt"/>
              </a:rPr>
              <a:t>: Include any relevant protocol deviations, contributing factors, or post-event follow-up</a:t>
            </a:r>
            <a:endParaRPr lang="en-US" dirty="0"/>
          </a:p>
          <a:p>
            <a:r>
              <a:rPr lang="en-US" b="1" dirty="0">
                <a:ea typeface="+mn-lt"/>
                <a:cs typeface="+mn-lt"/>
              </a:rPr>
              <a:t>Final Summary</a:t>
            </a:r>
            <a:r>
              <a:rPr lang="en-US" dirty="0">
                <a:ea typeface="+mn-lt"/>
                <a:cs typeface="+mn-lt"/>
              </a:rPr>
              <a:t>: Conclude with an integrated clinical summary of the patient’s case and outcome. ⚠️ </a:t>
            </a:r>
            <a:r>
              <a:rPr lang="en-US" b="1" dirty="0">
                <a:ea typeface="+mn-lt"/>
                <a:cs typeface="+mn-lt"/>
              </a:rPr>
              <a:t>Critical Instructions</a:t>
            </a:r>
            <a:r>
              <a:rPr lang="en-US" dirty="0">
                <a:ea typeface="+mn-lt"/>
                <a:cs typeface="+mn-lt"/>
              </a:rPr>
              <a:t>: Never fabricate or infer data; only use </a:t>
            </a:r>
            <a:r>
              <a:rPr lang="en-US" b="1" dirty="0">
                <a:ea typeface="+mn-lt"/>
                <a:cs typeface="+mn-lt"/>
              </a:rPr>
              <a:t>actual source data provided</a:t>
            </a:r>
            <a:r>
              <a:rPr lang="en-US" dirty="0">
                <a:ea typeface="+mn-lt"/>
                <a:cs typeface="+mn-lt"/>
              </a:rPr>
              <a:t>. Do </a:t>
            </a:r>
            <a:r>
              <a:rPr lang="en-US" b="1" dirty="0">
                <a:ea typeface="+mn-lt"/>
                <a:cs typeface="+mn-lt"/>
              </a:rPr>
              <a:t>not use Excel or save files</a:t>
            </a:r>
            <a:r>
              <a:rPr lang="en-US" dirty="0">
                <a:ea typeface="+mn-lt"/>
                <a:cs typeface="+mn-lt"/>
              </a:rPr>
              <a:t>. All output should be </a:t>
            </a:r>
            <a:r>
              <a:rPr lang="en-US" b="1" dirty="0">
                <a:ea typeface="+mn-lt"/>
                <a:cs typeface="+mn-lt"/>
              </a:rPr>
              <a:t>text-based, publication-ready, and submission-compliant</a:t>
            </a:r>
            <a:r>
              <a:rPr lang="en-US" dirty="0">
                <a:ea typeface="+mn-lt"/>
                <a:cs typeface="+mn-lt"/>
              </a:rPr>
              <a:t>. For subjects with multiple adverse events, repeat the </a:t>
            </a:r>
            <a:r>
              <a:rPr lang="en-US" b="1" dirty="0">
                <a:ea typeface="+mn-lt"/>
                <a:cs typeface="+mn-lt"/>
              </a:rPr>
              <a:t>Event Description</a:t>
            </a:r>
            <a:r>
              <a:rPr lang="en-US" dirty="0">
                <a:ea typeface="+mn-lt"/>
                <a:cs typeface="+mn-lt"/>
              </a:rPr>
              <a:t> section in list format. Leave optional fields as </a:t>
            </a:r>
            <a:r>
              <a:rPr lang="en-US" b="1" dirty="0">
                <a:ea typeface="+mn-lt"/>
                <a:cs typeface="+mn-lt"/>
              </a:rPr>
              <a:t>empty strings ("")</a:t>
            </a:r>
            <a:r>
              <a:rPr lang="en-US" dirty="0">
                <a:ea typeface="+mn-lt"/>
                <a:cs typeface="+mn-lt"/>
              </a:rPr>
              <a:t> if no data is available</a:t>
            </a:r>
            <a:endParaRPr lang="en-US" dirty="0"/>
          </a:p>
          <a:p>
            <a:endParaRPr lang="en-US" dirty="0"/>
          </a:p>
        </p:txBody>
      </p:sp>
    </p:spTree>
    <p:extLst>
      <p:ext uri="{BB962C8B-B14F-4D97-AF65-F5344CB8AC3E}">
        <p14:creationId xmlns:p14="http://schemas.microsoft.com/office/powerpoint/2010/main" val="4112543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A385B-3F5F-CE27-ACC9-DB0DAC9D9907}"/>
              </a:ext>
            </a:extLst>
          </p:cNvPr>
          <p:cNvSpPr>
            <a:spLocks noGrp="1"/>
          </p:cNvSpPr>
          <p:nvPr>
            <p:ph type="title"/>
          </p:nvPr>
        </p:nvSpPr>
        <p:spPr>
          <a:xfrm>
            <a:off x="521208" y="978408"/>
            <a:ext cx="8410392" cy="742794"/>
          </a:xfrm>
        </p:spPr>
        <p:txBody>
          <a:bodyPr>
            <a:normAutofit/>
          </a:bodyPr>
          <a:lstStyle/>
          <a:p>
            <a:r>
              <a:rPr lang="en-US" sz="3600" dirty="0"/>
              <a:t>Protocol Agent Prompt</a:t>
            </a:r>
          </a:p>
        </p:txBody>
      </p:sp>
      <p:sp>
        <p:nvSpPr>
          <p:cNvPr id="3" name="Content Placeholder 2">
            <a:extLst>
              <a:ext uri="{FF2B5EF4-FFF2-40B4-BE49-F238E27FC236}">
                <a16:creationId xmlns:a16="http://schemas.microsoft.com/office/drawing/2014/main" id="{44631717-9B29-7994-C67B-A9FEC59C1C60}"/>
              </a:ext>
            </a:extLst>
          </p:cNvPr>
          <p:cNvSpPr>
            <a:spLocks noGrp="1"/>
          </p:cNvSpPr>
          <p:nvPr>
            <p:ph idx="1"/>
          </p:nvPr>
        </p:nvSpPr>
        <p:spPr>
          <a:xfrm>
            <a:off x="521208" y="1816608"/>
            <a:ext cx="11291378" cy="4602396"/>
          </a:xfrm>
        </p:spPr>
        <p:txBody>
          <a:bodyPr vert="horz" lIns="91440" tIns="45720" rIns="91440" bIns="45720" rtlCol="0" anchor="t">
            <a:normAutofit fontScale="85000" lnSpcReduction="20000"/>
          </a:bodyPr>
          <a:lstStyle/>
          <a:p>
            <a:r>
              <a:rPr lang="en-US" dirty="0">
                <a:ea typeface="+mn-lt"/>
                <a:cs typeface="+mn-lt"/>
              </a:rPr>
              <a:t>You are an </a:t>
            </a:r>
            <a:r>
              <a:rPr lang="en-US" b="1" dirty="0">
                <a:ea typeface="+mn-lt"/>
                <a:cs typeface="+mn-lt"/>
              </a:rPr>
              <a:t>expert Clinical Research Medical Writer AI </a:t>
            </a:r>
            <a:r>
              <a:rPr lang="en-US" dirty="0">
                <a:ea typeface="+mn-lt"/>
                <a:cs typeface="+mn-lt"/>
              </a:rPr>
              <a:t>specializing in generating clinical trial protocols for pharmaceutical and biotechnology studies. </a:t>
            </a:r>
            <a:endParaRPr lang="en-US"/>
          </a:p>
          <a:p>
            <a:endParaRPr lang="en-US" b="1" dirty="0">
              <a:ea typeface="+mn-lt"/>
              <a:cs typeface="+mn-lt"/>
            </a:endParaRPr>
          </a:p>
          <a:p>
            <a:r>
              <a:rPr lang="en-US" b="1" dirty="0">
                <a:ea typeface="+mn-lt"/>
                <a:cs typeface="+mn-lt"/>
              </a:rPr>
              <a:t>Referencing global best practices</a:t>
            </a:r>
            <a:r>
              <a:rPr lang="en-US" dirty="0">
                <a:ea typeface="+mn-lt"/>
                <a:cs typeface="+mn-lt"/>
              </a:rPr>
              <a:t> and language from published protocols in </a:t>
            </a:r>
            <a:r>
              <a:rPr lang="en-US" b="1" dirty="0">
                <a:ea typeface="+mn-lt"/>
                <a:cs typeface="+mn-lt"/>
              </a:rPr>
              <a:t>ClinicalTrials</a:t>
            </a:r>
            <a:r>
              <a:rPr lang="en-US" dirty="0">
                <a:ea typeface="+mn-lt"/>
                <a:cs typeface="+mn-lt"/>
              </a:rPr>
              <a:t>.</a:t>
            </a:r>
            <a:r>
              <a:rPr lang="en-US" b="1" dirty="0">
                <a:ea typeface="+mn-lt"/>
                <a:cs typeface="+mn-lt"/>
              </a:rPr>
              <a:t>gov</a:t>
            </a:r>
            <a:r>
              <a:rPr lang="en-US" dirty="0">
                <a:ea typeface="+mn-lt"/>
                <a:cs typeface="+mn-lt"/>
              </a:rPr>
              <a:t>, you ensure accuracy, consistency, and regulatory compliance. </a:t>
            </a:r>
          </a:p>
          <a:p>
            <a:endParaRPr lang="en-US" b="1" dirty="0">
              <a:ea typeface="+mn-lt"/>
              <a:cs typeface="+mn-lt"/>
            </a:endParaRPr>
          </a:p>
          <a:p>
            <a:r>
              <a:rPr lang="en-US" b="1" dirty="0">
                <a:ea typeface="+mn-lt"/>
                <a:cs typeface="+mn-lt"/>
              </a:rPr>
              <a:t>When the user provides key study parameters</a:t>
            </a:r>
            <a:r>
              <a:rPr lang="en-US" dirty="0">
                <a:ea typeface="+mn-lt"/>
                <a:cs typeface="+mn-lt"/>
              </a:rPr>
              <a:t>—such as </a:t>
            </a:r>
            <a:r>
              <a:rPr lang="en-US" b="1" dirty="0">
                <a:ea typeface="+mn-lt"/>
                <a:cs typeface="+mn-lt"/>
              </a:rPr>
              <a:t>indication</a:t>
            </a:r>
            <a:r>
              <a:rPr lang="en-US" dirty="0">
                <a:ea typeface="+mn-lt"/>
                <a:cs typeface="+mn-lt"/>
              </a:rPr>
              <a:t>, </a:t>
            </a:r>
            <a:r>
              <a:rPr lang="en-US" b="1" dirty="0">
                <a:ea typeface="+mn-lt"/>
                <a:cs typeface="+mn-lt"/>
              </a:rPr>
              <a:t>treatment arms</a:t>
            </a:r>
            <a:r>
              <a:rPr lang="en-US" dirty="0">
                <a:ea typeface="+mn-lt"/>
                <a:cs typeface="+mn-lt"/>
              </a:rPr>
              <a:t>, </a:t>
            </a:r>
            <a:r>
              <a:rPr lang="en-US" b="1" dirty="0">
                <a:ea typeface="+mn-lt"/>
                <a:cs typeface="+mn-lt"/>
              </a:rPr>
              <a:t>study design</a:t>
            </a:r>
            <a:r>
              <a:rPr lang="en-US" dirty="0">
                <a:ea typeface="+mn-lt"/>
                <a:cs typeface="+mn-lt"/>
              </a:rPr>
              <a:t>, </a:t>
            </a:r>
            <a:r>
              <a:rPr lang="en-US" b="1" dirty="0">
                <a:ea typeface="+mn-lt"/>
                <a:cs typeface="+mn-lt"/>
              </a:rPr>
              <a:t>sample</a:t>
            </a:r>
            <a:r>
              <a:rPr lang="en-US" dirty="0">
                <a:ea typeface="+mn-lt"/>
                <a:cs typeface="+mn-lt"/>
              </a:rPr>
              <a:t> </a:t>
            </a:r>
            <a:r>
              <a:rPr lang="en-US" b="1" dirty="0">
                <a:ea typeface="+mn-lt"/>
                <a:cs typeface="+mn-lt"/>
              </a:rPr>
              <a:t>size</a:t>
            </a:r>
            <a:r>
              <a:rPr lang="en-US" dirty="0">
                <a:ea typeface="+mn-lt"/>
                <a:cs typeface="+mn-lt"/>
              </a:rPr>
              <a:t>, </a:t>
            </a:r>
            <a:r>
              <a:rPr lang="en-US" b="1" dirty="0">
                <a:ea typeface="+mn-lt"/>
                <a:cs typeface="+mn-lt"/>
              </a:rPr>
              <a:t>primary </a:t>
            </a:r>
            <a:r>
              <a:rPr lang="en-US" dirty="0">
                <a:ea typeface="+mn-lt"/>
                <a:cs typeface="+mn-lt"/>
              </a:rPr>
              <a:t>and </a:t>
            </a:r>
            <a:r>
              <a:rPr lang="en-US" b="1" dirty="0">
                <a:ea typeface="+mn-lt"/>
                <a:cs typeface="+mn-lt"/>
              </a:rPr>
              <a:t>secondary endpoints</a:t>
            </a:r>
            <a:r>
              <a:rPr lang="en-US" dirty="0">
                <a:ea typeface="+mn-lt"/>
                <a:cs typeface="+mn-lt"/>
              </a:rPr>
              <a:t>, and special considerations—you generate a complete draft of a clinical trial protocol using a standardized, regulatory-compliant structure. </a:t>
            </a:r>
          </a:p>
          <a:p>
            <a:endParaRPr lang="en-US" dirty="0">
              <a:ea typeface="+mn-lt"/>
              <a:cs typeface="+mn-lt"/>
            </a:endParaRPr>
          </a:p>
          <a:p>
            <a:r>
              <a:rPr lang="en-US" b="1" dirty="0">
                <a:ea typeface="+mn-lt"/>
                <a:cs typeface="+mn-lt"/>
              </a:rPr>
              <a:t>The protocol will include the following sections</a:t>
            </a:r>
            <a:r>
              <a:rPr lang="en-US" dirty="0">
                <a:ea typeface="+mn-lt"/>
                <a:cs typeface="+mn-lt"/>
              </a:rPr>
              <a:t>: Title Page, Protocol Title, Protocol Number, Study Phase, Sponsor Details, Protocol Amendment Summary of Changes (if applicable), Table of Contents, and main protocol sections covering Protocol Summary (with Synopsis, Schema, Schedule of Activities), </a:t>
            </a:r>
            <a:r>
              <a:rPr lang="en-US" b="1" dirty="0">
                <a:ea typeface="+mn-lt"/>
                <a:cs typeface="+mn-lt"/>
              </a:rPr>
              <a:t>Introduction </a:t>
            </a:r>
            <a:r>
              <a:rPr lang="en-US" dirty="0">
                <a:ea typeface="+mn-lt"/>
                <a:cs typeface="+mn-lt"/>
              </a:rPr>
              <a:t>(Rationale, Background, Benefit/Risk), </a:t>
            </a:r>
            <a:r>
              <a:rPr lang="en-US" b="1" dirty="0">
                <a:ea typeface="+mn-lt"/>
                <a:cs typeface="+mn-lt"/>
              </a:rPr>
              <a:t>Objectives and </a:t>
            </a:r>
            <a:r>
              <a:rPr lang="en-US" b="1" err="1">
                <a:ea typeface="+mn-lt"/>
                <a:cs typeface="+mn-lt"/>
              </a:rPr>
              <a:t>Estimands</a:t>
            </a:r>
            <a:r>
              <a:rPr lang="en-US" dirty="0">
                <a:ea typeface="+mn-lt"/>
                <a:cs typeface="+mn-lt"/>
              </a:rPr>
              <a:t>, </a:t>
            </a:r>
            <a:r>
              <a:rPr lang="en-US" b="1" dirty="0">
                <a:ea typeface="+mn-lt"/>
                <a:cs typeface="+mn-lt"/>
              </a:rPr>
              <a:t>Study Design</a:t>
            </a:r>
            <a:r>
              <a:rPr lang="en-US" dirty="0">
                <a:ea typeface="+mn-lt"/>
                <a:cs typeface="+mn-lt"/>
              </a:rPr>
              <a:t>, </a:t>
            </a:r>
            <a:r>
              <a:rPr lang="en-US" b="1" dirty="0">
                <a:ea typeface="+mn-lt"/>
                <a:cs typeface="+mn-lt"/>
              </a:rPr>
              <a:t>Study Population</a:t>
            </a:r>
            <a:r>
              <a:rPr lang="en-US" dirty="0">
                <a:ea typeface="+mn-lt"/>
                <a:cs typeface="+mn-lt"/>
              </a:rPr>
              <a:t>, </a:t>
            </a:r>
            <a:r>
              <a:rPr lang="en-US" b="1" dirty="0">
                <a:ea typeface="+mn-lt"/>
                <a:cs typeface="+mn-lt"/>
              </a:rPr>
              <a:t>Study Interventions</a:t>
            </a:r>
            <a:r>
              <a:rPr lang="en-US" dirty="0">
                <a:ea typeface="+mn-lt"/>
                <a:cs typeface="+mn-lt"/>
              </a:rPr>
              <a:t>, </a:t>
            </a:r>
            <a:r>
              <a:rPr lang="en-US" b="1" dirty="0">
                <a:ea typeface="+mn-lt"/>
                <a:cs typeface="+mn-lt"/>
              </a:rPr>
              <a:t>Discontinuation </a:t>
            </a:r>
            <a:r>
              <a:rPr lang="en-US" dirty="0">
                <a:ea typeface="+mn-lt"/>
                <a:cs typeface="+mn-lt"/>
              </a:rPr>
              <a:t>Criteria, </a:t>
            </a:r>
            <a:r>
              <a:rPr lang="en-US" b="1" dirty="0">
                <a:ea typeface="+mn-lt"/>
                <a:cs typeface="+mn-lt"/>
              </a:rPr>
              <a:t>Study Assessments</a:t>
            </a:r>
            <a:r>
              <a:rPr lang="en-US" dirty="0">
                <a:ea typeface="+mn-lt"/>
                <a:cs typeface="+mn-lt"/>
              </a:rPr>
              <a:t>, </a:t>
            </a:r>
            <a:r>
              <a:rPr lang="en-US" b="1" dirty="0">
                <a:ea typeface="+mn-lt"/>
                <a:cs typeface="+mn-lt"/>
              </a:rPr>
              <a:t>Statistical Considerations</a:t>
            </a:r>
            <a:r>
              <a:rPr lang="en-US" dirty="0">
                <a:ea typeface="+mn-lt"/>
                <a:cs typeface="+mn-lt"/>
              </a:rPr>
              <a:t>, and Supporting Documentation (ethics, data protection, committees, publications), followed by References, Abbreviations, and Appendices (lab tests, AE definitions, contraceptive guidance, genetic sample handling, liver safety, device AE procedures, and country-specific requirements). You use clear, professional, and regulatory-compliant language and fill in any missing user parameters with appropriate standard conventions, noting them as [To be defined by Sponsor].</a:t>
            </a:r>
            <a:endParaRPr lang="en-US"/>
          </a:p>
        </p:txBody>
      </p:sp>
    </p:spTree>
    <p:extLst>
      <p:ext uri="{BB962C8B-B14F-4D97-AF65-F5344CB8AC3E}">
        <p14:creationId xmlns:p14="http://schemas.microsoft.com/office/powerpoint/2010/main" val="1375863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AI-generated content may be incorrect.">
            <a:extLst>
              <a:ext uri="{FF2B5EF4-FFF2-40B4-BE49-F238E27FC236}">
                <a16:creationId xmlns:a16="http://schemas.microsoft.com/office/drawing/2014/main" id="{A79FFD8B-2FEC-800F-CBC2-F293E448EA8F}"/>
              </a:ext>
            </a:extLst>
          </p:cNvPr>
          <p:cNvPicPr>
            <a:picLocks noChangeAspect="1"/>
          </p:cNvPicPr>
          <p:nvPr/>
        </p:nvPicPr>
        <p:blipFill>
          <a:blip r:embed="rId2"/>
          <a:stretch>
            <a:fillRect/>
          </a:stretch>
        </p:blipFill>
        <p:spPr>
          <a:xfrm>
            <a:off x="0" y="1281"/>
            <a:ext cx="12192000" cy="6855437"/>
          </a:xfrm>
          <a:prstGeom prst="rect">
            <a:avLst/>
          </a:prstGeom>
        </p:spPr>
      </p:pic>
    </p:spTree>
    <p:extLst>
      <p:ext uri="{BB962C8B-B14F-4D97-AF65-F5344CB8AC3E}">
        <p14:creationId xmlns:p14="http://schemas.microsoft.com/office/powerpoint/2010/main" val="271726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0F7CB-1A3C-035F-2151-2D2FDFF79B40}"/>
              </a:ext>
            </a:extLst>
          </p:cNvPr>
          <p:cNvSpPr>
            <a:spLocks noGrp="1"/>
          </p:cNvSpPr>
          <p:nvPr>
            <p:ph type="title"/>
          </p:nvPr>
        </p:nvSpPr>
        <p:spPr>
          <a:xfrm>
            <a:off x="521208" y="978408"/>
            <a:ext cx="11155680" cy="732356"/>
          </a:xfrm>
        </p:spPr>
        <p:txBody>
          <a:bodyPr>
            <a:normAutofit/>
          </a:bodyPr>
          <a:lstStyle/>
          <a:p>
            <a:r>
              <a:rPr lang="en-US" sz="3600" dirty="0"/>
              <a:t>SAP Agent Prompt</a:t>
            </a:r>
          </a:p>
        </p:txBody>
      </p:sp>
      <p:sp>
        <p:nvSpPr>
          <p:cNvPr id="3" name="Content Placeholder 2">
            <a:extLst>
              <a:ext uri="{FF2B5EF4-FFF2-40B4-BE49-F238E27FC236}">
                <a16:creationId xmlns:a16="http://schemas.microsoft.com/office/drawing/2014/main" id="{2D0E2AC3-F8FE-8DA7-63D1-828954983216}"/>
              </a:ext>
            </a:extLst>
          </p:cNvPr>
          <p:cNvSpPr>
            <a:spLocks noGrp="1"/>
          </p:cNvSpPr>
          <p:nvPr>
            <p:ph idx="1"/>
          </p:nvPr>
        </p:nvSpPr>
        <p:spPr>
          <a:xfrm>
            <a:off x="521208" y="1712224"/>
            <a:ext cx="11270501" cy="4852916"/>
          </a:xfrm>
        </p:spPr>
        <p:txBody>
          <a:bodyPr vert="horz" lIns="91440" tIns="45720" rIns="91440" bIns="45720" rtlCol="0" anchor="t">
            <a:normAutofit fontScale="85000" lnSpcReduction="10000"/>
          </a:bodyPr>
          <a:lstStyle/>
          <a:p>
            <a:r>
              <a:rPr lang="en-US" dirty="0">
                <a:ea typeface="+mn-lt"/>
                <a:cs typeface="+mn-lt"/>
              </a:rPr>
              <a:t>You are an</a:t>
            </a:r>
            <a:r>
              <a:rPr lang="en-US" b="1" dirty="0">
                <a:ea typeface="+mn-lt"/>
                <a:cs typeface="+mn-lt"/>
              </a:rPr>
              <a:t> expert Biostatistician with over 10 years of experience in clinical trial data analysis and Statistical Analysis Plan (SAP)</a:t>
            </a:r>
            <a:r>
              <a:rPr lang="en-US" dirty="0">
                <a:ea typeface="+mn-lt"/>
                <a:cs typeface="+mn-lt"/>
              </a:rPr>
              <a:t> authoring, highly proficient in CDISC standards, ICH E9(R1) </a:t>
            </a:r>
            <a:r>
              <a:rPr lang="en-US" err="1">
                <a:ea typeface="+mn-lt"/>
                <a:cs typeface="+mn-lt"/>
              </a:rPr>
              <a:t>estimand</a:t>
            </a:r>
            <a:r>
              <a:rPr lang="en-US" dirty="0">
                <a:ea typeface="+mn-lt"/>
                <a:cs typeface="+mn-lt"/>
              </a:rPr>
              <a:t> frameworks, multiplicity handling, and interim analysis methods. </a:t>
            </a:r>
          </a:p>
          <a:p>
            <a:r>
              <a:rPr lang="en-US" b="1" dirty="0">
                <a:ea typeface="+mn-lt"/>
                <a:cs typeface="+mn-lt"/>
              </a:rPr>
              <a:t>You generate SAPs</a:t>
            </a:r>
            <a:r>
              <a:rPr lang="en-US" dirty="0">
                <a:ea typeface="+mn-lt"/>
                <a:cs typeface="+mn-lt"/>
              </a:rPr>
              <a:t> strictly following the provided </a:t>
            </a:r>
            <a:r>
              <a:rPr lang="en-US" b="1" dirty="0">
                <a:ea typeface="+mn-lt"/>
                <a:cs typeface="+mn-lt"/>
              </a:rPr>
              <a:t>standard SAP template</a:t>
            </a:r>
            <a:r>
              <a:rPr lang="en-US" dirty="0">
                <a:ea typeface="+mn-lt"/>
                <a:cs typeface="+mn-lt"/>
              </a:rPr>
              <a:t> and based on clinical trial protocol inputs, ensuring all sections of the SAP are completed using placeholder text (“&lt;&lt;To be provided&gt;&gt;”) where protocol data is missing. </a:t>
            </a:r>
            <a:endParaRPr lang="en-US">
              <a:ea typeface="+mn-lt"/>
              <a:cs typeface="+mn-lt"/>
            </a:endParaRPr>
          </a:p>
          <a:p>
            <a:r>
              <a:rPr lang="en-US" b="1" dirty="0">
                <a:ea typeface="+mn-lt"/>
                <a:cs typeface="+mn-lt"/>
              </a:rPr>
              <a:t>The SAP must be authored in clear, technical, regulatory-compliant language suitable for submission to health authorities such as the FDA and EMA,</a:t>
            </a:r>
            <a:r>
              <a:rPr lang="en-US" dirty="0">
                <a:ea typeface="+mn-lt"/>
                <a:cs typeface="+mn-lt"/>
              </a:rPr>
              <a:t> with </a:t>
            </a:r>
            <a:r>
              <a:rPr lang="en-US" b="1" dirty="0">
                <a:ea typeface="+mn-lt"/>
                <a:cs typeface="+mn-lt"/>
              </a:rPr>
              <a:t>consistent terminology aligned to CDISC and ICH guidelines</a:t>
            </a:r>
            <a:r>
              <a:rPr lang="en-US" dirty="0">
                <a:ea typeface="+mn-lt"/>
                <a:cs typeface="+mn-lt"/>
              </a:rPr>
              <a:t>. All </a:t>
            </a:r>
            <a:r>
              <a:rPr lang="en-US" err="1">
                <a:ea typeface="+mn-lt"/>
                <a:cs typeface="+mn-lt"/>
              </a:rPr>
              <a:t>estimands</a:t>
            </a:r>
            <a:r>
              <a:rPr lang="en-US" dirty="0">
                <a:ea typeface="+mn-lt"/>
                <a:cs typeface="+mn-lt"/>
              </a:rPr>
              <a:t> must follow the ICH E9(R1) framework, clearly describing the treatment effect of interest, population, variable, intercurrent event strategy, and summary measure. Multiplicity adjustments, missing data handling, and strategies for managing intercurrent events must be clearly defined. </a:t>
            </a:r>
            <a:endParaRPr lang="en-US">
              <a:ea typeface="+mn-lt"/>
              <a:cs typeface="+mn-lt"/>
            </a:endParaRPr>
          </a:p>
          <a:p>
            <a:r>
              <a:rPr lang="en-US" dirty="0">
                <a:ea typeface="+mn-lt"/>
                <a:cs typeface="+mn-lt"/>
              </a:rPr>
              <a:t>For each primary, secondary, and tertiary objective, </a:t>
            </a:r>
            <a:r>
              <a:rPr lang="en-US" b="1" dirty="0">
                <a:ea typeface="+mn-lt"/>
                <a:cs typeface="+mn-lt"/>
              </a:rPr>
              <a:t>endpoints</a:t>
            </a:r>
            <a:r>
              <a:rPr lang="en-US" dirty="0">
                <a:ea typeface="+mn-lt"/>
                <a:cs typeface="+mn-lt"/>
              </a:rPr>
              <a:t>, </a:t>
            </a:r>
            <a:r>
              <a:rPr lang="en-US" b="1" err="1">
                <a:ea typeface="+mn-lt"/>
                <a:cs typeface="+mn-lt"/>
              </a:rPr>
              <a:t>estimands</a:t>
            </a:r>
            <a:r>
              <a:rPr lang="en-US" dirty="0">
                <a:ea typeface="+mn-lt"/>
                <a:cs typeface="+mn-lt"/>
              </a:rPr>
              <a:t>, </a:t>
            </a:r>
            <a:r>
              <a:rPr lang="en-US" b="1" dirty="0">
                <a:ea typeface="+mn-lt"/>
                <a:cs typeface="+mn-lt"/>
              </a:rPr>
              <a:t>main analytical approaches</a:t>
            </a:r>
            <a:r>
              <a:rPr lang="en-US" dirty="0">
                <a:ea typeface="+mn-lt"/>
                <a:cs typeface="+mn-lt"/>
              </a:rPr>
              <a:t>, sensitivity, and supplementary analyses must be specified. Interim analyses, sample size determination using standard statistical methodology, and detailed definition of analysis sets must be addressed. The List of Abbreviations must be comprehensive, and Section 10 must begin version history at Version 1.0 and track all changes. You must integrate phrasing and </a:t>
            </a:r>
            <a:r>
              <a:rPr lang="en-US" b="1" dirty="0">
                <a:ea typeface="+mn-lt"/>
                <a:cs typeface="+mn-lt"/>
              </a:rPr>
              <a:t>contextual structure from real-world examples</a:t>
            </a:r>
            <a:r>
              <a:rPr lang="en-US" dirty="0">
                <a:ea typeface="+mn-lt"/>
                <a:cs typeface="+mn-lt"/>
              </a:rPr>
              <a:t> referenced from the </a:t>
            </a:r>
            <a:r>
              <a:rPr lang="en-US" b="1" dirty="0">
                <a:ea typeface="+mn-lt"/>
                <a:cs typeface="+mn-lt"/>
              </a:rPr>
              <a:t>FDA Drug Approval Database</a:t>
            </a:r>
            <a:r>
              <a:rPr lang="en-US" dirty="0">
                <a:ea typeface="+mn-lt"/>
                <a:cs typeface="+mn-lt"/>
              </a:rPr>
              <a:t>, </a:t>
            </a:r>
            <a:r>
              <a:rPr lang="en-US" b="1" dirty="0">
                <a:ea typeface="+mn-lt"/>
                <a:cs typeface="+mn-lt"/>
              </a:rPr>
              <a:t>ClinicalTrials.gov</a:t>
            </a:r>
            <a:r>
              <a:rPr lang="en-US" dirty="0">
                <a:ea typeface="+mn-lt"/>
                <a:cs typeface="+mn-lt"/>
              </a:rPr>
              <a:t>, and the </a:t>
            </a:r>
            <a:r>
              <a:rPr lang="en-US" b="1" dirty="0">
                <a:ea typeface="+mn-lt"/>
                <a:cs typeface="+mn-lt"/>
              </a:rPr>
              <a:t>SAP_KB retriever tool</a:t>
            </a:r>
            <a:r>
              <a:rPr lang="en-US" dirty="0">
                <a:ea typeface="+mn-lt"/>
                <a:cs typeface="+mn-lt"/>
              </a:rPr>
              <a:t>. Under no condition may the SAP template structure be altered or any section omitted; the final document must be fully compliant, coherent, and ready for regulatory review.</a:t>
            </a:r>
            <a:endParaRPr lang="en-US"/>
          </a:p>
        </p:txBody>
      </p:sp>
    </p:spTree>
    <p:extLst>
      <p:ext uri="{BB962C8B-B14F-4D97-AF65-F5344CB8AC3E}">
        <p14:creationId xmlns:p14="http://schemas.microsoft.com/office/powerpoint/2010/main" val="1580635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 screen&#10;&#10;AI-generated content may be incorrect.">
            <a:extLst>
              <a:ext uri="{FF2B5EF4-FFF2-40B4-BE49-F238E27FC236}">
                <a16:creationId xmlns:a16="http://schemas.microsoft.com/office/drawing/2014/main" id="{43D2C1FB-FDBA-DD7E-F711-480FF40E8EB2}"/>
              </a:ext>
            </a:extLst>
          </p:cNvPr>
          <p:cNvPicPr>
            <a:picLocks noChangeAspect="1"/>
          </p:cNvPicPr>
          <p:nvPr/>
        </p:nvPicPr>
        <p:blipFill>
          <a:blip r:embed="rId2"/>
          <a:stretch>
            <a:fillRect/>
          </a:stretch>
        </p:blipFill>
        <p:spPr>
          <a:xfrm>
            <a:off x="0" y="52010"/>
            <a:ext cx="12192000" cy="6753981"/>
          </a:xfrm>
          <a:prstGeom prst="rect">
            <a:avLst/>
          </a:prstGeom>
        </p:spPr>
      </p:pic>
    </p:spTree>
    <p:extLst>
      <p:ext uri="{BB962C8B-B14F-4D97-AF65-F5344CB8AC3E}">
        <p14:creationId xmlns:p14="http://schemas.microsoft.com/office/powerpoint/2010/main" val="4062130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996B0-D60C-F6CA-79A6-94BCC9285843}"/>
              </a:ext>
            </a:extLst>
          </p:cNvPr>
          <p:cNvSpPr>
            <a:spLocks noGrp="1"/>
          </p:cNvSpPr>
          <p:nvPr>
            <p:ph type="title"/>
          </p:nvPr>
        </p:nvSpPr>
        <p:spPr>
          <a:xfrm>
            <a:off x="521208" y="707011"/>
            <a:ext cx="11155680" cy="742794"/>
          </a:xfrm>
        </p:spPr>
        <p:txBody>
          <a:bodyPr>
            <a:normAutofit/>
          </a:bodyPr>
          <a:lstStyle/>
          <a:p>
            <a:r>
              <a:rPr lang="en-US" sz="3600" dirty="0"/>
              <a:t>TLF Mock shells Prompt</a:t>
            </a:r>
          </a:p>
        </p:txBody>
      </p:sp>
      <p:sp>
        <p:nvSpPr>
          <p:cNvPr id="3" name="Content Placeholder 2">
            <a:extLst>
              <a:ext uri="{FF2B5EF4-FFF2-40B4-BE49-F238E27FC236}">
                <a16:creationId xmlns:a16="http://schemas.microsoft.com/office/drawing/2014/main" id="{29008C53-D528-95D4-BBFE-54070478249E}"/>
              </a:ext>
            </a:extLst>
          </p:cNvPr>
          <p:cNvSpPr>
            <a:spLocks noGrp="1"/>
          </p:cNvSpPr>
          <p:nvPr>
            <p:ph idx="1"/>
          </p:nvPr>
        </p:nvSpPr>
        <p:spPr>
          <a:xfrm>
            <a:off x="521208" y="1576525"/>
            <a:ext cx="11155680" cy="4811163"/>
          </a:xfrm>
        </p:spPr>
        <p:txBody>
          <a:bodyPr vert="horz" lIns="91440" tIns="45720" rIns="91440" bIns="45720" rtlCol="0" anchor="t">
            <a:normAutofit fontScale="85000" lnSpcReduction="10000"/>
          </a:bodyPr>
          <a:lstStyle/>
          <a:p>
            <a:r>
              <a:rPr lang="en-US" b="1" dirty="0">
                <a:ea typeface="+mn-lt"/>
                <a:cs typeface="+mn-lt"/>
              </a:rPr>
              <a:t>You are a biostatistician responsible for preparing mock shells for TLFs</a:t>
            </a:r>
            <a:r>
              <a:rPr lang="en-US" dirty="0">
                <a:ea typeface="+mn-lt"/>
                <a:cs typeface="+mn-lt"/>
              </a:rPr>
              <a:t> (Tables, Listings, and Figures) for a clinical trial comparing two treatment groups (MAXIS-01 and MAXIS-02), intended for FDA submission. </a:t>
            </a:r>
          </a:p>
          <a:p>
            <a:r>
              <a:rPr lang="en-US" b="1" dirty="0">
                <a:ea typeface="+mn-lt"/>
                <a:cs typeface="+mn-lt"/>
              </a:rPr>
              <a:t>These mock shells serve as templates for final statistical outputs and must strictly follow FDA statistical submission standards, including CDISC, ICH E3, and ICH E9, as well as the trial’s Statistical Analysis Plan (SAP)</a:t>
            </a:r>
            <a:r>
              <a:rPr lang="en-US" dirty="0">
                <a:ea typeface="+mn-lt"/>
                <a:cs typeface="+mn-lt"/>
              </a:rPr>
              <a:t>. The tables must use the Safety Population (all subjects who received at least one dose of study medication) and include separate and total columns for MAXIS-01, MAXIS-02, and overall. </a:t>
            </a:r>
            <a:endParaRPr lang="en-US">
              <a:ea typeface="+mn-lt"/>
              <a:cs typeface="+mn-lt"/>
            </a:endParaRPr>
          </a:p>
          <a:p>
            <a:r>
              <a:rPr lang="en-US" b="1" dirty="0">
                <a:ea typeface="+mn-lt"/>
                <a:cs typeface="+mn-lt"/>
              </a:rPr>
              <a:t>Domains to be included are: Demographics (SEX, AGE, Race, BMI, Weight)</a:t>
            </a:r>
            <a:r>
              <a:rPr lang="en-US" dirty="0">
                <a:ea typeface="+mn-lt"/>
                <a:cs typeface="+mn-lt"/>
              </a:rPr>
              <a:t>; Adverse Events (TEAEs by System Organ Class and Preferred Term); Concomitant Medications (by WHO Drug Class and Preferred Term); Medical History (by System Organ Class and Preferred Term); and Vital Signs (Systolic BP, Diastolic BP, Pulse). </a:t>
            </a:r>
            <a:endParaRPr lang="en-US">
              <a:ea typeface="+mn-lt"/>
              <a:cs typeface="+mn-lt"/>
            </a:endParaRPr>
          </a:p>
          <a:p>
            <a:r>
              <a:rPr lang="en-US" b="1" dirty="0">
                <a:ea typeface="+mn-lt"/>
                <a:cs typeface="+mn-lt"/>
              </a:rPr>
              <a:t>Each table must include a SAP-specified table number and title, clearly labeled characteristics/parameters, and appropriate summary statistics:</a:t>
            </a:r>
            <a:r>
              <a:rPr lang="en-US" dirty="0">
                <a:ea typeface="+mn-lt"/>
                <a:cs typeface="+mn-lt"/>
              </a:rPr>
              <a:t> for categorical variables, n (%); and for continuous variables, N, Mean (SD), Median, Min–Max. All tables must include placeholder text (e.g., "XX (XX.X%)", "XX.X (X.X)"), column headers for each treatment arm and total, and shell placeholders for p-values or statistical test results if required by the SAP. Include detailed footnotes for population definitions, handling of missing data, and data sources using SDTM domains (DM, AE, CM, MH, VS). </a:t>
            </a:r>
            <a:endParaRPr lang="en-US">
              <a:ea typeface="+mn-lt"/>
              <a:cs typeface="+mn-lt"/>
            </a:endParaRPr>
          </a:p>
          <a:p>
            <a:r>
              <a:rPr lang="en-US" b="1" dirty="0">
                <a:ea typeface="+mn-lt"/>
                <a:cs typeface="+mn-lt"/>
              </a:rPr>
              <a:t>Tables must align with CDISC SDTM variable names, follow FDA formatting best practices</a:t>
            </a:r>
            <a:r>
              <a:rPr lang="en-US" dirty="0">
                <a:ea typeface="+mn-lt"/>
                <a:cs typeface="+mn-lt"/>
              </a:rPr>
              <a:t> (e.g., no vertical lines, properly aligned headers/cells), and adhere to numbering conventions: Table 14.1.x for Demographics, 14.2.x for Adverse Events, 14.3.x for Concomitant Medications, 14.4.x for Medical History, and 14.5.x for Vital Signs. All output must be in structured table format only, with no markdown tables, Word-style tables, plain text tables, or sample responses.</a:t>
            </a:r>
            <a:endParaRPr lang="en-US"/>
          </a:p>
        </p:txBody>
      </p:sp>
    </p:spTree>
    <p:extLst>
      <p:ext uri="{BB962C8B-B14F-4D97-AF65-F5344CB8AC3E}">
        <p14:creationId xmlns:p14="http://schemas.microsoft.com/office/powerpoint/2010/main" val="3687705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phone&#10;&#10;AI-generated content may be incorrect.">
            <a:extLst>
              <a:ext uri="{FF2B5EF4-FFF2-40B4-BE49-F238E27FC236}">
                <a16:creationId xmlns:a16="http://schemas.microsoft.com/office/drawing/2014/main" id="{D6929595-6E80-7785-3101-F7B79F5B8178}"/>
              </a:ext>
            </a:extLst>
          </p:cNvPr>
          <p:cNvPicPr>
            <a:picLocks noChangeAspect="1"/>
          </p:cNvPicPr>
          <p:nvPr/>
        </p:nvPicPr>
        <p:blipFill>
          <a:blip r:embed="rId2"/>
          <a:stretch>
            <a:fillRect/>
          </a:stretch>
        </p:blipFill>
        <p:spPr>
          <a:xfrm>
            <a:off x="0" y="19969"/>
            <a:ext cx="12192000" cy="6818063"/>
          </a:xfrm>
          <a:prstGeom prst="rect">
            <a:avLst/>
          </a:prstGeom>
        </p:spPr>
      </p:pic>
    </p:spTree>
    <p:extLst>
      <p:ext uri="{BB962C8B-B14F-4D97-AF65-F5344CB8AC3E}">
        <p14:creationId xmlns:p14="http://schemas.microsoft.com/office/powerpoint/2010/main" val="2806987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E7A7-0150-0CB6-92A4-B0E2FCBFD1F3}"/>
              </a:ext>
            </a:extLst>
          </p:cNvPr>
          <p:cNvSpPr>
            <a:spLocks noGrp="1"/>
          </p:cNvSpPr>
          <p:nvPr>
            <p:ph type="title"/>
          </p:nvPr>
        </p:nvSpPr>
        <p:spPr>
          <a:xfrm>
            <a:off x="521208" y="978408"/>
            <a:ext cx="11155680" cy="335699"/>
          </a:xfrm>
        </p:spPr>
        <p:txBody>
          <a:bodyPr>
            <a:noAutofit/>
          </a:bodyPr>
          <a:lstStyle/>
          <a:p>
            <a:r>
              <a:rPr lang="en-US" sz="2400" dirty="0"/>
              <a:t>TLF Generator Prompt</a:t>
            </a:r>
          </a:p>
        </p:txBody>
      </p:sp>
      <p:sp>
        <p:nvSpPr>
          <p:cNvPr id="3" name="Content Placeholder 2">
            <a:extLst>
              <a:ext uri="{FF2B5EF4-FFF2-40B4-BE49-F238E27FC236}">
                <a16:creationId xmlns:a16="http://schemas.microsoft.com/office/drawing/2014/main" id="{584D74C7-BA7B-80FA-2818-BC606E1F974B}"/>
              </a:ext>
            </a:extLst>
          </p:cNvPr>
          <p:cNvSpPr>
            <a:spLocks noGrp="1"/>
          </p:cNvSpPr>
          <p:nvPr>
            <p:ph idx="1"/>
          </p:nvPr>
        </p:nvSpPr>
        <p:spPr>
          <a:xfrm>
            <a:off x="521208" y="2046252"/>
            <a:ext cx="11155680" cy="4299684"/>
          </a:xfrm>
        </p:spPr>
        <p:txBody>
          <a:bodyPr vert="horz" lIns="91440" tIns="45720" rIns="91440" bIns="45720" rtlCol="0" anchor="t">
            <a:noAutofit/>
          </a:bodyPr>
          <a:lstStyle/>
          <a:p>
            <a:r>
              <a:rPr lang="en-US" sz="1000" dirty="0">
                <a:ea typeface="+mn-lt"/>
                <a:cs typeface="+mn-lt"/>
              </a:rPr>
              <a:t>Certainly! Here's your paragraph content reformatted into bullet points, with the main task keywords in </a:t>
            </a:r>
            <a:r>
              <a:rPr lang="en-US" sz="1000" b="1" dirty="0">
                <a:ea typeface="+mn-lt"/>
                <a:cs typeface="+mn-lt"/>
              </a:rPr>
              <a:t>bold</a:t>
            </a:r>
            <a:r>
              <a:rPr lang="en-US" sz="1000" dirty="0">
                <a:ea typeface="+mn-lt"/>
                <a:cs typeface="+mn-lt"/>
              </a:rPr>
              <a:t>:</a:t>
            </a:r>
            <a:endParaRPr lang="en-US" sz="1000" dirty="0"/>
          </a:p>
          <a:p>
            <a:r>
              <a:rPr lang="en-US" sz="1000" b="1" dirty="0">
                <a:ea typeface="+mn-lt"/>
                <a:cs typeface="+mn-lt"/>
              </a:rPr>
              <a:t>Role Definition</a:t>
            </a:r>
            <a:r>
              <a:rPr lang="en-US" sz="1000" dirty="0">
                <a:ea typeface="+mn-lt"/>
                <a:cs typeface="+mn-lt"/>
              </a:rPr>
              <a:t>: You are a </a:t>
            </a:r>
            <a:r>
              <a:rPr lang="en-US" sz="1000" b="1" dirty="0">
                <a:ea typeface="+mn-lt"/>
                <a:cs typeface="+mn-lt"/>
              </a:rPr>
              <a:t>Clinical Statistical Programming Assistant</a:t>
            </a:r>
            <a:r>
              <a:rPr lang="en-US" sz="1000" dirty="0">
                <a:ea typeface="+mn-lt"/>
                <a:cs typeface="+mn-lt"/>
              </a:rPr>
              <a:t> responsible for generating Tables, Listings, and Figures (TLFs) for clinical trials that meet regulatory standards (e.g., CDISC) and are suitable for submission, clearly grouped by treatment arms.</a:t>
            </a:r>
            <a:endParaRPr lang="en-US" sz="1000" dirty="0"/>
          </a:p>
          <a:p>
            <a:r>
              <a:rPr lang="en-US" sz="1000" b="1" dirty="0">
                <a:ea typeface="+mn-lt"/>
                <a:cs typeface="+mn-lt"/>
              </a:rPr>
              <a:t>Data Retrieval</a:t>
            </a:r>
            <a:r>
              <a:rPr lang="en-US" sz="1000" dirty="0">
                <a:ea typeface="+mn-lt"/>
                <a:cs typeface="+mn-lt"/>
              </a:rPr>
              <a:t>: When a TLF request is received (e.g., “Generate TLF record for DM table”), use the </a:t>
            </a:r>
            <a:r>
              <a:rPr lang="en-US" sz="1000" b="1" err="1">
                <a:ea typeface="+mn-lt"/>
                <a:cs typeface="+mn-lt"/>
              </a:rPr>
              <a:t>Domain_Data</a:t>
            </a:r>
            <a:r>
              <a:rPr lang="en-US" sz="1000" b="1" dirty="0">
                <a:ea typeface="+mn-lt"/>
                <a:cs typeface="+mn-lt"/>
              </a:rPr>
              <a:t> tool</a:t>
            </a:r>
            <a:r>
              <a:rPr lang="en-US" sz="1000" dirty="0">
                <a:ea typeface="+mn-lt"/>
                <a:cs typeface="+mn-lt"/>
              </a:rPr>
              <a:t> to retrieve structured flat tables from a </a:t>
            </a:r>
            <a:r>
              <a:rPr lang="en-US" sz="1000" b="1" dirty="0">
                <a:ea typeface="+mn-lt"/>
                <a:cs typeface="+mn-lt"/>
              </a:rPr>
              <a:t>graph database</a:t>
            </a:r>
            <a:r>
              <a:rPr lang="en-US" sz="1000" dirty="0">
                <a:ea typeface="+mn-lt"/>
                <a:cs typeface="+mn-lt"/>
              </a:rPr>
              <a:t> labeled by domain (e.g., :DM, :AE, :CM, :VS, :DS). </a:t>
            </a:r>
            <a:r>
              <a:rPr lang="en-US" sz="1000" b="1" dirty="0">
                <a:ea typeface="+mn-lt"/>
                <a:cs typeface="+mn-lt"/>
              </a:rPr>
              <a:t>Never fabricate data</a:t>
            </a:r>
            <a:r>
              <a:rPr lang="en-US" sz="1000" dirty="0">
                <a:ea typeface="+mn-lt"/>
                <a:cs typeface="+mn-lt"/>
              </a:rPr>
              <a:t>—only use what is returned.</a:t>
            </a:r>
            <a:endParaRPr lang="en-US" sz="1000" dirty="0"/>
          </a:p>
          <a:p>
            <a:r>
              <a:rPr lang="en-US" sz="1000" b="1" dirty="0">
                <a:ea typeface="+mn-lt"/>
                <a:cs typeface="+mn-lt"/>
              </a:rPr>
              <a:t>Data Summarization</a:t>
            </a:r>
            <a:r>
              <a:rPr lang="en-US" sz="1000" dirty="0">
                <a:ea typeface="+mn-lt"/>
                <a:cs typeface="+mn-lt"/>
              </a:rPr>
              <a:t>:</a:t>
            </a:r>
            <a:endParaRPr lang="en-US" sz="1000" dirty="0"/>
          </a:p>
          <a:p>
            <a:pPr lvl="1"/>
            <a:r>
              <a:rPr lang="en-US" sz="1000" dirty="0">
                <a:ea typeface="+mn-lt"/>
                <a:cs typeface="+mn-lt"/>
              </a:rPr>
              <a:t>For </a:t>
            </a:r>
            <a:r>
              <a:rPr lang="en-US" sz="1000" b="1" dirty="0">
                <a:ea typeface="+mn-lt"/>
                <a:cs typeface="+mn-lt"/>
              </a:rPr>
              <a:t>continuous variables</a:t>
            </a:r>
            <a:r>
              <a:rPr lang="en-US" sz="1000" dirty="0">
                <a:ea typeface="+mn-lt"/>
                <a:cs typeface="+mn-lt"/>
              </a:rPr>
              <a:t> (e.g., AGE, HEIGHT, WEIGHT), compute: </a:t>
            </a:r>
            <a:r>
              <a:rPr lang="en-US" sz="1000" b="1" dirty="0">
                <a:ea typeface="+mn-lt"/>
                <a:cs typeface="+mn-lt"/>
              </a:rPr>
              <a:t>N, Mean, SD, Median, Min, Max</a:t>
            </a:r>
            <a:r>
              <a:rPr lang="en-US" sz="1000" dirty="0">
                <a:ea typeface="+mn-lt"/>
                <a:cs typeface="+mn-lt"/>
              </a:rPr>
              <a:t>.</a:t>
            </a:r>
            <a:endParaRPr lang="en-US" sz="1000" dirty="0"/>
          </a:p>
          <a:p>
            <a:pPr lvl="1"/>
            <a:r>
              <a:rPr lang="en-US" sz="1000" dirty="0">
                <a:ea typeface="+mn-lt"/>
                <a:cs typeface="+mn-lt"/>
              </a:rPr>
              <a:t>For </a:t>
            </a:r>
            <a:r>
              <a:rPr lang="en-US" sz="1000" b="1" dirty="0">
                <a:ea typeface="+mn-lt"/>
                <a:cs typeface="+mn-lt"/>
              </a:rPr>
              <a:t>categorical variables</a:t>
            </a:r>
            <a:r>
              <a:rPr lang="en-US" sz="1000" dirty="0">
                <a:ea typeface="+mn-lt"/>
                <a:cs typeface="+mn-lt"/>
              </a:rPr>
              <a:t> (e.g., SEX, RACE, AESEV), compute: </a:t>
            </a:r>
            <a:r>
              <a:rPr lang="en-US" sz="1000" b="1" dirty="0">
                <a:ea typeface="+mn-lt"/>
                <a:cs typeface="+mn-lt"/>
              </a:rPr>
              <a:t>n and %</a:t>
            </a:r>
            <a:r>
              <a:rPr lang="en-US" sz="1000" dirty="0">
                <a:ea typeface="+mn-lt"/>
                <a:cs typeface="+mn-lt"/>
              </a:rPr>
              <a:t>, using the </a:t>
            </a:r>
            <a:r>
              <a:rPr lang="en-US" sz="1000" b="1" dirty="0">
                <a:ea typeface="+mn-lt"/>
                <a:cs typeface="+mn-lt"/>
              </a:rPr>
              <a:t>group-specific N</a:t>
            </a:r>
            <a:r>
              <a:rPr lang="en-US" sz="1000" dirty="0">
                <a:ea typeface="+mn-lt"/>
                <a:cs typeface="+mn-lt"/>
              </a:rPr>
              <a:t> as the denominator, with percentages rounded to </a:t>
            </a:r>
            <a:r>
              <a:rPr lang="en-US" sz="1000" b="1" dirty="0">
                <a:ea typeface="+mn-lt"/>
                <a:cs typeface="+mn-lt"/>
              </a:rPr>
              <a:t>one decimal place</a:t>
            </a:r>
            <a:r>
              <a:rPr lang="en-US" sz="1000" dirty="0">
                <a:ea typeface="+mn-lt"/>
                <a:cs typeface="+mn-lt"/>
              </a:rPr>
              <a:t>.</a:t>
            </a:r>
            <a:endParaRPr lang="en-US" sz="1000" dirty="0"/>
          </a:p>
          <a:p>
            <a:r>
              <a:rPr lang="en-US" sz="1000" b="1" dirty="0">
                <a:ea typeface="+mn-lt"/>
                <a:cs typeface="+mn-lt"/>
              </a:rPr>
              <a:t>Formatting Standards</a:t>
            </a:r>
            <a:r>
              <a:rPr lang="en-US" sz="1000" dirty="0">
                <a:ea typeface="+mn-lt"/>
                <a:cs typeface="+mn-lt"/>
              </a:rPr>
              <a:t>: Ensure all outputs follow </a:t>
            </a:r>
            <a:r>
              <a:rPr lang="en-US" sz="1000" b="1" dirty="0">
                <a:ea typeface="+mn-lt"/>
                <a:cs typeface="+mn-lt"/>
              </a:rPr>
              <a:t>regulatory formatting</a:t>
            </a:r>
            <a:r>
              <a:rPr lang="en-US" sz="1000" dirty="0">
                <a:ea typeface="+mn-lt"/>
                <a:cs typeface="+mn-lt"/>
              </a:rPr>
              <a:t> standards:</a:t>
            </a:r>
            <a:endParaRPr lang="en-US" sz="1000" dirty="0"/>
          </a:p>
          <a:p>
            <a:pPr lvl="1"/>
            <a:r>
              <a:rPr lang="en-US" sz="1000" b="1" dirty="0">
                <a:ea typeface="+mn-lt"/>
                <a:cs typeface="+mn-lt"/>
              </a:rPr>
              <a:t>Header</a:t>
            </a:r>
            <a:r>
              <a:rPr lang="en-US" sz="1000" dirty="0">
                <a:ea typeface="+mn-lt"/>
                <a:cs typeface="+mn-lt"/>
              </a:rPr>
              <a:t>: Table ID, Table Title (e.g., “Summary of Demographics”), Protocol ID (e.g., “ABC123”), Population (e.g., Safety Population).</a:t>
            </a:r>
            <a:endParaRPr lang="en-US" sz="1000" dirty="0"/>
          </a:p>
          <a:p>
            <a:pPr lvl="1"/>
            <a:r>
              <a:rPr lang="en-US" sz="1000" b="1" dirty="0">
                <a:ea typeface="+mn-lt"/>
                <a:cs typeface="+mn-lt"/>
              </a:rPr>
              <a:t>Body</a:t>
            </a:r>
            <a:r>
              <a:rPr lang="en-US" sz="1000" dirty="0">
                <a:ea typeface="+mn-lt"/>
                <a:cs typeface="+mn-lt"/>
              </a:rPr>
              <a:t>: Clearly aligned rows/columns; </a:t>
            </a:r>
            <a:r>
              <a:rPr lang="en-US" sz="1000" b="1" dirty="0">
                <a:ea typeface="+mn-lt"/>
                <a:cs typeface="+mn-lt"/>
              </a:rPr>
              <a:t>indented subcategories</a:t>
            </a:r>
            <a:r>
              <a:rPr lang="en-US" sz="1000" dirty="0">
                <a:ea typeface="+mn-lt"/>
                <a:cs typeface="+mn-lt"/>
              </a:rPr>
              <a:t> (e.g., Age Group: &lt;65, 65–80, &gt;80).</a:t>
            </a:r>
            <a:endParaRPr lang="en-US" sz="1000" dirty="0"/>
          </a:p>
          <a:p>
            <a:pPr lvl="1"/>
            <a:r>
              <a:rPr lang="en-US" sz="1000" b="1" dirty="0">
                <a:ea typeface="+mn-lt"/>
                <a:cs typeface="+mn-lt"/>
              </a:rPr>
              <a:t>Footnotes</a:t>
            </a:r>
            <a:r>
              <a:rPr lang="en-US" sz="1000" dirty="0">
                <a:ea typeface="+mn-lt"/>
                <a:cs typeface="+mn-lt"/>
              </a:rPr>
              <a:t>: Show group Ns used for percentage calculations and flag any </a:t>
            </a:r>
            <a:r>
              <a:rPr lang="en-US" sz="1000" b="1" dirty="0">
                <a:ea typeface="+mn-lt"/>
                <a:cs typeface="+mn-lt"/>
              </a:rPr>
              <a:t>missing/unreported values</a:t>
            </a:r>
            <a:r>
              <a:rPr lang="en-US" sz="1000" dirty="0">
                <a:ea typeface="+mn-lt"/>
                <a:cs typeface="+mn-lt"/>
              </a:rPr>
              <a:t>.</a:t>
            </a:r>
            <a:endParaRPr lang="en-US" sz="1000" dirty="0"/>
          </a:p>
          <a:p>
            <a:r>
              <a:rPr lang="en-US" sz="1000" b="1" dirty="0">
                <a:ea typeface="+mn-lt"/>
                <a:cs typeface="+mn-lt"/>
              </a:rPr>
              <a:t>Validation and Accuracy</a:t>
            </a:r>
            <a:r>
              <a:rPr lang="en-US" sz="1000" dirty="0">
                <a:ea typeface="+mn-lt"/>
                <a:cs typeface="+mn-lt"/>
              </a:rPr>
              <a:t>:</a:t>
            </a:r>
            <a:endParaRPr lang="en-US" sz="1000" dirty="0"/>
          </a:p>
          <a:p>
            <a:pPr lvl="1"/>
            <a:r>
              <a:rPr lang="en-US" sz="1000" dirty="0">
                <a:ea typeface="+mn-lt"/>
                <a:cs typeface="+mn-lt"/>
              </a:rPr>
              <a:t>Ensure </a:t>
            </a:r>
            <a:r>
              <a:rPr lang="en-US" sz="1000" b="1" dirty="0">
                <a:ea typeface="+mn-lt"/>
                <a:cs typeface="+mn-lt"/>
              </a:rPr>
              <a:t>total counts and percentages match</a:t>
            </a:r>
            <a:r>
              <a:rPr lang="en-US" sz="1000" dirty="0">
                <a:ea typeface="+mn-lt"/>
                <a:cs typeface="+mn-lt"/>
              </a:rPr>
              <a:t>.</a:t>
            </a:r>
            <a:endParaRPr lang="en-US" sz="1000" dirty="0"/>
          </a:p>
          <a:p>
            <a:pPr lvl="1"/>
            <a:r>
              <a:rPr lang="en-US" sz="1000" dirty="0">
                <a:ea typeface="+mn-lt"/>
                <a:cs typeface="+mn-lt"/>
              </a:rPr>
              <a:t>Flag </a:t>
            </a:r>
            <a:r>
              <a:rPr lang="en-US" sz="1000" b="1" dirty="0">
                <a:ea typeface="+mn-lt"/>
                <a:cs typeface="+mn-lt"/>
              </a:rPr>
              <a:t>missing or incomplete fields</a:t>
            </a:r>
            <a:r>
              <a:rPr lang="en-US" sz="1000" dirty="0">
                <a:ea typeface="+mn-lt"/>
                <a:cs typeface="+mn-lt"/>
              </a:rPr>
              <a:t>.</a:t>
            </a:r>
            <a:endParaRPr lang="en-US" sz="1000" dirty="0"/>
          </a:p>
          <a:p>
            <a:pPr lvl="1"/>
            <a:r>
              <a:rPr lang="en-US" sz="1000" dirty="0">
                <a:ea typeface="+mn-lt"/>
                <a:cs typeface="+mn-lt"/>
              </a:rPr>
              <a:t>Do </a:t>
            </a:r>
            <a:r>
              <a:rPr lang="en-US" sz="1000" b="1" dirty="0">
                <a:ea typeface="+mn-lt"/>
                <a:cs typeface="+mn-lt"/>
              </a:rPr>
              <a:t>not assume treatment groups</a:t>
            </a:r>
            <a:r>
              <a:rPr lang="en-US" sz="1000" dirty="0">
                <a:ea typeface="+mn-lt"/>
                <a:cs typeface="+mn-lt"/>
              </a:rPr>
              <a:t> or </a:t>
            </a:r>
            <a:r>
              <a:rPr lang="en-US" sz="1000" b="1" dirty="0">
                <a:ea typeface="+mn-lt"/>
                <a:cs typeface="+mn-lt"/>
              </a:rPr>
              <a:t>category labels</a:t>
            </a:r>
            <a:r>
              <a:rPr lang="en-US" sz="1000" dirty="0">
                <a:ea typeface="+mn-lt"/>
                <a:cs typeface="+mn-lt"/>
              </a:rPr>
              <a:t>.</a:t>
            </a:r>
            <a:endParaRPr lang="en-US" sz="1000" dirty="0"/>
          </a:p>
          <a:p>
            <a:pPr lvl="1"/>
            <a:r>
              <a:rPr lang="en-US" sz="1000" dirty="0">
                <a:ea typeface="+mn-lt"/>
                <a:cs typeface="+mn-lt"/>
              </a:rPr>
              <a:t>Confirm each group’s </a:t>
            </a:r>
            <a:r>
              <a:rPr lang="en-US" sz="1000" b="1" dirty="0">
                <a:ea typeface="+mn-lt"/>
                <a:cs typeface="+mn-lt"/>
              </a:rPr>
              <a:t>N is accurate</a:t>
            </a:r>
            <a:r>
              <a:rPr lang="en-US" sz="1000" dirty="0">
                <a:ea typeface="+mn-lt"/>
                <a:cs typeface="+mn-lt"/>
              </a:rPr>
              <a:t> and used properly in percentage calculations.</a:t>
            </a:r>
            <a:endParaRPr lang="en-US" sz="1000" dirty="0"/>
          </a:p>
          <a:p>
            <a:pPr lvl="1"/>
            <a:endParaRPr lang="en-US" sz="1000" dirty="0"/>
          </a:p>
        </p:txBody>
      </p:sp>
    </p:spTree>
    <p:extLst>
      <p:ext uri="{BB962C8B-B14F-4D97-AF65-F5344CB8AC3E}">
        <p14:creationId xmlns:p14="http://schemas.microsoft.com/office/powerpoint/2010/main" val="1015683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F08FC8-D184-88D8-5AE1-D94F35F24C5D}"/>
              </a:ext>
            </a:extLst>
          </p:cNvPr>
          <p:cNvSpPr>
            <a:spLocks noGrp="1"/>
          </p:cNvSpPr>
          <p:nvPr>
            <p:ph idx="1"/>
          </p:nvPr>
        </p:nvSpPr>
        <p:spPr>
          <a:xfrm>
            <a:off x="521208" y="1138115"/>
            <a:ext cx="11155680" cy="5207821"/>
          </a:xfrm>
        </p:spPr>
        <p:txBody>
          <a:bodyPr vert="horz" lIns="91440" tIns="45720" rIns="91440" bIns="45720" rtlCol="0" anchor="t">
            <a:normAutofit/>
          </a:bodyPr>
          <a:lstStyle/>
          <a:p>
            <a:r>
              <a:rPr lang="en-US" sz="1000" b="1" dirty="0"/>
              <a:t>Output Format</a:t>
            </a:r>
            <a:r>
              <a:rPr lang="en-US" sz="1000" dirty="0"/>
              <a:t>: Always return TLFs as a </a:t>
            </a:r>
            <a:r>
              <a:rPr lang="en-US" sz="1000" b="1" dirty="0"/>
              <a:t>plain-text clinical-style report</a:t>
            </a:r>
            <a:r>
              <a:rPr lang="en-US" sz="1000" dirty="0"/>
              <a:t>. Do </a:t>
            </a:r>
            <a:r>
              <a:rPr lang="en-US" sz="1000" b="1" dirty="0"/>
              <a:t>not return Excel, CSV, or code files</a:t>
            </a:r>
            <a:r>
              <a:rPr lang="en-US" sz="1000" dirty="0"/>
              <a:t>. Organize results clearly with </a:t>
            </a:r>
            <a:r>
              <a:rPr lang="en-US" sz="1000" b="1" dirty="0"/>
              <a:t>Header, Table, and Footnotes</a:t>
            </a:r>
            <a:r>
              <a:rPr lang="en-US" sz="1000" dirty="0"/>
              <a:t>.</a:t>
            </a:r>
          </a:p>
          <a:p>
            <a:r>
              <a:rPr lang="en-US" sz="1000" b="1" dirty="0"/>
              <a:t>Supported Report Types</a:t>
            </a:r>
            <a:r>
              <a:rPr lang="en-US" sz="1000" dirty="0"/>
              <a:t>: Generate summaries for </a:t>
            </a:r>
            <a:r>
              <a:rPr lang="en-US" sz="1000" b="1" dirty="0"/>
              <a:t>Demographics (DM)</a:t>
            </a:r>
            <a:r>
              <a:rPr lang="en-US" sz="1000" dirty="0"/>
              <a:t>, </a:t>
            </a:r>
            <a:r>
              <a:rPr lang="en-US" sz="1000" b="1" dirty="0"/>
              <a:t>Adverse Events (AE)</a:t>
            </a:r>
            <a:r>
              <a:rPr lang="en-US" sz="1000" dirty="0"/>
              <a:t>, </a:t>
            </a:r>
            <a:r>
              <a:rPr lang="en-US" sz="1000" b="1" dirty="0"/>
              <a:t>Concomitant Medications (CM)</a:t>
            </a:r>
            <a:r>
              <a:rPr lang="en-US" sz="1000" dirty="0"/>
              <a:t>, </a:t>
            </a:r>
            <a:r>
              <a:rPr lang="en-US" sz="1000" b="1" dirty="0"/>
              <a:t>Disposition (DS)</a:t>
            </a:r>
            <a:r>
              <a:rPr lang="en-US" sz="1000" dirty="0"/>
              <a:t>, </a:t>
            </a:r>
            <a:r>
              <a:rPr lang="en-US" sz="1000" b="1" dirty="0"/>
              <a:t>Vital Signs (VS)</a:t>
            </a:r>
            <a:r>
              <a:rPr lang="en-US" sz="1000" dirty="0"/>
              <a:t>, and any </a:t>
            </a:r>
            <a:r>
              <a:rPr lang="en-US" sz="1000" b="1" dirty="0"/>
              <a:t>SDTM or </a:t>
            </a:r>
            <a:r>
              <a:rPr lang="en-US" sz="1000" b="1" err="1"/>
              <a:t>ADaM</a:t>
            </a:r>
            <a:r>
              <a:rPr lang="en-US" sz="1000" b="1" dirty="0"/>
              <a:t> dataset</a:t>
            </a:r>
            <a:r>
              <a:rPr lang="en-US" sz="1000" dirty="0"/>
              <a:t> summarized by treatment arm.</a:t>
            </a:r>
          </a:p>
          <a:p>
            <a:r>
              <a:rPr lang="en-US" sz="1000" b="1" dirty="0"/>
              <a:t>Request Examples</a:t>
            </a:r>
            <a:r>
              <a:rPr lang="en-US" sz="1000" dirty="0"/>
              <a:t>: Accept input such as:</a:t>
            </a:r>
          </a:p>
          <a:p>
            <a:pPr lvl="1"/>
            <a:r>
              <a:rPr lang="en-US" sz="1000" dirty="0"/>
              <a:t>“</a:t>
            </a:r>
            <a:r>
              <a:rPr lang="en-US" sz="1000" b="1" dirty="0"/>
              <a:t>Generate TLF for DM table</a:t>
            </a:r>
            <a:r>
              <a:rPr lang="en-US" sz="1000" dirty="0"/>
              <a:t>”</a:t>
            </a:r>
          </a:p>
          <a:p>
            <a:pPr lvl="1"/>
            <a:r>
              <a:rPr lang="en-US" sz="1000" dirty="0"/>
              <a:t>“</a:t>
            </a:r>
            <a:r>
              <a:rPr lang="en-US" sz="1000" b="1" dirty="0"/>
              <a:t>Create a summary of serious adverse events by treatment</a:t>
            </a:r>
            <a:r>
              <a:rPr lang="en-US" sz="1000" dirty="0"/>
              <a:t>”</a:t>
            </a:r>
          </a:p>
          <a:p>
            <a:pPr lvl="1"/>
            <a:r>
              <a:rPr lang="en-US" sz="1000" dirty="0"/>
              <a:t>“</a:t>
            </a:r>
            <a:r>
              <a:rPr lang="en-US" sz="1000" b="1" dirty="0"/>
              <a:t>Show vital signs statistics for each arm</a:t>
            </a:r>
            <a:r>
              <a:rPr lang="en-US" sz="1000" dirty="0"/>
              <a:t>”</a:t>
            </a:r>
          </a:p>
          <a:p>
            <a:pPr lvl="1"/>
            <a:r>
              <a:rPr lang="en-US" sz="1000" dirty="0"/>
              <a:t>“</a:t>
            </a:r>
            <a:r>
              <a:rPr lang="en-US" sz="1000" b="1" dirty="0"/>
              <a:t>List </a:t>
            </a:r>
            <a:r>
              <a:rPr lang="en-US" sz="1000" b="1" err="1"/>
              <a:t>conmeds</a:t>
            </a:r>
            <a:r>
              <a:rPr lang="en-US" sz="1000" b="1" dirty="0"/>
              <a:t> by treatment group</a:t>
            </a:r>
            <a:r>
              <a:rPr lang="en-US" sz="1000" dirty="0"/>
              <a:t>”</a:t>
            </a:r>
          </a:p>
          <a:p>
            <a:r>
              <a:rPr lang="en-US" sz="1000" b="1" dirty="0"/>
              <a:t>Compliance Rules</a:t>
            </a:r>
            <a:r>
              <a:rPr lang="en-US" sz="1000" dirty="0"/>
              <a:t>:</a:t>
            </a:r>
          </a:p>
          <a:p>
            <a:pPr lvl="1"/>
            <a:r>
              <a:rPr lang="en-US" sz="1000" dirty="0"/>
              <a:t>❌ </a:t>
            </a:r>
            <a:r>
              <a:rPr lang="en-US" sz="1000" b="1" dirty="0"/>
              <a:t>Don’t fabricate or guess data</a:t>
            </a:r>
            <a:endParaRPr lang="en-US" sz="1000" dirty="0"/>
          </a:p>
          <a:p>
            <a:pPr lvl="1"/>
            <a:r>
              <a:rPr lang="en-US" sz="1000" dirty="0"/>
              <a:t>❌ </a:t>
            </a:r>
            <a:r>
              <a:rPr lang="en-US" sz="1000" b="1" dirty="0"/>
              <a:t>Don’t guess treatment groups or row labels</a:t>
            </a:r>
            <a:endParaRPr lang="en-US" sz="1000" dirty="0"/>
          </a:p>
          <a:p>
            <a:pPr lvl="1"/>
            <a:r>
              <a:rPr lang="en-US" sz="1000" dirty="0"/>
              <a:t>❌ </a:t>
            </a:r>
            <a:r>
              <a:rPr lang="en-US" sz="1000" b="1" dirty="0"/>
              <a:t>Don’t generate or save Excel, CSV, or code files</a:t>
            </a:r>
            <a:endParaRPr lang="en-US" sz="1000" dirty="0"/>
          </a:p>
          <a:p>
            <a:pPr lvl="1"/>
            <a:r>
              <a:rPr lang="en-US" sz="1000" dirty="0"/>
              <a:t>✅ </a:t>
            </a:r>
            <a:r>
              <a:rPr lang="en-US" sz="1000" b="1" dirty="0"/>
              <a:t>Use only the </a:t>
            </a:r>
            <a:r>
              <a:rPr lang="en-US" sz="1000" b="1" err="1"/>
              <a:t>Domain_Data</a:t>
            </a:r>
            <a:r>
              <a:rPr lang="en-US" sz="1000" b="1" dirty="0"/>
              <a:t> tool</a:t>
            </a:r>
            <a:endParaRPr lang="en-US" sz="1000" dirty="0"/>
          </a:p>
          <a:p>
            <a:pPr lvl="1"/>
            <a:r>
              <a:rPr lang="en-US" sz="1000" dirty="0"/>
              <a:t>✅ </a:t>
            </a:r>
            <a:r>
              <a:rPr lang="en-US" sz="1000" b="1" dirty="0"/>
              <a:t>Follow clinical report-style formatting</a:t>
            </a:r>
            <a:endParaRPr lang="en-US" sz="1000" dirty="0"/>
          </a:p>
          <a:p>
            <a:pPr lvl="1"/>
            <a:r>
              <a:rPr lang="en-US" sz="1000" dirty="0"/>
              <a:t>✅ </a:t>
            </a:r>
            <a:r>
              <a:rPr lang="en-US" sz="1000" b="1" dirty="0"/>
              <a:t>Reference the Sample TLF Shell</a:t>
            </a:r>
            <a:r>
              <a:rPr lang="en-US" sz="1000" dirty="0"/>
              <a:t> to ensure proper layout, statistical calculation, and clinical submission compliance.</a:t>
            </a:r>
          </a:p>
          <a:p>
            <a:endParaRPr lang="en-US" sz="1000" dirty="0"/>
          </a:p>
          <a:p>
            <a:endParaRPr lang="en-US" sz="1000" dirty="0"/>
          </a:p>
        </p:txBody>
      </p:sp>
    </p:spTree>
    <p:extLst>
      <p:ext uri="{BB962C8B-B14F-4D97-AF65-F5344CB8AC3E}">
        <p14:creationId xmlns:p14="http://schemas.microsoft.com/office/powerpoint/2010/main" val="2982734533"/>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GestaltVTI</vt:lpstr>
      <vt:lpstr>PowerPoint Presentation</vt:lpstr>
      <vt:lpstr>Protocol Agent Prompt</vt:lpstr>
      <vt:lpstr>PowerPoint Presentation</vt:lpstr>
      <vt:lpstr>SAP Agent Prompt</vt:lpstr>
      <vt:lpstr>PowerPoint Presentation</vt:lpstr>
      <vt:lpstr>TLF Mock shells Prompt</vt:lpstr>
      <vt:lpstr>PowerPoint Presentation</vt:lpstr>
      <vt:lpstr>TLF Generator Prompt</vt:lpstr>
      <vt:lpstr>PowerPoint Presentation</vt:lpstr>
      <vt:lpstr>PowerPoint Presentation</vt:lpstr>
      <vt:lpstr>Patient Narrative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126</cp:revision>
  <dcterms:created xsi:type="dcterms:W3CDTF">2025-06-18T15:49:17Z</dcterms:created>
  <dcterms:modified xsi:type="dcterms:W3CDTF">2025-06-18T17:46:06Z</dcterms:modified>
</cp:coreProperties>
</file>