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rts/style3.xml" ContentType="application/vnd.ms-office.chartstyle+xml"/>
  <Override PartName="/ppt/charts/colors3.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86" r:id="rId5"/>
    <p:sldId id="287" r:id="rId6"/>
    <p:sldId id="300" r:id="rId7"/>
    <p:sldId id="288" r:id="rId8"/>
    <p:sldId id="303" r:id="rId9"/>
    <p:sldId id="290" r:id="rId10"/>
    <p:sldId id="301" r:id="rId11"/>
    <p:sldId id="299" r:id="rId12"/>
    <p:sldId id="302" r:id="rId13"/>
    <p:sldId id="305" r:id="rId14"/>
    <p:sldId id="306" r:id="rId15"/>
    <p:sldId id="307" r:id="rId16"/>
    <p:sldId id="304" r:id="rId17"/>
    <p:sldId id="293" r:id="rId18"/>
    <p:sldId id="294" r:id="rId19"/>
    <p:sldId id="297" r:id="rId20"/>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9C63"/>
    <a:srgbClr val="96628C"/>
    <a:srgbClr val="11A0D7"/>
    <a:srgbClr val="E61F3D"/>
    <a:srgbClr val="CD5A5A"/>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94"/>
  </p:normalViewPr>
  <p:slideViewPr>
    <p:cSldViewPr snapToGrid="0" snapToObjects="1">
      <p:cViewPr varScale="1">
        <p:scale>
          <a:sx n="128" d="100"/>
          <a:sy n="128" d="100"/>
        </p:scale>
        <p:origin x="-384" y="-77"/>
      </p:cViewPr>
      <p:guideLst>
        <p:guide orient="horz" pos="3952"/>
        <p:guide orient="horz" pos="913"/>
        <p:guide pos="325"/>
        <p:guide pos="1209"/>
        <p:guide pos="2955"/>
        <p:guide pos="2071"/>
        <p:guide pos="3840"/>
        <p:guide pos="4702"/>
        <p:guide pos="5586"/>
        <p:guide pos="7333"/>
        <p:guide pos="6471"/>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102D69"/>
                </a:solidFill>
                <a:latin typeface="HSE Sans" panose="02000000000000000000" pitchFamily="2" charset="0"/>
                <a:ea typeface="+mn-ea"/>
                <a:cs typeface="+mn-cs"/>
              </a:defRPr>
            </a:pPr>
            <a:r>
              <a:rPr lang="ru-RU" sz="1600" b="0" i="0" baseline="0" dirty="0" smtClean="0">
                <a:effectLst/>
              </a:rPr>
              <a:t>Расходы на </a:t>
            </a:r>
            <a:r>
              <a:rPr lang="en-US" sz="1600" b="0" i="0" baseline="0" dirty="0" smtClean="0">
                <a:effectLst/>
              </a:rPr>
              <a:t>IT</a:t>
            </a:r>
            <a:r>
              <a:rPr lang="ru-RU" sz="1600" b="0" i="0" baseline="0" dirty="0" smtClean="0">
                <a:effectLst/>
              </a:rPr>
              <a:t> в ключевых сегментах рынка</a:t>
            </a:r>
            <a:r>
              <a:rPr lang="en-US" sz="1600" b="0" i="0" baseline="30000" dirty="0" smtClean="0">
                <a:effectLst/>
              </a:rPr>
              <a:t>[5]</a:t>
            </a:r>
            <a:r>
              <a:rPr lang="en-US" sz="1600" b="0" i="0" baseline="0" dirty="0" smtClean="0">
                <a:effectLst/>
              </a:rPr>
              <a:t> ($B)</a:t>
            </a:r>
            <a:endParaRPr lang="ru-RU" sz="1600" dirty="0">
              <a:effectLst/>
            </a:endParaRPr>
          </a:p>
        </c:rich>
      </c:tx>
      <c:layout>
        <c:manualLayout>
          <c:xMode val="edge"/>
          <c:yMode val="edge"/>
          <c:x val="0.13063871409555111"/>
          <c:y val="7.897335468032167E-3"/>
        </c:manualLayout>
      </c:layout>
      <c:overlay val="0"/>
      <c:spPr>
        <a:noFill/>
        <a:ln>
          <a:noFill/>
        </a:ln>
        <a:effectLst/>
      </c:spPr>
    </c:title>
    <c:autoTitleDeleted val="0"/>
    <c:plotArea>
      <c:layout>
        <c:manualLayout>
          <c:layoutTarget val="inner"/>
          <c:xMode val="edge"/>
          <c:yMode val="edge"/>
          <c:x val="0.13376246841772368"/>
          <c:y val="0.10958869184472636"/>
          <c:w val="0.79262705246283227"/>
          <c:h val="0.73513663426755427"/>
        </c:manualLayout>
      </c:layout>
      <c:barChart>
        <c:barDir val="col"/>
        <c:grouping val="clustered"/>
        <c:varyColors val="0"/>
        <c:ser>
          <c:idx val="0"/>
          <c:order val="0"/>
          <c:tx>
            <c:strRef>
              <c:f>Sheet1!$B$1</c:f>
              <c:strCache>
                <c:ptCount val="1"/>
                <c:pt idx="0">
                  <c:v>Традиционные</c:v>
                </c:pt>
              </c:strCache>
            </c:strRef>
          </c:tx>
          <c:spPr>
            <a:solidFill>
              <a:schemeClr val="bg1">
                <a:lumMod val="75000"/>
              </a:schemeClr>
            </a:solidFill>
            <a:ln>
              <a:noFill/>
            </a:ln>
            <a:effectLst/>
          </c:spPr>
          <c:invertIfNegative val="0"/>
          <c:cat>
            <c:numRef>
              <c:f>Sheet1!$A$2:$A$8</c:f>
              <c:numCache>
                <c:formatCode>General</c:formatCode>
                <c:ptCount val="7"/>
                <c:pt idx="0">
                  <c:v>2019</c:v>
                </c:pt>
                <c:pt idx="1">
                  <c:v>2020</c:v>
                </c:pt>
                <c:pt idx="2">
                  <c:v>2021</c:v>
                </c:pt>
                <c:pt idx="3">
                  <c:v>2022</c:v>
                </c:pt>
                <c:pt idx="4">
                  <c:v>2023</c:v>
                </c:pt>
                <c:pt idx="5">
                  <c:v>2024</c:v>
                </c:pt>
                <c:pt idx="6">
                  <c:v>2025</c:v>
                </c:pt>
              </c:numCache>
            </c:numRef>
          </c:cat>
          <c:val>
            <c:numRef>
              <c:f>Sheet1!$B$2:$B$8</c:f>
              <c:numCache>
                <c:formatCode>General</c:formatCode>
                <c:ptCount val="7"/>
                <c:pt idx="0">
                  <c:v>705</c:v>
                </c:pt>
                <c:pt idx="1">
                  <c:v>710</c:v>
                </c:pt>
                <c:pt idx="2">
                  <c:v>744</c:v>
                </c:pt>
                <c:pt idx="3">
                  <c:v>775</c:v>
                </c:pt>
                <c:pt idx="4">
                  <c:v>805</c:v>
                </c:pt>
                <c:pt idx="5">
                  <c:v>838</c:v>
                </c:pt>
                <c:pt idx="6">
                  <c:v>868</c:v>
                </c:pt>
              </c:numCache>
            </c:numRef>
          </c:val>
          <c:extLst xmlns:c16r2="http://schemas.microsoft.com/office/drawing/2015/06/chart">
            <c:ext xmlns:c16="http://schemas.microsoft.com/office/drawing/2014/chart" uri="{C3380CC4-5D6E-409C-BE32-E72D297353CC}">
              <c16:uniqueId val="{00000000-215F-944E-8E04-459D60B79A26}"/>
            </c:ext>
          </c:extLst>
        </c:ser>
        <c:ser>
          <c:idx val="1"/>
          <c:order val="1"/>
          <c:tx>
            <c:strRef>
              <c:f>Sheet1!$C$1</c:f>
              <c:strCache>
                <c:ptCount val="1"/>
                <c:pt idx="0">
                  <c:v>Облачные</c:v>
                </c:pt>
              </c:strCache>
            </c:strRef>
          </c:tx>
          <c:spPr>
            <a:solidFill>
              <a:srgbClr val="1656A6"/>
            </a:solidFill>
            <a:ln>
              <a:noFill/>
            </a:ln>
            <a:effectLst/>
          </c:spPr>
          <c:invertIfNegative val="0"/>
          <c:cat>
            <c:numRef>
              <c:f>Sheet1!$A$2:$A$8</c:f>
              <c:numCache>
                <c:formatCode>General</c:formatCode>
                <c:ptCount val="7"/>
                <c:pt idx="0">
                  <c:v>2019</c:v>
                </c:pt>
                <c:pt idx="1">
                  <c:v>2020</c:v>
                </c:pt>
                <c:pt idx="2">
                  <c:v>2021</c:v>
                </c:pt>
                <c:pt idx="3">
                  <c:v>2022</c:v>
                </c:pt>
                <c:pt idx="4">
                  <c:v>2023</c:v>
                </c:pt>
                <c:pt idx="5">
                  <c:v>2024</c:v>
                </c:pt>
                <c:pt idx="6">
                  <c:v>2025</c:v>
                </c:pt>
              </c:numCache>
            </c:numRef>
          </c:cat>
          <c:val>
            <c:numRef>
              <c:f>Sheet1!$C$2:$C$8</c:f>
              <c:numCache>
                <c:formatCode>General</c:formatCode>
                <c:ptCount val="7"/>
                <c:pt idx="0">
                  <c:v>304</c:v>
                </c:pt>
                <c:pt idx="1">
                  <c:v>370</c:v>
                </c:pt>
                <c:pt idx="2">
                  <c:v>451</c:v>
                </c:pt>
                <c:pt idx="3">
                  <c:v>544</c:v>
                </c:pt>
                <c:pt idx="4">
                  <c:v>655</c:v>
                </c:pt>
                <c:pt idx="5">
                  <c:v>779</c:v>
                </c:pt>
                <c:pt idx="6">
                  <c:v>917</c:v>
                </c:pt>
              </c:numCache>
            </c:numRef>
          </c:val>
          <c:extLst xmlns:c16r2="http://schemas.microsoft.com/office/drawing/2015/06/chart">
            <c:ext xmlns:c16="http://schemas.microsoft.com/office/drawing/2014/chart" uri="{C3380CC4-5D6E-409C-BE32-E72D297353CC}">
              <c16:uniqueId val="{00000001-215F-944E-8E04-459D60B79A26}"/>
            </c:ext>
          </c:extLst>
        </c:ser>
        <c:ser>
          <c:idx val="2"/>
          <c:order val="2"/>
          <c:tx>
            <c:strRef>
              <c:f>Sheet1!$D$1</c:f>
              <c:strCache>
                <c:ptCount val="1"/>
                <c:pt idx="0">
                  <c:v>Столбец1</c:v>
                </c:pt>
              </c:strCache>
            </c:strRef>
          </c:tx>
          <c:spPr>
            <a:solidFill>
              <a:srgbClr val="102D69"/>
            </a:solidFill>
            <a:ln>
              <a:noFill/>
            </a:ln>
            <a:effectLst/>
          </c:spPr>
          <c:invertIfNegative val="0"/>
          <c:cat>
            <c:numRef>
              <c:f>Sheet1!$A$2:$A$8</c:f>
              <c:numCache>
                <c:formatCode>General</c:formatCode>
                <c:ptCount val="7"/>
                <c:pt idx="0">
                  <c:v>2019</c:v>
                </c:pt>
                <c:pt idx="1">
                  <c:v>2020</c:v>
                </c:pt>
                <c:pt idx="2">
                  <c:v>2021</c:v>
                </c:pt>
                <c:pt idx="3">
                  <c:v>2022</c:v>
                </c:pt>
                <c:pt idx="4">
                  <c:v>2023</c:v>
                </c:pt>
                <c:pt idx="5">
                  <c:v>2024</c:v>
                </c:pt>
                <c:pt idx="6">
                  <c:v>2025</c:v>
                </c:pt>
              </c:numCache>
            </c:numRef>
          </c:cat>
          <c:val>
            <c:numRef>
              <c:f>Sheet1!$D$2:$D$8</c:f>
              <c:numCache>
                <c:formatCode>General</c:formatCode>
                <c:ptCount val="7"/>
              </c:numCache>
            </c:numRef>
          </c:val>
          <c:extLst xmlns:c16r2="http://schemas.microsoft.com/office/drawing/2015/06/chart">
            <c:ext xmlns:c16="http://schemas.microsoft.com/office/drawing/2014/chart" uri="{C3380CC4-5D6E-409C-BE32-E72D297353CC}">
              <c16:uniqueId val="{00000002-215F-944E-8E04-459D60B79A26}"/>
            </c:ext>
          </c:extLst>
        </c:ser>
        <c:dLbls>
          <c:showLegendKey val="0"/>
          <c:showVal val="0"/>
          <c:showCatName val="0"/>
          <c:showSerName val="0"/>
          <c:showPercent val="0"/>
          <c:showBubbleSize val="0"/>
        </c:dLbls>
        <c:gapWidth val="182"/>
        <c:axId val="140582912"/>
        <c:axId val="140584448"/>
      </c:barChart>
      <c:catAx>
        <c:axId val="140582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102D69"/>
                </a:solidFill>
                <a:latin typeface="HSE Sans" panose="02000000000000000000" pitchFamily="2" charset="0"/>
                <a:ea typeface="+mn-ea"/>
                <a:cs typeface="+mn-cs"/>
              </a:defRPr>
            </a:pPr>
            <a:endParaRPr lang="ru-RU"/>
          </a:p>
        </c:txPr>
        <c:crossAx val="140584448"/>
        <c:crosses val="autoZero"/>
        <c:auto val="1"/>
        <c:lblAlgn val="ctr"/>
        <c:lblOffset val="100"/>
        <c:noMultiLvlLbl val="0"/>
      </c:catAx>
      <c:valAx>
        <c:axId val="140584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102D69"/>
                </a:solidFill>
                <a:latin typeface="HSE Sans" panose="02000000000000000000" pitchFamily="2" charset="0"/>
                <a:ea typeface="+mn-ea"/>
                <a:cs typeface="+mn-cs"/>
              </a:defRPr>
            </a:pPr>
            <a:endParaRPr lang="ru-RU"/>
          </a:p>
        </c:txPr>
        <c:crossAx val="14058291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rgbClr val="0E2D69"/>
                </a:solidFill>
                <a:latin typeface="HSE Sans" panose="02000000000000000000" pitchFamily="2" charset="0"/>
                <a:ea typeface="+mn-ea"/>
                <a:cs typeface="+mn-cs"/>
              </a:defRPr>
            </a:pPr>
            <a:endParaRPr lang="ru-RU"/>
          </a:p>
        </c:txPr>
      </c:legendEntry>
      <c:legendEntry>
        <c:idx val="1"/>
        <c:txPr>
          <a:bodyPr rot="0" spcFirstLastPara="1" vertOverflow="ellipsis" vert="horz" wrap="square" anchor="ctr" anchorCtr="1"/>
          <a:lstStyle/>
          <a:p>
            <a:pPr>
              <a:defRPr sz="1197" b="0" i="0" u="none" strike="noStrike" kern="1200" baseline="0">
                <a:solidFill>
                  <a:srgbClr val="0E2D69"/>
                </a:solidFill>
                <a:latin typeface="HSE Sans" panose="02000000000000000000" pitchFamily="2" charset="0"/>
                <a:ea typeface="+mn-ea"/>
                <a:cs typeface="+mn-cs"/>
              </a:defRPr>
            </a:pPr>
            <a:endParaRPr lang="ru-RU"/>
          </a:p>
        </c:txPr>
      </c:legendEntry>
      <c:legendEntry>
        <c:idx val="2"/>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HSE Sans" panose="02000000000000000000" pitchFamily="2" charset="0"/>
              <a:ea typeface="+mn-ea"/>
              <a:cs typeface="+mn-cs"/>
            </a:defRPr>
          </a:pPr>
          <a:endParaRPr lang="ru-RU"/>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ru-RU"/>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0" i="0" u="none" strike="noStrike" kern="1200" baseline="0">
                <a:solidFill>
                  <a:srgbClr val="102D69"/>
                </a:solidFill>
                <a:latin typeface="HSE Sans" panose="02000000000000000000" pitchFamily="2" charset="0"/>
                <a:ea typeface="+mn-ea"/>
                <a:cs typeface="+mn-cs"/>
              </a:defRPr>
            </a:pPr>
            <a:r>
              <a:rPr lang="en-US" sz="1600" b="0" i="0" baseline="0" dirty="0">
                <a:effectLst/>
              </a:rPr>
              <a:t>Name of chart can be placed here</a:t>
            </a:r>
          </a:p>
        </c:rich>
      </c:tx>
      <c:layout/>
      <c:overlay val="0"/>
      <c:spPr>
        <a:noFill/>
        <a:ln>
          <a:noFill/>
        </a:ln>
        <a:effectLst/>
      </c:spPr>
    </c:title>
    <c:autoTitleDeleted val="0"/>
    <c:plotArea>
      <c:layout/>
      <c:pieChart>
        <c:varyColors val="1"/>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rgbClr val="102D69"/>
              </a:solidFill>
              <a:latin typeface="+mn-lt"/>
              <a:ea typeface="+mn-ea"/>
              <a:cs typeface="+mn-cs"/>
            </a:defRPr>
          </a:pPr>
          <a:endParaRPr lang="ru-RU"/>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ru-RU"/>
    </a:p>
  </c:txPr>
  <c:externalData r:id="rId1">
    <c:autoUpdate val="0"/>
  </c:externalData>
</c:chartSpac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x-none" smtClean="0"/>
              <a:t>16.05.2022</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x-none" smtClean="0"/>
              <a:t>‹#›</a:t>
            </a:fld>
            <a:endParaRPr lang="x-none"/>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 xmlns:a16="http://schemas.microsoft.com/office/drawing/2014/main"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 xmlns:a16="http://schemas.microsoft.com/office/drawing/2014/main"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 xmlns:a16="http://schemas.microsoft.com/office/drawing/2014/main"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a:extLst>
              <a:ext uri="{FF2B5EF4-FFF2-40B4-BE49-F238E27FC236}">
                <a16:creationId xmlns="" xmlns:a16="http://schemas.microsoft.com/office/drawing/2014/main"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a:extLst>
              <a:ext uri="{FF2B5EF4-FFF2-40B4-BE49-F238E27FC236}">
                <a16:creationId xmlns="" xmlns:a16="http://schemas.microsoft.com/office/drawing/2014/main"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r>
              <a:rPr lang="ru-RU" sz="1200" dirty="0">
                <a:latin typeface="HSE Sans" panose="02000000000000000000" pitchFamily="2" charset="0"/>
              </a:rPr>
              <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a:extLst>
              <a:ext uri="{FF2B5EF4-FFF2-40B4-BE49-F238E27FC236}">
                <a16:creationId xmlns="" xmlns:a16="http://schemas.microsoft.com/office/drawing/2014/main"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 xmlns:a16="http://schemas.microsoft.com/office/drawing/2014/main"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a:extLst>
              <a:ext uri="{FF2B5EF4-FFF2-40B4-BE49-F238E27FC236}">
                <a16:creationId xmlns="" xmlns:a16="http://schemas.microsoft.com/office/drawing/2014/main"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a:extLst>
              <a:ext uri="{FF2B5EF4-FFF2-40B4-BE49-F238E27FC236}">
                <a16:creationId xmlns=""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2" name="Oval 20">
            <a:extLst>
              <a:ext uri="{FF2B5EF4-FFF2-40B4-BE49-F238E27FC236}">
                <a16:creationId xmlns=""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3" name="Oval 22">
            <a:extLst>
              <a:ext uri="{FF2B5EF4-FFF2-40B4-BE49-F238E27FC236}">
                <a16:creationId xmlns=""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4" name="Oval 23">
            <a:extLst>
              <a:ext uri="{FF2B5EF4-FFF2-40B4-BE49-F238E27FC236}">
                <a16:creationId xmlns=""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5" name="Oval 26">
            <a:extLst>
              <a:ext uri="{FF2B5EF4-FFF2-40B4-BE49-F238E27FC236}">
                <a16:creationId xmlns=""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6" name="Oval 29">
            <a:extLst>
              <a:ext uri="{FF2B5EF4-FFF2-40B4-BE49-F238E27FC236}">
                <a16:creationId xmlns=""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7" name="Oval 33">
            <a:extLst>
              <a:ext uri="{FF2B5EF4-FFF2-40B4-BE49-F238E27FC236}">
                <a16:creationId xmlns=""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8" name="Oval 34">
            <a:extLst>
              <a:ext uri="{FF2B5EF4-FFF2-40B4-BE49-F238E27FC236}">
                <a16:creationId xmlns=""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9" name="Oval 35">
            <a:extLst>
              <a:ext uri="{FF2B5EF4-FFF2-40B4-BE49-F238E27FC236}">
                <a16:creationId xmlns=""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0" name="Oval 36">
            <a:extLst>
              <a:ext uri="{FF2B5EF4-FFF2-40B4-BE49-F238E27FC236}">
                <a16:creationId xmlns=""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1" name="Oval 37">
            <a:extLst>
              <a:ext uri="{FF2B5EF4-FFF2-40B4-BE49-F238E27FC236}">
                <a16:creationId xmlns=""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2" name="Oval 38">
            <a:extLst>
              <a:ext uri="{FF2B5EF4-FFF2-40B4-BE49-F238E27FC236}">
                <a16:creationId xmlns=""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3" name="Oval 39">
            <a:extLst>
              <a:ext uri="{FF2B5EF4-FFF2-40B4-BE49-F238E27FC236}">
                <a16:creationId xmlns=""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4" name="Oval 40">
            <a:extLst>
              <a:ext uri="{FF2B5EF4-FFF2-40B4-BE49-F238E27FC236}">
                <a16:creationId xmlns=""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5" name="Oval 41">
            <a:extLst>
              <a:ext uri="{FF2B5EF4-FFF2-40B4-BE49-F238E27FC236}">
                <a16:creationId xmlns=""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6" name="Oval 42">
            <a:extLst>
              <a:ext uri="{FF2B5EF4-FFF2-40B4-BE49-F238E27FC236}">
                <a16:creationId xmlns=""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7" name="Oval 43">
            <a:extLst>
              <a:ext uri="{FF2B5EF4-FFF2-40B4-BE49-F238E27FC236}">
                <a16:creationId xmlns=""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8" name="Oval 44">
            <a:extLst>
              <a:ext uri="{FF2B5EF4-FFF2-40B4-BE49-F238E27FC236}">
                <a16:creationId xmlns=""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9" name="Oval 45">
            <a:extLst>
              <a:ext uri="{FF2B5EF4-FFF2-40B4-BE49-F238E27FC236}">
                <a16:creationId xmlns=""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0" name="Oval 46">
            <a:extLst>
              <a:ext uri="{FF2B5EF4-FFF2-40B4-BE49-F238E27FC236}">
                <a16:creationId xmlns=""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1" name="Текст 37">
            <a:extLst>
              <a:ext uri="{FF2B5EF4-FFF2-40B4-BE49-F238E27FC236}">
                <a16:creationId xmlns="" xmlns:a16="http://schemas.microsoft.com/office/drawing/2014/main"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a:extLst>
              <a:ext uri="{FF2B5EF4-FFF2-40B4-BE49-F238E27FC236}">
                <a16:creationId xmlns="" xmlns:a16="http://schemas.microsoft.com/office/drawing/2014/main"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a:extLst>
              <a:ext uri="{FF2B5EF4-FFF2-40B4-BE49-F238E27FC236}">
                <a16:creationId xmlns="" xmlns:a16="http://schemas.microsoft.com/office/drawing/2014/main"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 xmlns:a16="http://schemas.microsoft.com/office/drawing/2014/main"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a:extLst>
              <a:ext uri="{FF2B5EF4-FFF2-40B4-BE49-F238E27FC236}">
                <a16:creationId xmlns="" xmlns:a16="http://schemas.microsoft.com/office/drawing/2014/main"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 xmlns:a16="http://schemas.microsoft.com/office/drawing/2014/main"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 xmlns:a16="http://schemas.microsoft.com/office/drawing/2014/main"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x-none" sz="2800" dirty="0">
              <a:solidFill>
                <a:schemeClr val="tx1"/>
              </a:solidFill>
              <a:latin typeface="HSE Sans" panose="02000000000000000000" pitchFamily="2" charset="0"/>
            </a:endParaRPr>
          </a:p>
        </p:txBody>
      </p:sp>
      <p:sp>
        <p:nvSpPr>
          <p:cNvPr id="32" name="Заголовок 31">
            <a:extLst>
              <a:ext uri="{FF2B5EF4-FFF2-40B4-BE49-F238E27FC236}">
                <a16:creationId xmlns="" xmlns:a16="http://schemas.microsoft.com/office/drawing/2014/main"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 xmlns:a16="http://schemas.microsoft.com/office/drawing/2014/main"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a:extLst>
              <a:ext uri="{FF2B5EF4-FFF2-40B4-BE49-F238E27FC236}">
                <a16:creationId xmlns="" xmlns:a16="http://schemas.microsoft.com/office/drawing/2014/main"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a:extLst>
              <a:ext uri="{FF2B5EF4-FFF2-40B4-BE49-F238E27FC236}">
                <a16:creationId xmlns="" xmlns:a16="http://schemas.microsoft.com/office/drawing/2014/main"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a:extLst>
              <a:ext uri="{FF2B5EF4-FFF2-40B4-BE49-F238E27FC236}">
                <a16:creationId xmlns="" xmlns:a16="http://schemas.microsoft.com/office/drawing/2014/main"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 xmlns:a16="http://schemas.microsoft.com/office/drawing/2014/main"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 xmlns:a16="http://schemas.microsoft.com/office/drawing/2014/main"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a:extLst>
              <a:ext uri="{FF2B5EF4-FFF2-40B4-BE49-F238E27FC236}">
                <a16:creationId xmlns="" xmlns:a16="http://schemas.microsoft.com/office/drawing/2014/main"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 xmlns:a16="http://schemas.microsoft.com/office/drawing/2014/main"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 xmlns:a16="http://schemas.microsoft.com/office/drawing/2014/main"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 xmlns:a16="http://schemas.microsoft.com/office/drawing/2014/main"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a:extLst>
              <a:ext uri="{FF2B5EF4-FFF2-40B4-BE49-F238E27FC236}">
                <a16:creationId xmlns="" xmlns:a16="http://schemas.microsoft.com/office/drawing/2014/main"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a:extLst>
              <a:ext uri="{FF2B5EF4-FFF2-40B4-BE49-F238E27FC236}">
                <a16:creationId xmlns="" xmlns:a16="http://schemas.microsoft.com/office/drawing/2014/main"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a:extLst>
              <a:ext uri="{FF2B5EF4-FFF2-40B4-BE49-F238E27FC236}">
                <a16:creationId xmlns="" xmlns:a16="http://schemas.microsoft.com/office/drawing/2014/main"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a:extLst>
              <a:ext uri="{FF2B5EF4-FFF2-40B4-BE49-F238E27FC236}">
                <a16:creationId xmlns="" xmlns:a16="http://schemas.microsoft.com/office/drawing/2014/main"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a:extLst>
              <a:ext uri="{FF2B5EF4-FFF2-40B4-BE49-F238E27FC236}">
                <a16:creationId xmlns="" xmlns:a16="http://schemas.microsoft.com/office/drawing/2014/main"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 xmlns:a16="http://schemas.microsoft.com/office/drawing/2014/main"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 xmlns:a16="http://schemas.microsoft.com/office/drawing/2014/main"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 xmlns:a16="http://schemas.microsoft.com/office/drawing/2014/main"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 xmlns:a16="http://schemas.microsoft.com/office/drawing/2014/main"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a:extLst>
              <a:ext uri="{FF2B5EF4-FFF2-40B4-BE49-F238E27FC236}">
                <a16:creationId xmlns="" xmlns:a16="http://schemas.microsoft.com/office/drawing/2014/main" id="{57965DCA-4776-7546-97FD-A69317A34CF2}"/>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a:extLst>
              <a:ext uri="{FF2B5EF4-FFF2-40B4-BE49-F238E27FC236}">
                <a16:creationId xmlns="" xmlns:a16="http://schemas.microsoft.com/office/drawing/2014/main"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 xmlns:a16="http://schemas.microsoft.com/office/drawing/2014/main"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 xmlns:a16="http://schemas.microsoft.com/office/drawing/2014/main"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 xmlns:a16="http://schemas.microsoft.com/office/drawing/2014/main"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 xmlns:a16="http://schemas.microsoft.com/office/drawing/2014/main" id="{BCBBDD44-9DC9-F74E-979F-120A7BBD4EE1}"/>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a:extLst>
              <a:ext uri="{FF2B5EF4-FFF2-40B4-BE49-F238E27FC236}">
                <a16:creationId xmlns="" xmlns:a16="http://schemas.microsoft.com/office/drawing/2014/main"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 xmlns:a16="http://schemas.microsoft.com/office/drawing/2014/main"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 xmlns:a16="http://schemas.microsoft.com/office/drawing/2014/main"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 xmlns:a16="http://schemas.microsoft.com/office/drawing/2014/main"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 xmlns:a16="http://schemas.microsoft.com/office/drawing/2014/main"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 xmlns:a16="http://schemas.microsoft.com/office/drawing/2014/main"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 xmlns:a16="http://schemas.microsoft.com/office/drawing/2014/main"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a:extLst>
              <a:ext uri="{FF2B5EF4-FFF2-40B4-BE49-F238E27FC236}">
                <a16:creationId xmlns="" xmlns:a16="http://schemas.microsoft.com/office/drawing/2014/main"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a:extLst>
              <a:ext uri="{FF2B5EF4-FFF2-40B4-BE49-F238E27FC236}">
                <a16:creationId xmlns="" xmlns:a16="http://schemas.microsoft.com/office/drawing/2014/main"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a:extLst>
              <a:ext uri="{FF2B5EF4-FFF2-40B4-BE49-F238E27FC236}">
                <a16:creationId xmlns="" xmlns:a16="http://schemas.microsoft.com/office/drawing/2014/main"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 xmlns:a16="http://schemas.microsoft.com/office/drawing/2014/main"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 xmlns:a16="http://schemas.microsoft.com/office/drawing/2014/main"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a:extLst>
              <a:ext uri="{FF2B5EF4-FFF2-40B4-BE49-F238E27FC236}">
                <a16:creationId xmlns="" xmlns:a16="http://schemas.microsoft.com/office/drawing/2014/main"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 xmlns:a16="http://schemas.microsoft.com/office/drawing/2014/main"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 xmlns:a16="http://schemas.microsoft.com/office/drawing/2014/main"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 xmlns:a16="http://schemas.microsoft.com/office/drawing/2014/main"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 xmlns:a16="http://schemas.microsoft.com/office/drawing/2014/main"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x-none" sz="1300" b="0" dirty="0">
              <a:ln>
                <a:noFill/>
              </a:ln>
              <a:latin typeface="HSE Sans" panose="02000000000000000000" pitchFamily="2" charset="0"/>
            </a:endParaRPr>
          </a:p>
        </p:txBody>
      </p:sp>
      <p:sp>
        <p:nvSpPr>
          <p:cNvPr id="19" name="Таблица 18">
            <a:extLst>
              <a:ext uri="{FF2B5EF4-FFF2-40B4-BE49-F238E27FC236}">
                <a16:creationId xmlns="" xmlns:a16="http://schemas.microsoft.com/office/drawing/2014/main" id="{7B291085-A9B9-D842-B1A7-96258FAF012C}"/>
              </a:ext>
            </a:extLst>
          </p:cNvPr>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a:extLst>
              <a:ext uri="{FF2B5EF4-FFF2-40B4-BE49-F238E27FC236}">
                <a16:creationId xmlns="" xmlns:a16="http://schemas.microsoft.com/office/drawing/2014/main"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 xmlns:a16="http://schemas.microsoft.com/office/drawing/2014/main"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 xmlns:a16="http://schemas.microsoft.com/office/drawing/2014/main"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 xmlns:a16="http://schemas.microsoft.com/office/drawing/2014/main"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 xmlns:a16="http://schemas.microsoft.com/office/drawing/2014/main"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x-none" sz="1300" b="0" dirty="0">
              <a:ln>
                <a:noFill/>
              </a:ln>
              <a:latin typeface="HSE Sans" panose="02000000000000000000" pitchFamily="2" charset="0"/>
            </a:endParaRPr>
          </a:p>
        </p:txBody>
      </p:sp>
      <p:sp>
        <p:nvSpPr>
          <p:cNvPr id="20" name="Таблица 18">
            <a:extLst>
              <a:ext uri="{FF2B5EF4-FFF2-40B4-BE49-F238E27FC236}">
                <a16:creationId xmlns="" xmlns:a16="http://schemas.microsoft.com/office/drawing/2014/main" id="{DD467C42-8209-B740-8419-DBB6A6F7D5EE}"/>
              </a:ext>
            </a:extLst>
          </p:cNvPr>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a:extLst>
              <a:ext uri="{FF2B5EF4-FFF2-40B4-BE49-F238E27FC236}">
                <a16:creationId xmlns="" xmlns:a16="http://schemas.microsoft.com/office/drawing/2014/main"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 xmlns:a16="http://schemas.microsoft.com/office/drawing/2014/main"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 xmlns:a16="http://schemas.microsoft.com/office/drawing/2014/main"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 xmlns:a16="http://schemas.microsoft.com/office/drawing/2014/main"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98757A51-BBC2-9047-B199-AE90EB17B4D4}"/>
              </a:ext>
            </a:extLst>
          </p:cNvPr>
          <p:cNvSpPr>
            <a:spLocks noGrp="1"/>
          </p:cNvSpPr>
          <p:nvPr>
            <p:ph type="title"/>
          </p:nvPr>
        </p:nvSpPr>
        <p:spPr/>
        <p:txBody>
          <a:bodyPr>
            <a:normAutofit fontScale="90000"/>
          </a:bodyPr>
          <a:lstStyle/>
          <a:p>
            <a:r>
              <a:rPr lang="ru-RU" dirty="0" smtClean="0"/>
              <a:t>Научно-исследовательская работа «Обучение с подкреплением для задач распределения ресурсов в облаке»</a:t>
            </a:r>
            <a:br>
              <a:rPr lang="ru-RU" dirty="0" smtClean="0"/>
            </a:br>
            <a:endParaRPr lang="ru-RU" dirty="0"/>
          </a:p>
        </p:txBody>
      </p:sp>
      <p:sp>
        <p:nvSpPr>
          <p:cNvPr id="3" name="Текст 2">
            <a:extLst>
              <a:ext uri="{FF2B5EF4-FFF2-40B4-BE49-F238E27FC236}">
                <a16:creationId xmlns="" xmlns:a16="http://schemas.microsoft.com/office/drawing/2014/main" id="{268EB560-A246-394A-858C-3B1CFBF03B46}"/>
              </a:ext>
            </a:extLst>
          </p:cNvPr>
          <p:cNvSpPr>
            <a:spLocks noGrp="1"/>
          </p:cNvSpPr>
          <p:nvPr>
            <p:ph type="body" sz="quarter" idx="10"/>
          </p:nvPr>
        </p:nvSpPr>
        <p:spPr/>
        <p:txBody>
          <a:bodyPr/>
          <a:lstStyle/>
          <a:p>
            <a:r>
              <a:rPr lang="ru-RU" dirty="0" smtClean="0"/>
              <a:t>Факультет</a:t>
            </a:r>
          </a:p>
          <a:p>
            <a:r>
              <a:rPr lang="ru-RU" dirty="0" smtClean="0"/>
              <a:t>Компьютерных наук</a:t>
            </a:r>
            <a:endParaRPr lang="ru-RU" dirty="0"/>
          </a:p>
        </p:txBody>
      </p:sp>
      <p:sp>
        <p:nvSpPr>
          <p:cNvPr id="4" name="Текст 3">
            <a:extLst>
              <a:ext uri="{FF2B5EF4-FFF2-40B4-BE49-F238E27FC236}">
                <a16:creationId xmlns="" xmlns:a16="http://schemas.microsoft.com/office/drawing/2014/main" id="{83B3283F-BF0F-3744-BA57-1A19F8F76332}"/>
              </a:ext>
            </a:extLst>
          </p:cNvPr>
          <p:cNvSpPr>
            <a:spLocks noGrp="1"/>
          </p:cNvSpPr>
          <p:nvPr>
            <p:ph type="body" sz="quarter" idx="11"/>
          </p:nvPr>
        </p:nvSpPr>
        <p:spPr/>
        <p:txBody>
          <a:bodyPr/>
          <a:lstStyle/>
          <a:p>
            <a:r>
              <a:rPr lang="ru-RU" dirty="0" smtClean="0"/>
              <a:t>Программная</a:t>
            </a:r>
          </a:p>
          <a:p>
            <a:r>
              <a:rPr lang="ru-RU" dirty="0" smtClean="0"/>
              <a:t>Инженерия</a:t>
            </a:r>
            <a:endParaRPr lang="ru-RU" dirty="0"/>
          </a:p>
        </p:txBody>
      </p:sp>
      <p:sp>
        <p:nvSpPr>
          <p:cNvPr id="5" name="Текст 4">
            <a:extLst>
              <a:ext uri="{FF2B5EF4-FFF2-40B4-BE49-F238E27FC236}">
                <a16:creationId xmlns="" xmlns:a16="http://schemas.microsoft.com/office/drawing/2014/main" id="{CC6432FC-CD29-4D47-A915-D2737E0BEA33}"/>
              </a:ext>
            </a:extLst>
          </p:cNvPr>
          <p:cNvSpPr>
            <a:spLocks noGrp="1"/>
          </p:cNvSpPr>
          <p:nvPr>
            <p:ph type="body" idx="12"/>
          </p:nvPr>
        </p:nvSpPr>
        <p:spPr/>
        <p:txBody>
          <a:bodyPr/>
          <a:lstStyle/>
          <a:p>
            <a:r>
              <a:rPr lang="ru-RU" dirty="0" smtClean="0"/>
              <a:t>Москва</a:t>
            </a:r>
            <a:endParaRPr lang="en-US" dirty="0" smtClean="0"/>
          </a:p>
          <a:p>
            <a:r>
              <a:rPr lang="en-US" dirty="0" smtClean="0"/>
              <a:t>2022</a:t>
            </a:r>
            <a:endParaRPr lang="ru-RU" dirty="0"/>
          </a:p>
        </p:txBody>
      </p:sp>
      <p:sp>
        <p:nvSpPr>
          <p:cNvPr id="6" name="Текст 5">
            <a:extLst>
              <a:ext uri="{FF2B5EF4-FFF2-40B4-BE49-F238E27FC236}">
                <a16:creationId xmlns="" xmlns:a16="http://schemas.microsoft.com/office/drawing/2014/main" id="{B32B7800-48A3-394E-A464-7BA3AE15CECB}"/>
              </a:ext>
            </a:extLst>
          </p:cNvPr>
          <p:cNvSpPr>
            <a:spLocks noGrp="1"/>
          </p:cNvSpPr>
          <p:nvPr>
            <p:ph type="body" sz="quarter" idx="13"/>
          </p:nvPr>
        </p:nvSpPr>
        <p:spPr>
          <a:xfrm>
            <a:off x="1027967" y="4287328"/>
            <a:ext cx="7625267" cy="1190446"/>
          </a:xfrm>
        </p:spPr>
        <p:txBody>
          <a:bodyPr>
            <a:normAutofit lnSpcReduction="10000"/>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a:p>
            <a:endParaRPr lang="ru-RU" dirty="0" smtClean="0"/>
          </a:p>
          <a:p>
            <a:r>
              <a:rPr lang="ru-RU" dirty="0" smtClean="0"/>
              <a:t>Автор:</a:t>
            </a:r>
          </a:p>
          <a:p>
            <a:r>
              <a:rPr lang="ru-RU" dirty="0" err="1" smtClean="0"/>
              <a:t>Пеганов</a:t>
            </a:r>
            <a:r>
              <a:rPr lang="ru-RU" dirty="0" smtClean="0"/>
              <a:t> Никита Сергеевич</a:t>
            </a:r>
          </a:p>
          <a:p>
            <a:r>
              <a:rPr lang="ru-RU" dirty="0" smtClean="0"/>
              <a:t>Студент БПИ204</a:t>
            </a:r>
            <a:endParaRPr lang="ru-RU" dirty="0"/>
          </a:p>
        </p:txBody>
      </p:sp>
      <p:sp>
        <p:nvSpPr>
          <p:cNvPr id="7" name="TextBox 6"/>
          <p:cNvSpPr txBox="1"/>
          <p:nvPr/>
        </p:nvSpPr>
        <p:spPr>
          <a:xfrm>
            <a:off x="3122762" y="4684143"/>
            <a:ext cx="2432076" cy="1077218"/>
          </a:xfrm>
          <a:prstGeom prst="rect">
            <a:avLst/>
          </a:prstGeom>
          <a:noFill/>
        </p:spPr>
        <p:txBody>
          <a:bodyPr wrap="none" rtlCol="0">
            <a:spAutoFit/>
          </a:bodyPr>
          <a:lstStyle/>
          <a:p>
            <a:r>
              <a:rPr lang="ru-RU" sz="1600" dirty="0" smtClean="0">
                <a:latin typeface="HSE Sans" panose="02000000000000000000" pitchFamily="2" charset="0"/>
              </a:rPr>
              <a:t>Руководитель проекта</a:t>
            </a:r>
            <a:r>
              <a:rPr lang="en-US" sz="1600" dirty="0" smtClean="0">
                <a:latin typeface="HSE Sans" panose="02000000000000000000" pitchFamily="2" charset="0"/>
              </a:rPr>
              <a:t>: </a:t>
            </a:r>
            <a:endParaRPr lang="en-US" sz="1600" dirty="0">
              <a:latin typeface="HSE Sans" panose="02000000000000000000" pitchFamily="2" charset="0"/>
            </a:endParaRPr>
          </a:p>
          <a:p>
            <a:r>
              <a:rPr lang="ru-RU" sz="1600" dirty="0" smtClean="0">
                <a:latin typeface="HSE Sans"/>
              </a:rPr>
              <a:t>Приглашенный лектор,</a:t>
            </a:r>
          </a:p>
          <a:p>
            <a:r>
              <a:rPr lang="ru-RU" sz="1600" dirty="0" smtClean="0">
                <a:latin typeface="HSE Sans"/>
              </a:rPr>
              <a:t>Главный инженер </a:t>
            </a:r>
            <a:r>
              <a:rPr lang="en-US" sz="1600" dirty="0" smtClean="0">
                <a:latin typeface="HSE Sans"/>
              </a:rPr>
              <a:t>Huawei</a:t>
            </a:r>
            <a:endParaRPr lang="ru-RU" sz="1600" dirty="0" smtClean="0"/>
          </a:p>
          <a:p>
            <a:r>
              <a:rPr lang="ru-RU" sz="1600" dirty="0">
                <a:latin typeface="HSE Sans" panose="02000000000000000000" pitchFamily="2" charset="0"/>
              </a:rPr>
              <a:t>Андрей Александрович Тихонов</a:t>
            </a:r>
            <a:endParaRPr lang="ru-RU" sz="1600" dirty="0" smtClean="0">
              <a:latin typeface="HSE Sans" panose="02000000000000000000" pitchFamily="2" charset="0"/>
            </a:endParaRPr>
          </a:p>
        </p:txBody>
      </p:sp>
    </p:spTree>
    <p:extLst>
      <p:ext uri="{BB962C8B-B14F-4D97-AF65-F5344CB8AC3E}">
        <p14:creationId xmlns:p14="http://schemas.microsoft.com/office/powerpoint/2010/main" val="1452210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 xmlns:a16="http://schemas.microsoft.com/office/drawing/2014/main" id="{B9589107-5631-554E-98CD-FD64EB1ACB71}"/>
              </a:ext>
            </a:extLst>
          </p:cNvPr>
          <p:cNvSpPr>
            <a:spLocks noGrp="1"/>
          </p:cNvSpPr>
          <p:nvPr>
            <p:ph type="body" sz="quarter" idx="12"/>
          </p:nvPr>
        </p:nvSpPr>
        <p:spPr>
          <a:xfrm>
            <a:off x="728374" y="2353406"/>
            <a:ext cx="2930666" cy="2570672"/>
          </a:xfrm>
        </p:spPr>
        <p:txBody>
          <a:bodyPr/>
          <a:lstStyle/>
          <a:p>
            <a:pPr marL="342900" indent="-342900">
              <a:buFont typeface="+mj-lt"/>
              <a:buAutoNum type="arabicPeriod"/>
            </a:pPr>
            <a:r>
              <a:rPr lang="ru-RU" dirty="0" smtClean="0"/>
              <a:t>Повторен </a:t>
            </a:r>
            <a:r>
              <a:rPr lang="ru-RU" dirty="0"/>
              <a:t>эвристический алгоритм, использованный в </a:t>
            </a:r>
            <a:r>
              <a:rPr lang="ru-RU" dirty="0" err="1"/>
              <a:t>фреймворке</a:t>
            </a:r>
            <a:r>
              <a:rPr lang="ru-RU" dirty="0"/>
              <a:t> </a:t>
            </a:r>
            <a:r>
              <a:rPr lang="ru-RU" dirty="0" err="1"/>
              <a:t>Protean</a:t>
            </a:r>
            <a:r>
              <a:rPr lang="ru-RU" dirty="0"/>
              <a:t> </a:t>
            </a:r>
            <a:endParaRPr lang="ru-RU" dirty="0" smtClean="0"/>
          </a:p>
          <a:p>
            <a:pPr marL="342900" indent="-342900">
              <a:buFont typeface="+mj-lt"/>
              <a:buAutoNum type="arabicPeriod"/>
            </a:pPr>
            <a:r>
              <a:rPr lang="ru-RU" dirty="0" smtClean="0"/>
              <a:t>Получены результаты алгоритма на анализируемых данных</a:t>
            </a:r>
            <a:endParaRPr lang="en-US" dirty="0" smtClean="0"/>
          </a:p>
          <a:p>
            <a:pPr marL="342900" indent="-342900">
              <a:buFont typeface="+mj-lt"/>
              <a:buAutoNum type="arabicPeriod"/>
            </a:pPr>
            <a:r>
              <a:rPr lang="ru-RU" dirty="0" smtClean="0"/>
              <a:t>Создана модель нейронной сети и агент с политикой </a:t>
            </a:r>
            <a:r>
              <a:rPr lang="en-US" dirty="0" err="1" smtClean="0"/>
              <a:t>BoltzmannQPolicy</a:t>
            </a:r>
            <a:endParaRPr lang="en-US" dirty="0" smtClean="0"/>
          </a:p>
          <a:p>
            <a:pPr marL="342900" indent="-342900">
              <a:buFont typeface="+mj-lt"/>
              <a:buAutoNum type="arabicPeriod"/>
            </a:pPr>
            <a:r>
              <a:rPr lang="ru-RU" dirty="0" smtClean="0"/>
              <a:t>Запущено обучение агента на исследуемых данных</a:t>
            </a:r>
            <a:endParaRPr lang="en-US" dirty="0" smtClean="0"/>
          </a:p>
          <a:p>
            <a:pPr marL="342900" indent="-342900">
              <a:buFont typeface="+mj-lt"/>
              <a:buAutoNum type="arabicPeriod"/>
            </a:pPr>
            <a:endParaRPr lang="ru-RU" dirty="0"/>
          </a:p>
        </p:txBody>
      </p:sp>
      <p:sp>
        <p:nvSpPr>
          <p:cNvPr id="6" name="Текст 5">
            <a:extLst>
              <a:ext uri="{FF2B5EF4-FFF2-40B4-BE49-F238E27FC236}">
                <a16:creationId xmlns="" xmlns:a16="http://schemas.microsoft.com/office/drawing/2014/main" id="{2467A1B8-16A4-134C-9B37-F388E503018D}"/>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7" name="Текст 6">
            <a:extLst>
              <a:ext uri="{FF2B5EF4-FFF2-40B4-BE49-F238E27FC236}">
                <a16:creationId xmlns="" xmlns:a16="http://schemas.microsoft.com/office/drawing/2014/main" id="{8F16B6AC-7147-4143-8F71-EEB6F782C334}"/>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8" name="Текст 7">
            <a:extLst>
              <a:ext uri="{FF2B5EF4-FFF2-40B4-BE49-F238E27FC236}">
                <a16:creationId xmlns="" xmlns:a16="http://schemas.microsoft.com/office/drawing/2014/main" id="{6C9C4F34-55DD-1B49-87D7-49B1EBF7F8EC}"/>
              </a:ext>
            </a:extLst>
          </p:cNvPr>
          <p:cNvSpPr>
            <a:spLocks noGrp="1"/>
          </p:cNvSpPr>
          <p:nvPr>
            <p:ph type="body" sz="quarter" idx="15"/>
          </p:nvPr>
        </p:nvSpPr>
        <p:spPr/>
        <p:txBody>
          <a:bodyPr/>
          <a:lstStyle/>
          <a:p>
            <a:r>
              <a:rPr lang="ru-RU" dirty="0">
                <a:latin typeface="HSE Sans"/>
              </a:rPr>
              <a:t>Планирование </a:t>
            </a:r>
          </a:p>
          <a:p>
            <a:r>
              <a:rPr lang="ru-RU" dirty="0">
                <a:latin typeface="HSE Sans"/>
              </a:rPr>
              <a:t>пробного эксперимента</a:t>
            </a:r>
          </a:p>
        </p:txBody>
      </p:sp>
      <p:sp>
        <p:nvSpPr>
          <p:cNvPr id="10" name="Заголовок 13">
            <a:extLst>
              <a:ext uri="{FF2B5EF4-FFF2-40B4-BE49-F238E27FC236}">
                <a16:creationId xmlns="" xmlns:a16="http://schemas.microsoft.com/office/drawing/2014/main" id="{C1657578-5B49-FB42-9E68-EF4E3D607FF9}"/>
              </a:ext>
            </a:extLst>
          </p:cNvPr>
          <p:cNvSpPr txBox="1">
            <a:spLocks/>
          </p:cNvSpPr>
          <p:nvPr/>
        </p:nvSpPr>
        <p:spPr>
          <a:xfrm>
            <a:off x="728374" y="1447789"/>
            <a:ext cx="4322530" cy="7770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200" dirty="0" smtClean="0">
                <a:latin typeface="HSE Sans"/>
              </a:rPr>
              <a:t>Планирование </a:t>
            </a:r>
          </a:p>
          <a:p>
            <a:r>
              <a:rPr lang="ru-RU" sz="2200" dirty="0">
                <a:latin typeface="HSE Sans"/>
              </a:rPr>
              <a:t>о</a:t>
            </a:r>
            <a:r>
              <a:rPr lang="ru-RU" sz="2200" dirty="0" smtClean="0">
                <a:latin typeface="HSE Sans"/>
              </a:rPr>
              <a:t>сновного эксперимента</a:t>
            </a: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5452" y="2110514"/>
            <a:ext cx="7338696" cy="3215919"/>
          </a:xfrm>
          <a:prstGeom prst="rect">
            <a:avLst/>
          </a:prstGeom>
        </p:spPr>
      </p:pic>
    </p:spTree>
    <p:extLst>
      <p:ext uri="{BB962C8B-B14F-4D97-AF65-F5344CB8AC3E}">
        <p14:creationId xmlns:p14="http://schemas.microsoft.com/office/powerpoint/2010/main" val="1576744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a:extLst>
              <a:ext uri="{FF2B5EF4-FFF2-40B4-BE49-F238E27FC236}">
                <a16:creationId xmlns="" xmlns:a16="http://schemas.microsoft.com/office/drawing/2014/main" id="{2467A1B8-16A4-134C-9B37-F388E503018D}"/>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7" name="Текст 6">
            <a:extLst>
              <a:ext uri="{FF2B5EF4-FFF2-40B4-BE49-F238E27FC236}">
                <a16:creationId xmlns="" xmlns:a16="http://schemas.microsoft.com/office/drawing/2014/main" id="{8F16B6AC-7147-4143-8F71-EEB6F782C334}"/>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8" name="Текст 7">
            <a:extLst>
              <a:ext uri="{FF2B5EF4-FFF2-40B4-BE49-F238E27FC236}">
                <a16:creationId xmlns="" xmlns:a16="http://schemas.microsoft.com/office/drawing/2014/main" id="{6C9C4F34-55DD-1B49-87D7-49B1EBF7F8EC}"/>
              </a:ext>
            </a:extLst>
          </p:cNvPr>
          <p:cNvSpPr>
            <a:spLocks noGrp="1"/>
          </p:cNvSpPr>
          <p:nvPr>
            <p:ph type="body" sz="quarter" idx="15"/>
          </p:nvPr>
        </p:nvSpPr>
        <p:spPr/>
        <p:txBody>
          <a:bodyPr/>
          <a:lstStyle/>
          <a:p>
            <a:r>
              <a:rPr lang="ru-RU" dirty="0">
                <a:latin typeface="HSE Sans"/>
              </a:rPr>
              <a:t>Результаты пробного</a:t>
            </a:r>
          </a:p>
          <a:p>
            <a:r>
              <a:rPr lang="ru-RU" dirty="0">
                <a:latin typeface="HSE Sans"/>
              </a:rPr>
              <a:t>эксперимента</a:t>
            </a:r>
          </a:p>
        </p:txBody>
      </p:sp>
      <p:sp>
        <p:nvSpPr>
          <p:cNvPr id="10" name="Заголовок 13">
            <a:extLst>
              <a:ext uri="{FF2B5EF4-FFF2-40B4-BE49-F238E27FC236}">
                <a16:creationId xmlns="" xmlns:a16="http://schemas.microsoft.com/office/drawing/2014/main" id="{C1657578-5B49-FB42-9E68-EF4E3D607FF9}"/>
              </a:ext>
            </a:extLst>
          </p:cNvPr>
          <p:cNvSpPr txBox="1">
            <a:spLocks/>
          </p:cNvSpPr>
          <p:nvPr/>
        </p:nvSpPr>
        <p:spPr>
          <a:xfrm>
            <a:off x="728374" y="1447789"/>
            <a:ext cx="4322530" cy="7770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200" dirty="0" smtClean="0">
                <a:latin typeface="HSE Sans"/>
              </a:rPr>
              <a:t>Результаты работы </a:t>
            </a:r>
          </a:p>
          <a:p>
            <a:r>
              <a:rPr lang="ru-RU" sz="2200" dirty="0" smtClean="0">
                <a:latin typeface="HSE Sans"/>
              </a:rPr>
              <a:t>эвристического алгоритма</a:t>
            </a:r>
          </a:p>
        </p:txBody>
      </p:sp>
      <p:graphicFrame>
        <p:nvGraphicFramePr>
          <p:cNvPr id="3" name="Таблица 2"/>
          <p:cNvGraphicFramePr>
            <a:graphicFrameLocks noGrp="1"/>
          </p:cNvGraphicFramePr>
          <p:nvPr>
            <p:extLst>
              <p:ext uri="{D42A27DB-BD31-4B8C-83A1-F6EECF244321}">
                <p14:modId xmlns:p14="http://schemas.microsoft.com/office/powerpoint/2010/main" val="2378486230"/>
              </p:ext>
            </p:extLst>
          </p:nvPr>
        </p:nvGraphicFramePr>
        <p:xfrm>
          <a:off x="822960" y="2328331"/>
          <a:ext cx="10448604" cy="2394680"/>
        </p:xfrm>
        <a:graphic>
          <a:graphicData uri="http://schemas.openxmlformats.org/drawingml/2006/table">
            <a:tbl>
              <a:tblPr firstRow="1" bandRow="1">
                <a:tableStyleId>{5C22544A-7EE6-4342-B048-85BDC9FD1C3A}</a:tableStyleId>
              </a:tblPr>
              <a:tblGrid>
                <a:gridCol w="3694719"/>
                <a:gridCol w="3395050"/>
                <a:gridCol w="3358835"/>
              </a:tblGrid>
              <a:tr h="598670">
                <a:tc>
                  <a:txBody>
                    <a:bodyPr/>
                    <a:lstStyle/>
                    <a:p>
                      <a:r>
                        <a:rPr lang="ru-RU" sz="1300" b="0" dirty="0" smtClean="0">
                          <a:ln>
                            <a:noFill/>
                          </a:ln>
                          <a:solidFill>
                            <a:srgbClr val="102D69"/>
                          </a:solidFill>
                          <a:latin typeface="HSE Sans" panose="02000000000000000000" pitchFamily="2" charset="0"/>
                        </a:rPr>
                        <a:t>Метрика</a:t>
                      </a:r>
                      <a:endParaRPr lang="x-none" sz="1300" b="0">
                        <a:ln>
                          <a:noFill/>
                        </a:ln>
                        <a:solidFill>
                          <a:srgbClr val="102D69"/>
                        </a:solidFill>
                        <a:latin typeface="HSE Sans" panose="02000000000000000000" pitchFamily="2" charset="0"/>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Значение</a:t>
                      </a:r>
                      <a:endParaRPr lang="x-none"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Идеальное</a:t>
                      </a:r>
                      <a:r>
                        <a:rPr lang="ru-RU" sz="1300" b="0" baseline="0" dirty="0" smtClean="0">
                          <a:ln>
                            <a:noFill/>
                          </a:ln>
                          <a:solidFill>
                            <a:srgbClr val="102D69"/>
                          </a:solidFill>
                          <a:latin typeface="HSE Sans" panose="02000000000000000000" pitchFamily="2" charset="0"/>
                        </a:rPr>
                        <a:t> значение</a:t>
                      </a:r>
                      <a:endParaRPr lang="x-none"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Средняя задержка</a:t>
                      </a:r>
                      <a:endParaRPr lang="x-none" sz="1300">
                        <a:ln>
                          <a:solidFill>
                            <a:schemeClr val="bg1">
                              <a:lumMod val="75000"/>
                            </a:schemeClr>
                          </a:solidFill>
                        </a:ln>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55 минут 14 секунд</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0 секунд</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Пропускная способность</a:t>
                      </a:r>
                      <a:endParaRPr lang="x-none" sz="1300">
                        <a:ln>
                          <a:solidFill>
                            <a:schemeClr val="bg1">
                              <a:lumMod val="75000"/>
                            </a:schemeClr>
                          </a:solidFill>
                        </a:ln>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13 333 запроса в час</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Не</a:t>
                      </a:r>
                      <a:r>
                        <a:rPr lang="ru-RU" sz="1300" b="0" baseline="0" dirty="0" smtClean="0">
                          <a:ln>
                            <a:noFill/>
                          </a:ln>
                          <a:solidFill>
                            <a:srgbClr val="102D69"/>
                          </a:solidFill>
                          <a:latin typeface="HSE Sans" panose="02000000000000000000" pitchFamily="2" charset="0"/>
                        </a:rPr>
                        <a:t> ограничена</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Общее число</a:t>
                      </a:r>
                      <a:r>
                        <a:rPr lang="ru-RU" sz="1300" b="0" baseline="0" dirty="0" smtClean="0">
                          <a:ln>
                            <a:noFill/>
                          </a:ln>
                          <a:solidFill>
                            <a:srgbClr val="102D69"/>
                          </a:solidFill>
                          <a:latin typeface="HSE Sans" panose="02000000000000000000" pitchFamily="2" charset="0"/>
                        </a:rPr>
                        <a:t> принятых запросов</a:t>
                      </a:r>
                      <a:endParaRPr lang="x-none" sz="1300" b="0">
                        <a:ln>
                          <a:noFill/>
                        </a:ln>
                        <a:solidFill>
                          <a:srgbClr val="102D69"/>
                        </a:solidFill>
                        <a:latin typeface="HSE Sans" panose="02000000000000000000" pitchFamily="2" charset="0"/>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4 479 888 запросов</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5 559 800 запросов</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7470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5">
            <a:extLst>
              <a:ext uri="{FF2B5EF4-FFF2-40B4-BE49-F238E27FC236}">
                <a16:creationId xmlns="" xmlns:a16="http://schemas.microsoft.com/office/drawing/2014/main" id="{2467A1B8-16A4-134C-9B37-F388E503018D}"/>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7" name="Текст 6">
            <a:extLst>
              <a:ext uri="{FF2B5EF4-FFF2-40B4-BE49-F238E27FC236}">
                <a16:creationId xmlns="" xmlns:a16="http://schemas.microsoft.com/office/drawing/2014/main" id="{8F16B6AC-7147-4143-8F71-EEB6F782C334}"/>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8" name="Текст 7">
            <a:extLst>
              <a:ext uri="{FF2B5EF4-FFF2-40B4-BE49-F238E27FC236}">
                <a16:creationId xmlns="" xmlns:a16="http://schemas.microsoft.com/office/drawing/2014/main" id="{6C9C4F34-55DD-1B49-87D7-49B1EBF7F8EC}"/>
              </a:ext>
            </a:extLst>
          </p:cNvPr>
          <p:cNvSpPr>
            <a:spLocks noGrp="1"/>
          </p:cNvSpPr>
          <p:nvPr>
            <p:ph type="body" sz="quarter" idx="15"/>
          </p:nvPr>
        </p:nvSpPr>
        <p:spPr/>
        <p:txBody>
          <a:bodyPr/>
          <a:lstStyle/>
          <a:p>
            <a:r>
              <a:rPr lang="ru-RU" dirty="0">
                <a:latin typeface="HSE Sans"/>
              </a:rPr>
              <a:t>Результаты пробного</a:t>
            </a:r>
          </a:p>
          <a:p>
            <a:r>
              <a:rPr lang="ru-RU" dirty="0">
                <a:latin typeface="HSE Sans"/>
              </a:rPr>
              <a:t>эксперимента</a:t>
            </a:r>
          </a:p>
        </p:txBody>
      </p:sp>
      <p:sp>
        <p:nvSpPr>
          <p:cNvPr id="10" name="Заголовок 13">
            <a:extLst>
              <a:ext uri="{FF2B5EF4-FFF2-40B4-BE49-F238E27FC236}">
                <a16:creationId xmlns="" xmlns:a16="http://schemas.microsoft.com/office/drawing/2014/main" id="{C1657578-5B49-FB42-9E68-EF4E3D607FF9}"/>
              </a:ext>
            </a:extLst>
          </p:cNvPr>
          <p:cNvSpPr txBox="1">
            <a:spLocks/>
          </p:cNvSpPr>
          <p:nvPr/>
        </p:nvSpPr>
        <p:spPr>
          <a:xfrm>
            <a:off x="728374" y="1447789"/>
            <a:ext cx="4322530" cy="7770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200" dirty="0" smtClean="0">
                <a:latin typeface="HSE Sans"/>
              </a:rPr>
              <a:t>Результаты работы </a:t>
            </a:r>
          </a:p>
          <a:p>
            <a:r>
              <a:rPr lang="ru-RU" sz="2200" dirty="0">
                <a:latin typeface="HSE Sans"/>
              </a:rPr>
              <a:t>о</a:t>
            </a:r>
            <a:r>
              <a:rPr lang="ru-RU" sz="2200" dirty="0" smtClean="0">
                <a:latin typeface="HSE Sans"/>
              </a:rPr>
              <a:t>бученного агента</a:t>
            </a:r>
          </a:p>
        </p:txBody>
      </p:sp>
      <p:graphicFrame>
        <p:nvGraphicFramePr>
          <p:cNvPr id="3" name="Таблица 2"/>
          <p:cNvGraphicFramePr>
            <a:graphicFrameLocks noGrp="1"/>
          </p:cNvGraphicFramePr>
          <p:nvPr>
            <p:extLst>
              <p:ext uri="{D42A27DB-BD31-4B8C-83A1-F6EECF244321}">
                <p14:modId xmlns:p14="http://schemas.microsoft.com/office/powerpoint/2010/main" val="958220668"/>
              </p:ext>
            </p:extLst>
          </p:nvPr>
        </p:nvGraphicFramePr>
        <p:xfrm>
          <a:off x="822960" y="2347679"/>
          <a:ext cx="10358070" cy="2394680"/>
        </p:xfrm>
        <a:graphic>
          <a:graphicData uri="http://schemas.openxmlformats.org/drawingml/2006/table">
            <a:tbl>
              <a:tblPr firstRow="1" bandRow="1">
                <a:tableStyleId>{5C22544A-7EE6-4342-B048-85BDC9FD1C3A}</a:tableStyleId>
              </a:tblPr>
              <a:tblGrid>
                <a:gridCol w="2679365"/>
                <a:gridCol w="2605177"/>
                <a:gridCol w="2579298"/>
                <a:gridCol w="2494230"/>
              </a:tblGrid>
              <a:tr h="598670">
                <a:tc>
                  <a:txBody>
                    <a:bodyPr/>
                    <a:lstStyle/>
                    <a:p>
                      <a:r>
                        <a:rPr lang="ru-RU" sz="1300" b="0" dirty="0" smtClean="0">
                          <a:ln>
                            <a:noFill/>
                          </a:ln>
                          <a:solidFill>
                            <a:srgbClr val="102D69"/>
                          </a:solidFill>
                          <a:latin typeface="HSE Sans" panose="02000000000000000000" pitchFamily="2" charset="0"/>
                        </a:rPr>
                        <a:t>Метрика</a:t>
                      </a:r>
                      <a:endParaRPr lang="x-none" sz="1300" b="0">
                        <a:ln>
                          <a:noFill/>
                        </a:ln>
                        <a:solidFill>
                          <a:srgbClr val="102D69"/>
                        </a:solidFill>
                        <a:latin typeface="HSE Sans" panose="02000000000000000000" pitchFamily="2" charset="0"/>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Эксперимент 1</a:t>
                      </a:r>
                      <a:endParaRPr lang="x-none"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Эксперимент 2</a:t>
                      </a:r>
                      <a:endParaRPr lang="x-none"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Идеальное</a:t>
                      </a:r>
                      <a:r>
                        <a:rPr lang="ru-RU" sz="1300" b="0" baseline="0" dirty="0" smtClean="0">
                          <a:ln>
                            <a:noFill/>
                          </a:ln>
                          <a:solidFill>
                            <a:srgbClr val="102D69"/>
                          </a:solidFill>
                          <a:latin typeface="HSE Sans" panose="02000000000000000000" pitchFamily="2" charset="0"/>
                        </a:rPr>
                        <a:t> значение</a:t>
                      </a:r>
                      <a:endParaRPr lang="x-none" sz="1300" b="0">
                        <a:ln>
                          <a:noFill/>
                        </a:ln>
                        <a:solidFill>
                          <a:srgbClr val="102D69"/>
                        </a:solidFill>
                        <a:latin typeface="HSE Sans" panose="02000000000000000000" pitchFamily="2" charset="0"/>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Средняя задержка</a:t>
                      </a:r>
                      <a:endParaRPr lang="x-none" sz="1300">
                        <a:ln>
                          <a:solidFill>
                            <a:schemeClr val="bg1">
                              <a:lumMod val="75000"/>
                            </a:schemeClr>
                          </a:solidFill>
                        </a:ln>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1" dirty="0" smtClean="0">
                          <a:ln>
                            <a:noFill/>
                          </a:ln>
                          <a:solidFill>
                            <a:srgbClr val="102D69"/>
                          </a:solidFill>
                          <a:latin typeface="HSE Sans" panose="02000000000000000000" pitchFamily="2" charset="0"/>
                        </a:rPr>
                        <a:t>92 минуты 15 секунд</a:t>
                      </a:r>
                      <a:endParaRPr lang="x-none" sz="1300" b="1">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97</a:t>
                      </a:r>
                      <a:r>
                        <a:rPr lang="ru-RU" sz="1300" b="0" baseline="0" dirty="0" smtClean="0">
                          <a:ln>
                            <a:noFill/>
                          </a:ln>
                          <a:solidFill>
                            <a:srgbClr val="102D69"/>
                          </a:solidFill>
                          <a:latin typeface="HSE Sans" panose="02000000000000000000" pitchFamily="2" charset="0"/>
                        </a:rPr>
                        <a:t> </a:t>
                      </a:r>
                      <a:r>
                        <a:rPr lang="ru-RU" sz="1300" b="0" dirty="0" smtClean="0">
                          <a:ln>
                            <a:noFill/>
                          </a:ln>
                          <a:solidFill>
                            <a:srgbClr val="102D69"/>
                          </a:solidFill>
                          <a:latin typeface="HSE Sans" panose="02000000000000000000" pitchFamily="2" charset="0"/>
                        </a:rPr>
                        <a:t>минут 43 секунды</a:t>
                      </a:r>
                      <a:endParaRPr lang="x-none" sz="1300" smtClean="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0 секунд</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Пропускная способность</a:t>
                      </a:r>
                      <a:endParaRPr lang="x-none" sz="1300">
                        <a:ln>
                          <a:solidFill>
                            <a:schemeClr val="bg1">
                              <a:lumMod val="75000"/>
                            </a:schemeClr>
                          </a:solidFill>
                        </a:ln>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3 051</a:t>
                      </a:r>
                      <a:r>
                        <a:rPr lang="ru-RU" sz="1300" b="0" baseline="0" dirty="0" smtClean="0">
                          <a:ln>
                            <a:noFill/>
                          </a:ln>
                          <a:solidFill>
                            <a:srgbClr val="102D69"/>
                          </a:solidFill>
                          <a:latin typeface="HSE Sans" panose="02000000000000000000" pitchFamily="2" charset="0"/>
                        </a:rPr>
                        <a:t> </a:t>
                      </a:r>
                      <a:r>
                        <a:rPr lang="ru-RU" sz="1300" b="0" dirty="0" smtClean="0">
                          <a:ln>
                            <a:noFill/>
                          </a:ln>
                          <a:solidFill>
                            <a:srgbClr val="102D69"/>
                          </a:solidFill>
                          <a:latin typeface="HSE Sans" panose="02000000000000000000" pitchFamily="2" charset="0"/>
                        </a:rPr>
                        <a:t>запроса в час</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1" dirty="0" smtClean="0">
                          <a:ln>
                            <a:noFill/>
                          </a:ln>
                          <a:solidFill>
                            <a:srgbClr val="102D69"/>
                          </a:solidFill>
                          <a:latin typeface="HSE Sans" panose="02000000000000000000" pitchFamily="2" charset="0"/>
                        </a:rPr>
                        <a:t>4</a:t>
                      </a:r>
                      <a:r>
                        <a:rPr lang="ru-RU" sz="1300" b="1" baseline="0" dirty="0" smtClean="0">
                          <a:ln>
                            <a:noFill/>
                          </a:ln>
                          <a:solidFill>
                            <a:srgbClr val="102D69"/>
                          </a:solidFill>
                          <a:latin typeface="HSE Sans" panose="02000000000000000000" pitchFamily="2" charset="0"/>
                        </a:rPr>
                        <a:t> 666 запроса в час</a:t>
                      </a:r>
                      <a:endParaRPr lang="x-none" sz="1300" b="1" smtClean="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Не</a:t>
                      </a:r>
                      <a:r>
                        <a:rPr lang="ru-RU" sz="1300" b="0" baseline="0" dirty="0" smtClean="0">
                          <a:ln>
                            <a:noFill/>
                          </a:ln>
                          <a:solidFill>
                            <a:srgbClr val="102D69"/>
                          </a:solidFill>
                          <a:latin typeface="HSE Sans" panose="02000000000000000000" pitchFamily="2" charset="0"/>
                        </a:rPr>
                        <a:t> ограничена</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598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Общее число</a:t>
                      </a:r>
                      <a:r>
                        <a:rPr lang="ru-RU" sz="1300" b="0" baseline="0" dirty="0" smtClean="0">
                          <a:ln>
                            <a:noFill/>
                          </a:ln>
                          <a:solidFill>
                            <a:srgbClr val="102D69"/>
                          </a:solidFill>
                          <a:latin typeface="HSE Sans" panose="02000000000000000000" pitchFamily="2" charset="0"/>
                        </a:rPr>
                        <a:t> принятых запросов</a:t>
                      </a:r>
                      <a:endParaRPr lang="x-none" sz="1300" b="0">
                        <a:ln>
                          <a:noFill/>
                        </a:ln>
                        <a:solidFill>
                          <a:srgbClr val="102D69"/>
                        </a:solidFill>
                        <a:latin typeface="HSE Sans" panose="02000000000000000000" pitchFamily="2" charset="0"/>
                      </a:endParaRPr>
                    </a:p>
                  </a:txBody>
                  <a:tcPr>
                    <a:lnL w="12700" cmpd="sng">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1 025 136 запросов</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1" dirty="0" smtClean="0">
                          <a:ln>
                            <a:noFill/>
                          </a:ln>
                          <a:solidFill>
                            <a:srgbClr val="102D69"/>
                          </a:solidFill>
                          <a:latin typeface="HSE Sans" panose="02000000000000000000" pitchFamily="2" charset="0"/>
                        </a:rPr>
                        <a:t>1 567 776 запросов</a:t>
                      </a:r>
                      <a:endParaRPr lang="x-none" sz="1300" b="1" smtClean="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300" b="0" dirty="0" smtClean="0">
                          <a:ln>
                            <a:noFill/>
                          </a:ln>
                          <a:solidFill>
                            <a:srgbClr val="102D69"/>
                          </a:solidFill>
                          <a:latin typeface="HSE Sans" panose="02000000000000000000" pitchFamily="2" charset="0"/>
                        </a:rPr>
                        <a:t>5 559 800 запросов</a:t>
                      </a:r>
                      <a:endParaRPr lang="x-none" sz="1300">
                        <a:ln>
                          <a:solidFill>
                            <a:schemeClr val="bg1">
                              <a:lumMod val="75000"/>
                            </a:schemeClr>
                          </a:solidFill>
                        </a:ln>
                      </a:endParaRPr>
                    </a:p>
                    <a:p>
                      <a:pPr algn="r"/>
                      <a:endParaRPr lang="x-none" sz="1300">
                        <a:ln>
                          <a:solidFill>
                            <a:schemeClr val="bg1">
                              <a:lumMod val="75000"/>
                            </a:schemeClr>
                          </a:solidFill>
                        </a:ln>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892282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4F0FBB06-E150-E043-9C3B-E94A0F5A67CA}"/>
              </a:ext>
            </a:extLst>
          </p:cNvPr>
          <p:cNvSpPr>
            <a:spLocks noGrp="1"/>
          </p:cNvSpPr>
          <p:nvPr>
            <p:ph type="title"/>
          </p:nvPr>
        </p:nvSpPr>
        <p:spPr/>
        <p:txBody>
          <a:bodyPr>
            <a:normAutofit/>
          </a:bodyPr>
          <a:lstStyle/>
          <a:p>
            <a:r>
              <a:rPr lang="ru-RU" dirty="0" smtClean="0"/>
              <a:t>Результаты</a:t>
            </a:r>
            <a:br>
              <a:rPr lang="ru-RU" dirty="0" smtClean="0"/>
            </a:br>
            <a:r>
              <a:rPr lang="ru-RU" dirty="0" smtClean="0"/>
              <a:t>и выводы</a:t>
            </a:r>
            <a:endParaRPr lang="ru-RU" dirty="0"/>
          </a:p>
        </p:txBody>
      </p:sp>
      <p:sp>
        <p:nvSpPr>
          <p:cNvPr id="3" name="Текст 2">
            <a:extLst>
              <a:ext uri="{FF2B5EF4-FFF2-40B4-BE49-F238E27FC236}">
                <a16:creationId xmlns="" xmlns:a16="http://schemas.microsoft.com/office/drawing/2014/main" id="{2465E442-B2F4-3748-B83F-E8D7BCF1B778}"/>
              </a:ext>
            </a:extLst>
          </p:cNvPr>
          <p:cNvSpPr>
            <a:spLocks noGrp="1"/>
          </p:cNvSpPr>
          <p:nvPr>
            <p:ph type="body" sz="quarter" idx="12"/>
          </p:nvPr>
        </p:nvSpPr>
        <p:spPr/>
        <p:txBody>
          <a:bodyPr/>
          <a:lstStyle/>
          <a:p>
            <a:pPr marL="285750" indent="-285750">
              <a:buFont typeface="Arial" panose="020B0604020202020204" pitchFamily="34" charset="0"/>
              <a:buChar char="•"/>
            </a:pPr>
            <a:r>
              <a:rPr lang="ru-RU" dirty="0" smtClean="0"/>
              <a:t>Результат игры в Тетрис сравним с показателями других работ</a:t>
            </a:r>
          </a:p>
          <a:p>
            <a:pPr marL="285750" indent="-285750">
              <a:buFont typeface="Arial" panose="020B0604020202020204" pitchFamily="34" charset="0"/>
              <a:buChar char="•"/>
            </a:pPr>
            <a:r>
              <a:rPr lang="ru-RU" dirty="0" smtClean="0"/>
              <a:t>Первая </a:t>
            </a:r>
            <a:r>
              <a:rPr lang="ru-RU" dirty="0"/>
              <a:t>часть работы выполнена </a:t>
            </a:r>
            <a:r>
              <a:rPr lang="ru-RU" dirty="0" smtClean="0"/>
              <a:t>полностью: показано успешное применение </a:t>
            </a:r>
            <a:r>
              <a:rPr lang="en-US" dirty="0" smtClean="0"/>
              <a:t>RL </a:t>
            </a:r>
            <a:r>
              <a:rPr lang="ru-RU" dirty="0" smtClean="0"/>
              <a:t>для автоматической игры в Тетрис</a:t>
            </a:r>
          </a:p>
          <a:p>
            <a:pPr marL="285750" indent="-285750">
              <a:buFont typeface="Arial" panose="020B0604020202020204" pitchFamily="34" charset="0"/>
              <a:buChar char="•"/>
            </a:pPr>
            <a:r>
              <a:rPr lang="ru-RU" dirty="0" smtClean="0"/>
              <a:t>Код может быть использован для реализации автоматической игры в другие компьютерные игры</a:t>
            </a:r>
          </a:p>
          <a:p>
            <a:pPr marL="285750" indent="-285750">
              <a:buFont typeface="Arial" panose="020B0604020202020204" pitchFamily="34" charset="0"/>
              <a:buChar char="•"/>
            </a:pPr>
            <a:r>
              <a:rPr lang="ru-RU" dirty="0"/>
              <a:t>Вторая часть работы требует дополнительного </a:t>
            </a:r>
            <a:r>
              <a:rPr lang="ru-RU" dirty="0" smtClean="0"/>
              <a:t>изучения</a:t>
            </a:r>
          </a:p>
          <a:p>
            <a:pPr marL="285750" indent="-285750">
              <a:buFont typeface="Arial" panose="020B0604020202020204" pitchFamily="34" charset="0"/>
              <a:buChar char="•"/>
            </a:pPr>
            <a:r>
              <a:rPr lang="ru-RU" dirty="0"/>
              <a:t>Результат основной части работы значительно ниже эвристического алгоритма</a:t>
            </a:r>
          </a:p>
          <a:p>
            <a:pPr marL="285750" indent="-285750">
              <a:buFont typeface="Arial" panose="020B0604020202020204" pitchFamily="34" charset="0"/>
              <a:buChar char="•"/>
            </a:pPr>
            <a:endParaRPr lang="ru-RU" dirty="0"/>
          </a:p>
        </p:txBody>
      </p:sp>
      <p:sp>
        <p:nvSpPr>
          <p:cNvPr id="6" name="Текст 5">
            <a:extLst>
              <a:ext uri="{FF2B5EF4-FFF2-40B4-BE49-F238E27FC236}">
                <a16:creationId xmlns="" xmlns:a16="http://schemas.microsoft.com/office/drawing/2014/main" id="{76992545-046C-7241-A3FF-215D81AF4AB3}"/>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7" name="Текст 6">
            <a:extLst>
              <a:ext uri="{FF2B5EF4-FFF2-40B4-BE49-F238E27FC236}">
                <a16:creationId xmlns="" xmlns:a16="http://schemas.microsoft.com/office/drawing/2014/main" id="{31A0EB17-0D28-524C-9C34-1970B0BAC8CE}"/>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8" name="Текст 7">
            <a:extLst>
              <a:ext uri="{FF2B5EF4-FFF2-40B4-BE49-F238E27FC236}">
                <a16:creationId xmlns="" xmlns:a16="http://schemas.microsoft.com/office/drawing/2014/main" id="{CD633F9A-0684-3C45-AC7F-6A087C1D8F06}"/>
              </a:ext>
            </a:extLst>
          </p:cNvPr>
          <p:cNvSpPr>
            <a:spLocks noGrp="1"/>
          </p:cNvSpPr>
          <p:nvPr>
            <p:ph type="body" sz="quarter" idx="15"/>
          </p:nvPr>
        </p:nvSpPr>
        <p:spPr/>
        <p:txBody>
          <a:bodyPr/>
          <a:lstStyle/>
          <a:p>
            <a:r>
              <a:rPr lang="ru-RU" dirty="0"/>
              <a:t>Результаты</a:t>
            </a:r>
            <a:br>
              <a:rPr lang="ru-RU" dirty="0"/>
            </a:br>
            <a:r>
              <a:rPr lang="ru-RU" dirty="0"/>
              <a:t>и выводы</a:t>
            </a:r>
          </a:p>
        </p:txBody>
      </p:sp>
      <p:pic>
        <p:nvPicPr>
          <p:cNvPr id="2050" name="Picture 2" descr="https://new-science.ru/wp-content/uploads/2019/10/61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0630" y="1510852"/>
            <a:ext cx="5455394" cy="4091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186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5309826" y="1349528"/>
            <a:ext cx="6444943" cy="48670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 xmlns:a16="http://schemas.microsoft.com/office/drawing/2014/main" id="{075A9635-3750-D34A-AC4F-18C777EEEACE}"/>
              </a:ext>
            </a:extLst>
          </p:cNvPr>
          <p:cNvSpPr>
            <a:spLocks noGrp="1"/>
          </p:cNvSpPr>
          <p:nvPr>
            <p:ph type="title"/>
          </p:nvPr>
        </p:nvSpPr>
        <p:spPr/>
        <p:txBody>
          <a:bodyPr>
            <a:normAutofit fontScale="90000"/>
          </a:bodyPr>
          <a:lstStyle/>
          <a:p>
            <a:r>
              <a:rPr lang="ru-RU" dirty="0" smtClean="0"/>
              <a:t>Направления дальнейшей</a:t>
            </a:r>
            <a:br>
              <a:rPr lang="ru-RU" dirty="0" smtClean="0"/>
            </a:br>
            <a:r>
              <a:rPr lang="ru-RU" dirty="0" smtClean="0"/>
              <a:t>работы</a:t>
            </a:r>
            <a:r>
              <a:rPr lang="ru-RU" dirty="0"/>
              <a:t/>
            </a:r>
            <a:br>
              <a:rPr lang="ru-RU" dirty="0"/>
            </a:br>
            <a:endParaRPr lang="ru-RU" dirty="0"/>
          </a:p>
        </p:txBody>
      </p:sp>
      <p:sp>
        <p:nvSpPr>
          <p:cNvPr id="3" name="Текст 2">
            <a:extLst>
              <a:ext uri="{FF2B5EF4-FFF2-40B4-BE49-F238E27FC236}">
                <a16:creationId xmlns="" xmlns:a16="http://schemas.microsoft.com/office/drawing/2014/main" id="{DC07A214-5C62-A748-9610-9B102D55042C}"/>
              </a:ext>
            </a:extLst>
          </p:cNvPr>
          <p:cNvSpPr>
            <a:spLocks noGrp="1"/>
          </p:cNvSpPr>
          <p:nvPr>
            <p:ph type="body" sz="quarter" idx="12"/>
          </p:nvPr>
        </p:nvSpPr>
        <p:spPr/>
        <p:txBody>
          <a:bodyPr/>
          <a:lstStyle/>
          <a:p>
            <a:pPr marL="342900" indent="-342900">
              <a:buFont typeface="+mj-lt"/>
              <a:buAutoNum type="arabicPeriod"/>
            </a:pPr>
            <a:r>
              <a:rPr lang="ru-RU" dirty="0" smtClean="0"/>
              <a:t>Применение обучения с подкреплениям к другим компьютерным играм</a:t>
            </a:r>
          </a:p>
          <a:p>
            <a:pPr marL="342900" indent="-342900">
              <a:buFont typeface="+mj-lt"/>
              <a:buAutoNum type="arabicPeriod"/>
            </a:pPr>
            <a:r>
              <a:rPr lang="ru-RU" dirty="0" smtClean="0"/>
              <a:t>Более детальное исследование статей других авторов</a:t>
            </a:r>
          </a:p>
          <a:p>
            <a:pPr marL="342900" indent="-342900">
              <a:buFont typeface="+mj-lt"/>
              <a:buAutoNum type="arabicPeriod"/>
            </a:pPr>
            <a:r>
              <a:rPr lang="ru-RU" dirty="0" smtClean="0"/>
              <a:t>Поиск новых архитектур нейронной сети и запуск обучения для сравнения результатов</a:t>
            </a:r>
          </a:p>
          <a:p>
            <a:pPr marL="342900" indent="-342900">
              <a:buFont typeface="+mj-lt"/>
              <a:buAutoNum type="arabicPeriod"/>
            </a:pPr>
            <a:r>
              <a:rPr lang="ru-RU" dirty="0" smtClean="0"/>
              <a:t>Запуск обучения на других исходных данных для анализа особенностей </a:t>
            </a:r>
            <a:r>
              <a:rPr lang="en-US" dirty="0" smtClean="0"/>
              <a:t>RL</a:t>
            </a:r>
            <a:endParaRPr lang="ru-RU" dirty="0"/>
          </a:p>
        </p:txBody>
      </p:sp>
      <p:sp>
        <p:nvSpPr>
          <p:cNvPr id="4" name="Текст 3">
            <a:extLst>
              <a:ext uri="{FF2B5EF4-FFF2-40B4-BE49-F238E27FC236}">
                <a16:creationId xmlns="" xmlns:a16="http://schemas.microsoft.com/office/drawing/2014/main" id="{479F1503-6AC3-BC44-8339-CDF4434C29F8}"/>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5" name="Текст 4">
            <a:extLst>
              <a:ext uri="{FF2B5EF4-FFF2-40B4-BE49-F238E27FC236}">
                <a16:creationId xmlns="" xmlns:a16="http://schemas.microsoft.com/office/drawing/2014/main" id="{B44726F6-6B97-9541-B430-5890C40AB653}"/>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6" name="Текст 5">
            <a:extLst>
              <a:ext uri="{FF2B5EF4-FFF2-40B4-BE49-F238E27FC236}">
                <a16:creationId xmlns="" xmlns:a16="http://schemas.microsoft.com/office/drawing/2014/main" id="{1FF1B796-D346-7747-8C68-5B56E6538039}"/>
              </a:ext>
            </a:extLst>
          </p:cNvPr>
          <p:cNvSpPr>
            <a:spLocks noGrp="1"/>
          </p:cNvSpPr>
          <p:nvPr>
            <p:ph type="body" sz="quarter" idx="15"/>
          </p:nvPr>
        </p:nvSpPr>
        <p:spPr/>
        <p:txBody>
          <a:bodyPr/>
          <a:lstStyle/>
          <a:p>
            <a:r>
              <a:rPr lang="ru-RU" dirty="0"/>
              <a:t>Направления дальнейшей</a:t>
            </a:r>
            <a:br>
              <a:rPr lang="ru-RU" dirty="0"/>
            </a:br>
            <a:r>
              <a:rPr lang="ru-RU" dirty="0" smtClean="0"/>
              <a:t>работы</a:t>
            </a:r>
            <a:endParaRPr lang="ru-RU" dirty="0"/>
          </a:p>
        </p:txBody>
      </p:sp>
      <p:pic>
        <p:nvPicPr>
          <p:cNvPr id="1026" name="Picture 2" descr="Про &amp;quot;Облака&amp;quot; часть первая - Myko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3406" y="1751588"/>
            <a:ext cx="5692124" cy="379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2664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4F0FBB06-E150-E043-9C3B-E94A0F5A67CA}"/>
              </a:ext>
            </a:extLst>
          </p:cNvPr>
          <p:cNvSpPr>
            <a:spLocks noGrp="1"/>
          </p:cNvSpPr>
          <p:nvPr>
            <p:ph type="title"/>
          </p:nvPr>
        </p:nvSpPr>
        <p:spPr/>
        <p:txBody>
          <a:bodyPr>
            <a:normAutofit fontScale="90000"/>
          </a:bodyPr>
          <a:lstStyle/>
          <a:p>
            <a:r>
              <a:rPr lang="ru-RU" dirty="0" smtClean="0"/>
              <a:t>Список использованных</a:t>
            </a:r>
            <a:br>
              <a:rPr lang="ru-RU" dirty="0" smtClean="0"/>
            </a:br>
            <a:r>
              <a:rPr lang="ru-RU" dirty="0" smtClean="0"/>
              <a:t>источников</a:t>
            </a:r>
            <a:r>
              <a:rPr lang="ru-RU" dirty="0"/>
              <a:t/>
            </a:r>
            <a:br>
              <a:rPr lang="ru-RU" dirty="0"/>
            </a:br>
            <a:endParaRPr lang="ru-RU" dirty="0"/>
          </a:p>
        </p:txBody>
      </p:sp>
      <p:sp>
        <p:nvSpPr>
          <p:cNvPr id="3" name="Текст 2">
            <a:extLst>
              <a:ext uri="{FF2B5EF4-FFF2-40B4-BE49-F238E27FC236}">
                <a16:creationId xmlns="" xmlns:a16="http://schemas.microsoft.com/office/drawing/2014/main" id="{2465E442-B2F4-3748-B83F-E8D7BCF1B778}"/>
              </a:ext>
            </a:extLst>
          </p:cNvPr>
          <p:cNvSpPr>
            <a:spLocks noGrp="1"/>
          </p:cNvSpPr>
          <p:nvPr>
            <p:ph type="body" sz="quarter" idx="12"/>
          </p:nvPr>
        </p:nvSpPr>
        <p:spPr>
          <a:xfrm>
            <a:off x="585898" y="2379663"/>
            <a:ext cx="11059762" cy="3831356"/>
          </a:xfrm>
        </p:spPr>
        <p:txBody>
          <a:bodyPr numCol="2">
            <a:normAutofit/>
          </a:bodyPr>
          <a:lstStyle/>
          <a:p>
            <a:r>
              <a:rPr lang="en-US" dirty="0"/>
              <a:t>[1] </a:t>
            </a:r>
            <a:r>
              <a:rPr lang="en-US" dirty="0" err="1"/>
              <a:t>Vihar</a:t>
            </a:r>
            <a:r>
              <a:rPr lang="en-US" dirty="0"/>
              <a:t> </a:t>
            </a:r>
            <a:r>
              <a:rPr lang="en-US" dirty="0" err="1"/>
              <a:t>Kurama</a:t>
            </a:r>
            <a:r>
              <a:rPr lang="en-US" dirty="0"/>
              <a:t>, Samhita </a:t>
            </a:r>
            <a:r>
              <a:rPr lang="en-US" dirty="0" err="1"/>
              <a:t>Alla</a:t>
            </a:r>
            <a:r>
              <a:rPr lang="en-US" dirty="0"/>
              <a:t> (2018) </a:t>
            </a:r>
            <a:r>
              <a:rPr lang="ru-RU" dirty="0"/>
              <a:t>Обучение с подкреплением на языке </a:t>
            </a:r>
            <a:r>
              <a:rPr lang="en-US" dirty="0"/>
              <a:t>Python. // </a:t>
            </a:r>
            <a:r>
              <a:rPr lang="ru-RU" dirty="0"/>
              <a:t>Сайт </a:t>
            </a:r>
            <a:r>
              <a:rPr lang="en-US" dirty="0"/>
              <a:t>Habr.com. 28 </a:t>
            </a:r>
            <a:r>
              <a:rPr lang="ru-RU" dirty="0"/>
              <a:t>декабря (</a:t>
            </a:r>
            <a:r>
              <a:rPr lang="en-US" dirty="0"/>
              <a:t>https://habr.com/ru/company/piter/blog/434738/) </a:t>
            </a:r>
            <a:r>
              <a:rPr lang="ru-RU" dirty="0"/>
              <a:t>Просмотрено: </a:t>
            </a:r>
            <a:r>
              <a:rPr lang="ru-RU" dirty="0" smtClean="0"/>
              <a:t>02.02.2022</a:t>
            </a:r>
            <a:endParaRPr lang="en-US" dirty="0" smtClean="0"/>
          </a:p>
          <a:p>
            <a:r>
              <a:rPr lang="en-US" dirty="0" smtClean="0"/>
              <a:t>[2]</a:t>
            </a:r>
            <a:r>
              <a:rPr lang="en-US" dirty="0"/>
              <a:t> Kent, Steven (2001) The Ultimate History of Video Games: From Pong to </a:t>
            </a:r>
            <a:r>
              <a:rPr lang="en-US" dirty="0" err="1"/>
              <a:t>Pokemon</a:t>
            </a:r>
            <a:r>
              <a:rPr lang="en-US" dirty="0"/>
              <a:t>: The Story Behind the Craze That Touched Our Lives and Changed the World (1st ed.). Three Rivers Press. С. 377-381.</a:t>
            </a:r>
            <a:endParaRPr lang="en-US" dirty="0" smtClean="0"/>
          </a:p>
          <a:p>
            <a:r>
              <a:rPr lang="en-US" dirty="0" smtClean="0"/>
              <a:t>[</a:t>
            </a:r>
            <a:r>
              <a:rPr lang="en-US" dirty="0"/>
              <a:t>3] </a:t>
            </a:r>
            <a:r>
              <a:rPr lang="en-US" dirty="0" err="1"/>
              <a:t>Arif</a:t>
            </a:r>
            <a:r>
              <a:rPr lang="en-US" dirty="0"/>
              <a:t> Mohamed (2018) A history of cloud computing // </a:t>
            </a:r>
            <a:r>
              <a:rPr lang="ru-RU" dirty="0"/>
              <a:t>Сайт С</a:t>
            </a:r>
            <a:r>
              <a:rPr lang="en-US" dirty="0"/>
              <a:t>omputerweekly.com. 9 </a:t>
            </a:r>
            <a:r>
              <a:rPr lang="ru-RU" dirty="0"/>
              <a:t>апреля (</a:t>
            </a:r>
            <a:r>
              <a:rPr lang="en-US" dirty="0"/>
              <a:t>https://www.computerweekly.com/feature/A-history-of-cloud-computing) </a:t>
            </a:r>
            <a:r>
              <a:rPr lang="ru-RU" dirty="0"/>
              <a:t>Просмотрено: </a:t>
            </a:r>
            <a:r>
              <a:rPr lang="ru-RU" dirty="0" smtClean="0"/>
              <a:t>11.12.2021</a:t>
            </a:r>
            <a:endParaRPr lang="en-US" dirty="0" smtClean="0"/>
          </a:p>
          <a:p>
            <a:r>
              <a:rPr lang="en-US" dirty="0" smtClean="0"/>
              <a:t>[</a:t>
            </a:r>
            <a:r>
              <a:rPr lang="en-US" dirty="0"/>
              <a:t>4] Laura Wood (2021) Global Cloud Computing Market (2020 to 2026) - by Service, Deployment, Application Type, End-user and Region Businesswire.com. 24 </a:t>
            </a:r>
            <a:r>
              <a:rPr lang="ru-RU" dirty="0"/>
              <a:t>августа (</a:t>
            </a:r>
            <a:r>
              <a:rPr lang="en-US" dirty="0"/>
              <a:t>https://www.businesswire.com/news/home/20210824005585/</a:t>
            </a:r>
            <a:r>
              <a:rPr lang="en-US" dirty="0" err="1"/>
              <a:t>en</a:t>
            </a:r>
            <a:r>
              <a:rPr lang="en-US" dirty="0"/>
              <a:t>/Global-Cloud-Computing-Market-2020-to2026—by-Service-Deployment-Application-Type-End-user-and-Region—ResearchAndMarkets.com) </a:t>
            </a:r>
            <a:r>
              <a:rPr lang="ru-RU" dirty="0"/>
              <a:t>Просмотрено: 11.12.2021 </a:t>
            </a:r>
            <a:endParaRPr lang="en-US" dirty="0" smtClean="0"/>
          </a:p>
          <a:p>
            <a:r>
              <a:rPr lang="en-US" dirty="0" smtClean="0"/>
              <a:t>[5] </a:t>
            </a:r>
            <a:r>
              <a:rPr lang="en-US" dirty="0"/>
              <a:t>Susan </a:t>
            </a:r>
            <a:r>
              <a:rPr lang="en-US" dirty="0" smtClean="0"/>
              <a:t>Moore </a:t>
            </a:r>
            <a:r>
              <a:rPr lang="ru-RU" dirty="0" smtClean="0"/>
              <a:t>(</a:t>
            </a:r>
            <a:r>
              <a:rPr lang="en-US" dirty="0" smtClean="0"/>
              <a:t>2022</a:t>
            </a:r>
            <a:r>
              <a:rPr lang="ru-RU" dirty="0" smtClean="0"/>
              <a:t>)</a:t>
            </a:r>
            <a:r>
              <a:rPr lang="en-US" dirty="0" smtClean="0"/>
              <a:t> </a:t>
            </a:r>
            <a:r>
              <a:rPr lang="en-US" dirty="0"/>
              <a:t>Gartner Says More Than Half of Enterprise IT Spending in Key Market Segments Will Shift to the Cloud by </a:t>
            </a:r>
            <a:r>
              <a:rPr lang="en-US" dirty="0" smtClean="0"/>
              <a:t>2025. 9 </a:t>
            </a:r>
            <a:r>
              <a:rPr lang="ru-RU" dirty="0" smtClean="0"/>
              <a:t>февраля (</a:t>
            </a:r>
            <a:r>
              <a:rPr lang="en-US" dirty="0"/>
              <a:t>https://</a:t>
            </a:r>
            <a:r>
              <a:rPr lang="en-US" dirty="0" smtClean="0"/>
              <a:t>www.gartner.com/en/newsroom/press-releases/2022-02-09-gartner-says-more-than-half-of-enterprise-it-spending?utm_source=ixbtcom</a:t>
            </a:r>
            <a:r>
              <a:rPr lang="ru-RU" dirty="0" smtClean="0"/>
              <a:t>) Просмотрено: 12.05.2022</a:t>
            </a:r>
            <a:endParaRPr lang="en-US" dirty="0" smtClean="0"/>
          </a:p>
          <a:p>
            <a:endParaRPr lang="en-US" dirty="0" smtClean="0"/>
          </a:p>
          <a:p>
            <a:r>
              <a:rPr lang="en-US" dirty="0" smtClean="0"/>
              <a:t>[</a:t>
            </a:r>
            <a:r>
              <a:rPr lang="en-US" dirty="0"/>
              <a:t>6] Ori </a:t>
            </a:r>
            <a:r>
              <a:rPr lang="en-US" dirty="0" err="1"/>
              <a:t>Hadary</a:t>
            </a:r>
            <a:r>
              <a:rPr lang="en-US" dirty="0"/>
              <a:t>, Luke Marshall, </a:t>
            </a:r>
            <a:r>
              <a:rPr lang="en-US" dirty="0" err="1"/>
              <a:t>Ishai</a:t>
            </a:r>
            <a:r>
              <a:rPr lang="en-US" dirty="0"/>
              <a:t> </a:t>
            </a:r>
            <a:r>
              <a:rPr lang="en-US" dirty="0" err="1"/>
              <a:t>Menache</a:t>
            </a:r>
            <a:r>
              <a:rPr lang="en-US" dirty="0"/>
              <a:t>, </a:t>
            </a:r>
            <a:r>
              <a:rPr lang="en-US" dirty="0" err="1"/>
              <a:t>Abhisek</a:t>
            </a:r>
            <a:r>
              <a:rPr lang="en-US" dirty="0"/>
              <a:t> Pan, Esaias E </a:t>
            </a:r>
            <a:r>
              <a:rPr lang="en-US" dirty="0" err="1"/>
              <a:t>Greeff</a:t>
            </a:r>
            <a:r>
              <a:rPr lang="en-US" dirty="0"/>
              <a:t>, David Dion, Star </a:t>
            </a:r>
            <a:r>
              <a:rPr lang="en-US" dirty="0" err="1"/>
              <a:t>Dorminey</a:t>
            </a:r>
            <a:r>
              <a:rPr lang="en-US" dirty="0"/>
              <a:t>, </a:t>
            </a:r>
            <a:r>
              <a:rPr lang="en-US" dirty="0" err="1"/>
              <a:t>Shailesh</a:t>
            </a:r>
            <a:r>
              <a:rPr lang="en-US" dirty="0"/>
              <a:t> Joshi, Yang Chen, Mark </a:t>
            </a:r>
            <a:r>
              <a:rPr lang="en-US" dirty="0" err="1"/>
              <a:t>Russinovich</a:t>
            </a:r>
            <a:r>
              <a:rPr lang="en-US" dirty="0"/>
              <a:t>, and Thomas </a:t>
            </a:r>
            <a:r>
              <a:rPr lang="en-US" dirty="0" err="1"/>
              <a:t>Moscibroda</a:t>
            </a:r>
            <a:r>
              <a:rPr lang="en-US" dirty="0"/>
              <a:t> (2020) Protean: VM Allocation Service at Scale. // </a:t>
            </a:r>
            <a:r>
              <a:rPr lang="ru-RU" dirty="0"/>
              <a:t>Сайт </a:t>
            </a:r>
            <a:r>
              <a:rPr lang="en-US" dirty="0"/>
              <a:t>Usenix.org. 4-6 </a:t>
            </a:r>
            <a:r>
              <a:rPr lang="ru-RU" dirty="0"/>
              <a:t>ноября (</a:t>
            </a:r>
            <a:r>
              <a:rPr lang="en-US" dirty="0"/>
              <a:t>https://www.usenix.org/conference/osdi20/presentation/hadary) </a:t>
            </a:r>
            <a:r>
              <a:rPr lang="ru-RU" dirty="0"/>
              <a:t>Просмотрено: </a:t>
            </a:r>
            <a:r>
              <a:rPr lang="ru-RU" dirty="0" smtClean="0"/>
              <a:t>05.05.2022</a:t>
            </a:r>
            <a:endParaRPr lang="en-US" dirty="0" smtClean="0"/>
          </a:p>
          <a:p>
            <a:r>
              <a:rPr lang="en-US" dirty="0" smtClean="0"/>
              <a:t>[7</a:t>
            </a:r>
            <a:r>
              <a:rPr lang="en-US" dirty="0"/>
              <a:t>] </a:t>
            </a:r>
            <a:r>
              <a:rPr lang="en-US" dirty="0" err="1"/>
              <a:t>OpenAI</a:t>
            </a:r>
            <a:r>
              <a:rPr lang="en-US" dirty="0"/>
              <a:t> (2021) A toolkit for developing and comparing reinforcement learning algorithms. // </a:t>
            </a:r>
            <a:r>
              <a:rPr lang="ru-RU" dirty="0"/>
              <a:t>Сайт </a:t>
            </a:r>
            <a:r>
              <a:rPr lang="en-US" dirty="0"/>
              <a:t>Github.com. 2 </a:t>
            </a:r>
            <a:r>
              <a:rPr lang="ru-RU" dirty="0"/>
              <a:t>октября (</a:t>
            </a:r>
            <a:r>
              <a:rPr lang="en-US" dirty="0"/>
              <a:t>https://github.com/openai/gym) </a:t>
            </a:r>
            <a:r>
              <a:rPr lang="ru-RU" dirty="0"/>
              <a:t>Просмотрено: </a:t>
            </a:r>
            <a:r>
              <a:rPr lang="ru-RU" dirty="0" smtClean="0"/>
              <a:t>01.02.2022</a:t>
            </a:r>
            <a:endParaRPr lang="en-US" dirty="0" smtClean="0"/>
          </a:p>
          <a:p>
            <a:r>
              <a:rPr lang="en-US" dirty="0" smtClean="0"/>
              <a:t>[8</a:t>
            </a:r>
            <a:r>
              <a:rPr lang="en-US" dirty="0"/>
              <a:t>] </a:t>
            </a:r>
            <a:r>
              <a:rPr lang="en-US" dirty="0" err="1"/>
              <a:t>tensorflow</a:t>
            </a:r>
            <a:r>
              <a:rPr lang="en-US" dirty="0"/>
              <a:t> (2021) An Open Source Machine Learning Framework for Everyone. // </a:t>
            </a:r>
            <a:r>
              <a:rPr lang="ru-RU" dirty="0"/>
              <a:t>Сайт </a:t>
            </a:r>
            <a:r>
              <a:rPr lang="en-US" dirty="0"/>
              <a:t>Github.com. 4 </a:t>
            </a:r>
            <a:r>
              <a:rPr lang="ru-RU" dirty="0"/>
              <a:t>ноября (</a:t>
            </a:r>
            <a:r>
              <a:rPr lang="en-US" dirty="0"/>
              <a:t>https://github.com/tensorflow/tensorflow) </a:t>
            </a:r>
            <a:r>
              <a:rPr lang="ru-RU" dirty="0"/>
              <a:t>Просмотрено: 01.02.2022 </a:t>
            </a:r>
            <a:endParaRPr lang="en-US" dirty="0" smtClean="0"/>
          </a:p>
          <a:p>
            <a:r>
              <a:rPr lang="en-US" dirty="0" smtClean="0"/>
              <a:t>[9</a:t>
            </a:r>
            <a:r>
              <a:rPr lang="en-US" dirty="0"/>
              <a:t>] </a:t>
            </a:r>
            <a:r>
              <a:rPr lang="en-US" dirty="0" err="1"/>
              <a:t>Keras</a:t>
            </a:r>
            <a:r>
              <a:rPr lang="en-US" dirty="0"/>
              <a:t>-RL (2018) Deep Reinforcement Learning for </a:t>
            </a:r>
            <a:r>
              <a:rPr lang="en-US" dirty="0" err="1"/>
              <a:t>Keras</a:t>
            </a:r>
            <a:r>
              <a:rPr lang="en-US" dirty="0"/>
              <a:t>. // </a:t>
            </a:r>
            <a:r>
              <a:rPr lang="ru-RU" dirty="0"/>
              <a:t>Сайт </a:t>
            </a:r>
            <a:r>
              <a:rPr lang="en-US" dirty="0"/>
              <a:t>Github.com. 1 </a:t>
            </a:r>
            <a:r>
              <a:rPr lang="ru-RU" dirty="0"/>
              <a:t>мая (</a:t>
            </a:r>
            <a:r>
              <a:rPr lang="en-US" dirty="0"/>
              <a:t>https://github.com/keras-rl/keras-rl) </a:t>
            </a:r>
            <a:r>
              <a:rPr lang="ru-RU" dirty="0"/>
              <a:t>Просмотрено: </a:t>
            </a:r>
            <a:r>
              <a:rPr lang="ru-RU" dirty="0" smtClean="0"/>
              <a:t>01.02.2022</a:t>
            </a:r>
            <a:endParaRPr lang="en-US" dirty="0" smtClean="0"/>
          </a:p>
          <a:p>
            <a:r>
              <a:rPr lang="en-US" dirty="0" smtClean="0"/>
              <a:t>[10</a:t>
            </a:r>
            <a:r>
              <a:rPr lang="en-US" dirty="0"/>
              <a:t>] </a:t>
            </a:r>
            <a:r>
              <a:rPr lang="en-US" dirty="0" err="1"/>
              <a:t>elicortez</a:t>
            </a:r>
            <a:r>
              <a:rPr lang="en-US" dirty="0"/>
              <a:t>, </a:t>
            </a:r>
            <a:r>
              <a:rPr lang="en-US" dirty="0" err="1"/>
              <a:t>rfonseca</a:t>
            </a:r>
            <a:r>
              <a:rPr lang="en-US" dirty="0"/>
              <a:t>, </a:t>
            </a:r>
            <a:r>
              <a:rPr lang="en-US" dirty="0" err="1"/>
              <a:t>SamehElnikety</a:t>
            </a:r>
            <a:r>
              <a:rPr lang="en-US" dirty="0"/>
              <a:t> (2020) </a:t>
            </a:r>
            <a:r>
              <a:rPr lang="en-US" dirty="0" err="1"/>
              <a:t>AzurePublicDataset</a:t>
            </a:r>
            <a:r>
              <a:rPr lang="en-US" dirty="0"/>
              <a:t>. // </a:t>
            </a:r>
            <a:r>
              <a:rPr lang="ru-RU" dirty="0"/>
              <a:t>Сайт </a:t>
            </a:r>
            <a:r>
              <a:rPr lang="en-US" dirty="0"/>
              <a:t>Github.com. 13 </a:t>
            </a:r>
            <a:r>
              <a:rPr lang="ru-RU" dirty="0"/>
              <a:t>ноября (</a:t>
            </a:r>
            <a:r>
              <a:rPr lang="en-US" dirty="0"/>
              <a:t>https://github.com/Azure/AzurePublicDataset/blob/master/AzureTracesForPacking2020.md) </a:t>
            </a:r>
            <a:r>
              <a:rPr lang="ru-RU" dirty="0"/>
              <a:t>Просмотрено: 05.05.2022</a:t>
            </a:r>
            <a:endParaRPr lang="ru-RU" dirty="0" smtClean="0"/>
          </a:p>
        </p:txBody>
      </p:sp>
      <p:sp>
        <p:nvSpPr>
          <p:cNvPr id="6" name="Текст 5">
            <a:extLst>
              <a:ext uri="{FF2B5EF4-FFF2-40B4-BE49-F238E27FC236}">
                <a16:creationId xmlns="" xmlns:a16="http://schemas.microsoft.com/office/drawing/2014/main" id="{76992545-046C-7241-A3FF-215D81AF4AB3}"/>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7" name="Текст 6">
            <a:extLst>
              <a:ext uri="{FF2B5EF4-FFF2-40B4-BE49-F238E27FC236}">
                <a16:creationId xmlns="" xmlns:a16="http://schemas.microsoft.com/office/drawing/2014/main" id="{31A0EB17-0D28-524C-9C34-1970B0BAC8CE}"/>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8" name="Текст 7">
            <a:extLst>
              <a:ext uri="{FF2B5EF4-FFF2-40B4-BE49-F238E27FC236}">
                <a16:creationId xmlns="" xmlns:a16="http://schemas.microsoft.com/office/drawing/2014/main" id="{CD633F9A-0684-3C45-AC7F-6A087C1D8F06}"/>
              </a:ext>
            </a:extLst>
          </p:cNvPr>
          <p:cNvSpPr>
            <a:spLocks noGrp="1"/>
          </p:cNvSpPr>
          <p:nvPr>
            <p:ph type="body" sz="quarter" idx="15"/>
          </p:nvPr>
        </p:nvSpPr>
        <p:spPr/>
        <p:txBody>
          <a:bodyPr/>
          <a:lstStyle/>
          <a:p>
            <a:r>
              <a:rPr lang="ru-RU"/>
              <a:t>Список использованных</a:t>
            </a:r>
            <a:br>
              <a:rPr lang="ru-RU"/>
            </a:br>
            <a:r>
              <a:rPr lang="ru-RU" smtClean="0"/>
              <a:t>источников</a:t>
            </a:r>
            <a:endParaRPr lang="ru-RU" dirty="0"/>
          </a:p>
        </p:txBody>
      </p:sp>
    </p:spTree>
    <p:extLst>
      <p:ext uri="{BB962C8B-B14F-4D97-AF65-F5344CB8AC3E}">
        <p14:creationId xmlns:p14="http://schemas.microsoft.com/office/powerpoint/2010/main" val="14963227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 xmlns:a16="http://schemas.microsoft.com/office/drawing/2014/main" id="{92EB013E-243A-7E44-84B3-4118CCD5AFF9}"/>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3" name="Текст 2">
            <a:extLst>
              <a:ext uri="{FF2B5EF4-FFF2-40B4-BE49-F238E27FC236}">
                <a16:creationId xmlns="" xmlns:a16="http://schemas.microsoft.com/office/drawing/2014/main" id="{7D323C45-B329-894C-9560-43EF3302210E}"/>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4" name="Текст 3">
            <a:extLst>
              <a:ext uri="{FF2B5EF4-FFF2-40B4-BE49-F238E27FC236}">
                <a16:creationId xmlns="" xmlns:a16="http://schemas.microsoft.com/office/drawing/2014/main" id="{0ADA81B8-0209-EA4C-8306-5853CB70BEE8}"/>
              </a:ext>
            </a:extLst>
          </p:cNvPr>
          <p:cNvSpPr>
            <a:spLocks noGrp="1"/>
          </p:cNvSpPr>
          <p:nvPr>
            <p:ph type="body" sz="quarter" idx="15"/>
          </p:nvPr>
        </p:nvSpPr>
        <p:spPr/>
        <p:txBody>
          <a:bodyPr/>
          <a:lstStyle/>
          <a:p>
            <a:r>
              <a:rPr lang="ru-RU" dirty="0" smtClean="0"/>
              <a:t>Спасибо за</a:t>
            </a:r>
          </a:p>
          <a:p>
            <a:r>
              <a:rPr lang="ru-RU" dirty="0" smtClean="0"/>
              <a:t>Внимание!</a:t>
            </a:r>
            <a:endParaRPr lang="ru-RU" dirty="0"/>
          </a:p>
        </p:txBody>
      </p:sp>
      <p:sp>
        <p:nvSpPr>
          <p:cNvPr id="5" name="Заголовок 1">
            <a:extLst>
              <a:ext uri="{FF2B5EF4-FFF2-40B4-BE49-F238E27FC236}">
                <a16:creationId xmlns="" xmlns:a16="http://schemas.microsoft.com/office/drawing/2014/main" id="{98757A51-BBC2-9047-B199-AE90EB17B4D4}"/>
              </a:ext>
            </a:extLst>
          </p:cNvPr>
          <p:cNvSpPr txBox="1">
            <a:spLocks/>
          </p:cNvSpPr>
          <p:nvPr/>
        </p:nvSpPr>
        <p:spPr>
          <a:xfrm>
            <a:off x="1027967" y="2404670"/>
            <a:ext cx="7634059" cy="19783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4300" dirty="0" smtClean="0">
                <a:latin typeface="HSE Sans"/>
              </a:rPr>
              <a:t>Спасибо за внимание! </a:t>
            </a:r>
          </a:p>
          <a:p>
            <a:r>
              <a:rPr lang="ru-RU" sz="4300" dirty="0" smtClean="0">
                <a:latin typeface="HSE Sans"/>
              </a:rPr>
              <a:t>Буду рад ответить на вопросы.</a:t>
            </a:r>
          </a:p>
        </p:txBody>
      </p:sp>
    </p:spTree>
    <p:extLst>
      <p:ext uri="{BB962C8B-B14F-4D97-AF65-F5344CB8AC3E}">
        <p14:creationId xmlns:p14="http://schemas.microsoft.com/office/powerpoint/2010/main" val="2988048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8219D05C-99A7-9C48-B903-118CF3BA60CA}"/>
              </a:ext>
            </a:extLst>
          </p:cNvPr>
          <p:cNvSpPr>
            <a:spLocks noGrp="1"/>
          </p:cNvSpPr>
          <p:nvPr>
            <p:ph type="title"/>
          </p:nvPr>
        </p:nvSpPr>
        <p:spPr/>
        <p:txBody>
          <a:bodyPr/>
          <a:lstStyle/>
          <a:p>
            <a:r>
              <a:rPr lang="ru-RU" dirty="0" smtClean="0"/>
              <a:t>Содержание</a:t>
            </a:r>
            <a:endParaRPr lang="ru-RU" dirty="0"/>
          </a:p>
        </p:txBody>
      </p:sp>
      <p:sp>
        <p:nvSpPr>
          <p:cNvPr id="4" name="Текст 3">
            <a:extLst>
              <a:ext uri="{FF2B5EF4-FFF2-40B4-BE49-F238E27FC236}">
                <a16:creationId xmlns="" xmlns:a16="http://schemas.microsoft.com/office/drawing/2014/main" id="{985EFA28-570A-F647-B2F7-A43359726B4F}"/>
              </a:ext>
            </a:extLst>
          </p:cNvPr>
          <p:cNvSpPr>
            <a:spLocks noGrp="1"/>
          </p:cNvSpPr>
          <p:nvPr>
            <p:ph type="body" sz="quarter" idx="12"/>
          </p:nvPr>
        </p:nvSpPr>
        <p:spPr/>
        <p:txBody>
          <a:bodyPr>
            <a:normAutofit fontScale="92500" lnSpcReduction="20000"/>
          </a:bodyPr>
          <a:lstStyle/>
          <a:p>
            <a:r>
              <a:rPr lang="ru-RU" dirty="0" smtClean="0"/>
              <a:t>1.            Титульный слайд</a:t>
            </a:r>
          </a:p>
          <a:p>
            <a:r>
              <a:rPr lang="ru-RU" dirty="0" smtClean="0"/>
              <a:t>2.           Содержание</a:t>
            </a:r>
          </a:p>
          <a:p>
            <a:pPr lvl="0"/>
            <a:r>
              <a:rPr lang="ru-RU" dirty="0" smtClean="0"/>
              <a:t>3.           Описание </a:t>
            </a:r>
            <a:r>
              <a:rPr lang="ru-RU" dirty="0"/>
              <a:t>предметной области </a:t>
            </a:r>
          </a:p>
          <a:p>
            <a:pPr lvl="0"/>
            <a:r>
              <a:rPr lang="ru-RU" dirty="0" smtClean="0"/>
              <a:t>4.          Актуальность </a:t>
            </a:r>
            <a:r>
              <a:rPr lang="ru-RU" dirty="0"/>
              <a:t>работы </a:t>
            </a:r>
          </a:p>
          <a:p>
            <a:r>
              <a:rPr lang="ru-RU" dirty="0" smtClean="0"/>
              <a:t>5.           Цель </a:t>
            </a:r>
            <a:r>
              <a:rPr lang="ru-RU" dirty="0"/>
              <a:t>и задачи работы </a:t>
            </a:r>
            <a:endParaRPr lang="ru-RU" dirty="0" smtClean="0"/>
          </a:p>
          <a:p>
            <a:r>
              <a:rPr lang="ru-RU" dirty="0" smtClean="0"/>
              <a:t>6.           Анализ </a:t>
            </a:r>
            <a:r>
              <a:rPr lang="ru-RU" dirty="0"/>
              <a:t>существующих подходов </a:t>
            </a:r>
            <a:endParaRPr lang="ru-RU" dirty="0" smtClean="0"/>
          </a:p>
          <a:p>
            <a:r>
              <a:rPr lang="ru-RU" dirty="0" smtClean="0"/>
              <a:t>7.           Выбор </a:t>
            </a:r>
            <a:r>
              <a:rPr lang="ru-RU" dirty="0"/>
              <a:t>используемых в работе методов </a:t>
            </a:r>
            <a:endParaRPr lang="ru-RU" dirty="0" smtClean="0"/>
          </a:p>
          <a:p>
            <a:r>
              <a:rPr lang="ru-RU" dirty="0" smtClean="0"/>
              <a:t>8-9.       Пробный эксперимент</a:t>
            </a:r>
          </a:p>
          <a:p>
            <a:r>
              <a:rPr lang="ru-RU" dirty="0" smtClean="0"/>
              <a:t>10-1</a:t>
            </a:r>
            <a:r>
              <a:rPr lang="en-US" dirty="0" smtClean="0"/>
              <a:t>2</a:t>
            </a:r>
            <a:r>
              <a:rPr lang="ru-RU" dirty="0" smtClean="0"/>
              <a:t>.     Основной эксперимент</a:t>
            </a:r>
          </a:p>
          <a:p>
            <a:pPr lvl="0"/>
            <a:r>
              <a:rPr lang="ru-RU" dirty="0" smtClean="0"/>
              <a:t>1</a:t>
            </a:r>
            <a:r>
              <a:rPr lang="en-US" dirty="0" smtClean="0"/>
              <a:t>3</a:t>
            </a:r>
            <a:r>
              <a:rPr lang="ru-RU" dirty="0" smtClean="0"/>
              <a:t>.          Результаты </a:t>
            </a:r>
            <a:r>
              <a:rPr lang="ru-RU" dirty="0"/>
              <a:t>и выводы</a:t>
            </a:r>
          </a:p>
          <a:p>
            <a:pPr lvl="0"/>
            <a:r>
              <a:rPr lang="ru-RU" dirty="0" smtClean="0"/>
              <a:t>1</a:t>
            </a:r>
            <a:r>
              <a:rPr lang="en-US" dirty="0" smtClean="0"/>
              <a:t>4</a:t>
            </a:r>
            <a:r>
              <a:rPr lang="ru-RU" dirty="0" smtClean="0"/>
              <a:t>.          Направления </a:t>
            </a:r>
            <a:r>
              <a:rPr lang="ru-RU" dirty="0"/>
              <a:t>дальнейшей работы</a:t>
            </a:r>
          </a:p>
          <a:p>
            <a:r>
              <a:rPr lang="ru-RU" dirty="0" smtClean="0"/>
              <a:t>1</a:t>
            </a:r>
            <a:r>
              <a:rPr lang="en-US" dirty="0" smtClean="0"/>
              <a:t>5</a:t>
            </a:r>
            <a:r>
              <a:rPr lang="ru-RU" dirty="0" smtClean="0"/>
              <a:t>.          Список </a:t>
            </a:r>
            <a:r>
              <a:rPr lang="ru-RU" dirty="0"/>
              <a:t>использованных источников</a:t>
            </a:r>
          </a:p>
        </p:txBody>
      </p:sp>
      <p:sp>
        <p:nvSpPr>
          <p:cNvPr id="5" name="Текст 4">
            <a:extLst>
              <a:ext uri="{FF2B5EF4-FFF2-40B4-BE49-F238E27FC236}">
                <a16:creationId xmlns="" xmlns:a16="http://schemas.microsoft.com/office/drawing/2014/main" id="{C612FDF3-830C-8745-A254-C8DF29B6C387}"/>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6" name="Текст 5">
            <a:extLst>
              <a:ext uri="{FF2B5EF4-FFF2-40B4-BE49-F238E27FC236}">
                <a16:creationId xmlns="" xmlns:a16="http://schemas.microsoft.com/office/drawing/2014/main" id="{40682799-9A38-414D-BD10-45C11B66347C}"/>
              </a:ext>
            </a:extLst>
          </p:cNvPr>
          <p:cNvSpPr>
            <a:spLocks noGrp="1"/>
          </p:cNvSpPr>
          <p:nvPr>
            <p:ph type="body" sz="quarter" idx="14"/>
          </p:nvPr>
        </p:nvSpPr>
        <p:spPr/>
        <p:txBody>
          <a:bodyPr/>
          <a:lstStyle/>
          <a:p>
            <a:r>
              <a:rPr lang="ru-RU" dirty="0" smtClean="0"/>
              <a:t>НИР «Обучение </a:t>
            </a:r>
            <a:r>
              <a:rPr lang="ru-RU" dirty="0"/>
              <a:t>с подкреплением для задач распределения ресурсов в облаке»</a:t>
            </a:r>
          </a:p>
        </p:txBody>
      </p:sp>
      <p:sp>
        <p:nvSpPr>
          <p:cNvPr id="7" name="Текст 6">
            <a:extLst>
              <a:ext uri="{FF2B5EF4-FFF2-40B4-BE49-F238E27FC236}">
                <a16:creationId xmlns="" xmlns:a16="http://schemas.microsoft.com/office/drawing/2014/main" id="{35F411B5-8431-CE4A-BEA6-775367101901}"/>
              </a:ext>
            </a:extLst>
          </p:cNvPr>
          <p:cNvSpPr>
            <a:spLocks noGrp="1"/>
          </p:cNvSpPr>
          <p:nvPr>
            <p:ph type="body" sz="quarter" idx="15"/>
          </p:nvPr>
        </p:nvSpPr>
        <p:spPr/>
        <p:txBody>
          <a:bodyPr/>
          <a:lstStyle/>
          <a:p>
            <a:r>
              <a:rPr lang="ru-RU" dirty="0" smtClean="0"/>
              <a:t>Содержание</a:t>
            </a:r>
            <a:endParaRPr lang="ru-RU" dirty="0"/>
          </a:p>
        </p:txBody>
      </p:sp>
      <p:pic>
        <p:nvPicPr>
          <p:cNvPr id="13" name="Рисунок 1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168" r="4168"/>
          <a:stretch>
            <a:fillRect/>
          </a:stretch>
        </p:blipFill>
        <p:spPr>
          <a:xfrm>
            <a:off x="3962400" y="1447800"/>
            <a:ext cx="7046913" cy="4324350"/>
          </a:xfrm>
        </p:spPr>
      </p:pic>
    </p:spTree>
    <p:extLst>
      <p:ext uri="{BB962C8B-B14F-4D97-AF65-F5344CB8AC3E}">
        <p14:creationId xmlns:p14="http://schemas.microsoft.com/office/powerpoint/2010/main" val="2613851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 xmlns:a16="http://schemas.microsoft.com/office/drawing/2014/main" id="{8219D05C-99A7-9C48-B903-118CF3BA60CA}"/>
              </a:ext>
            </a:extLst>
          </p:cNvPr>
          <p:cNvSpPr>
            <a:spLocks noGrp="1"/>
          </p:cNvSpPr>
          <p:nvPr>
            <p:ph type="title"/>
          </p:nvPr>
        </p:nvSpPr>
        <p:spPr/>
        <p:txBody>
          <a:bodyPr/>
          <a:lstStyle/>
          <a:p>
            <a:r>
              <a:rPr lang="ru-RU" dirty="0" smtClean="0"/>
              <a:t>Описание</a:t>
            </a:r>
            <a:br>
              <a:rPr lang="ru-RU" dirty="0" smtClean="0"/>
            </a:br>
            <a:r>
              <a:rPr lang="ru-RU" dirty="0" smtClean="0"/>
              <a:t>предметной области</a:t>
            </a:r>
            <a:endParaRPr lang="ru-RU" dirty="0"/>
          </a:p>
        </p:txBody>
      </p:sp>
      <p:sp>
        <p:nvSpPr>
          <p:cNvPr id="4" name="Текст 3">
            <a:extLst>
              <a:ext uri="{FF2B5EF4-FFF2-40B4-BE49-F238E27FC236}">
                <a16:creationId xmlns="" xmlns:a16="http://schemas.microsoft.com/office/drawing/2014/main" id="{985EFA28-570A-F647-B2F7-A43359726B4F}"/>
              </a:ext>
            </a:extLst>
          </p:cNvPr>
          <p:cNvSpPr>
            <a:spLocks noGrp="1"/>
          </p:cNvSpPr>
          <p:nvPr>
            <p:ph type="body" sz="quarter" idx="12"/>
          </p:nvPr>
        </p:nvSpPr>
        <p:spPr/>
        <p:txBody>
          <a:bodyPr/>
          <a:lstStyle/>
          <a:p>
            <a:r>
              <a:rPr lang="ru-RU" dirty="0"/>
              <a:t>Обучение с подкреплением (RL) — один из видов машинного обучения, в ходе применения которого испытуемая система, называемая агентом, обучается, взаимодействуя со </a:t>
            </a:r>
            <a:r>
              <a:rPr lang="ru-RU" dirty="0" smtClean="0"/>
              <a:t>средой</a:t>
            </a:r>
            <a:r>
              <a:rPr lang="en-US" baseline="30000" dirty="0" smtClean="0"/>
              <a:t>[1]</a:t>
            </a:r>
            <a:r>
              <a:rPr lang="ru-RU" dirty="0"/>
              <a:t>.</a:t>
            </a:r>
          </a:p>
          <a:p>
            <a:r>
              <a:rPr lang="ru-RU" dirty="0"/>
              <a:t>Тетрис (русский: </a:t>
            </a:r>
            <a:r>
              <a:rPr lang="ru-RU" dirty="0" err="1"/>
              <a:t>Тéтрис</a:t>
            </a:r>
            <a:r>
              <a:rPr lang="ru-RU" dirty="0"/>
              <a:t>) - видеоигра-головоломка, созданная советским инженером-программистом Алексей Пажитновым в 1984 году</a:t>
            </a:r>
            <a:r>
              <a:rPr lang="en-US" baseline="30000" dirty="0"/>
              <a:t>[2]</a:t>
            </a:r>
            <a:r>
              <a:rPr lang="ru-RU" dirty="0" smtClean="0"/>
              <a:t>.</a:t>
            </a:r>
            <a:endParaRPr lang="ru-RU" dirty="0" smtClean="0"/>
          </a:p>
          <a:p>
            <a:r>
              <a:rPr lang="ru-RU" dirty="0" smtClean="0"/>
              <a:t>Облако </a:t>
            </a:r>
            <a:r>
              <a:rPr lang="ru-RU" dirty="0"/>
              <a:t>— набор из некоторого количества IT-ресурсов, размещенных в инфраструктуре облачного </a:t>
            </a:r>
            <a:r>
              <a:rPr lang="ru-RU" dirty="0" smtClean="0"/>
              <a:t>провайдера.</a:t>
            </a:r>
          </a:p>
          <a:p>
            <a:r>
              <a:rPr lang="ru-RU" dirty="0"/>
              <a:t>Облачные технологии — IT-технологии, которые позволяют хранить и обрабатывать информацию на удалённых от клиента </a:t>
            </a:r>
            <a:r>
              <a:rPr lang="ru-RU" dirty="0" smtClean="0"/>
              <a:t>серверах</a:t>
            </a:r>
            <a:r>
              <a:rPr lang="ru-RU" dirty="0" smtClean="0"/>
              <a:t>.</a:t>
            </a:r>
            <a:endParaRPr lang="ru-RU" dirty="0"/>
          </a:p>
        </p:txBody>
      </p:sp>
      <p:sp>
        <p:nvSpPr>
          <p:cNvPr id="5" name="Текст 4">
            <a:extLst>
              <a:ext uri="{FF2B5EF4-FFF2-40B4-BE49-F238E27FC236}">
                <a16:creationId xmlns="" xmlns:a16="http://schemas.microsoft.com/office/drawing/2014/main" id="{C612FDF3-830C-8745-A254-C8DF29B6C387}"/>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6" name="Текст 5">
            <a:extLst>
              <a:ext uri="{FF2B5EF4-FFF2-40B4-BE49-F238E27FC236}">
                <a16:creationId xmlns="" xmlns:a16="http://schemas.microsoft.com/office/drawing/2014/main" id="{40682799-9A38-414D-BD10-45C11B66347C}"/>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7" name="Текст 6">
            <a:extLst>
              <a:ext uri="{FF2B5EF4-FFF2-40B4-BE49-F238E27FC236}">
                <a16:creationId xmlns="" xmlns:a16="http://schemas.microsoft.com/office/drawing/2014/main" id="{35F411B5-8431-CE4A-BEA6-775367101901}"/>
              </a:ext>
            </a:extLst>
          </p:cNvPr>
          <p:cNvSpPr>
            <a:spLocks noGrp="1"/>
          </p:cNvSpPr>
          <p:nvPr>
            <p:ph type="body" sz="quarter" idx="15"/>
          </p:nvPr>
        </p:nvSpPr>
        <p:spPr/>
        <p:txBody>
          <a:bodyPr/>
          <a:lstStyle/>
          <a:p>
            <a:pPr lvl="0"/>
            <a:r>
              <a:rPr lang="ru-RU" dirty="0"/>
              <a:t>Описание предметной области </a:t>
            </a:r>
          </a:p>
        </p:txBody>
      </p:sp>
      <p:pic>
        <p:nvPicPr>
          <p:cNvPr id="1026" name="Picture 2" descr="ТЕТРИС 90 — играть онлайн бесплатн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0520" y="1165860"/>
            <a:ext cx="3396822" cy="5099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765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 xmlns:a16="http://schemas.microsoft.com/office/drawing/2014/main" id="{C1657578-5B49-FB42-9E68-EF4E3D607FF9}"/>
              </a:ext>
            </a:extLst>
          </p:cNvPr>
          <p:cNvSpPr>
            <a:spLocks noGrp="1"/>
          </p:cNvSpPr>
          <p:nvPr>
            <p:ph type="title"/>
          </p:nvPr>
        </p:nvSpPr>
        <p:spPr/>
        <p:txBody>
          <a:bodyPr>
            <a:normAutofit/>
          </a:bodyPr>
          <a:lstStyle/>
          <a:p>
            <a:pPr lvl="0"/>
            <a:r>
              <a:rPr lang="ru-RU" dirty="0"/>
              <a:t>Актуальность </a:t>
            </a:r>
            <a:r>
              <a:rPr lang="ru-RU" dirty="0" smtClean="0"/>
              <a:t/>
            </a:r>
            <a:br>
              <a:rPr lang="ru-RU" dirty="0" smtClean="0"/>
            </a:br>
            <a:r>
              <a:rPr lang="ru-RU" dirty="0" smtClean="0"/>
              <a:t>работы </a:t>
            </a:r>
            <a:endParaRPr lang="ru-RU" dirty="0">
              <a:effectLst/>
            </a:endParaRPr>
          </a:p>
        </p:txBody>
      </p:sp>
      <p:sp>
        <p:nvSpPr>
          <p:cNvPr id="16" name="Текст 15">
            <a:extLst>
              <a:ext uri="{FF2B5EF4-FFF2-40B4-BE49-F238E27FC236}">
                <a16:creationId xmlns="" xmlns:a16="http://schemas.microsoft.com/office/drawing/2014/main" id="{50D06A58-9783-744B-8ED5-A490C825F5D6}"/>
              </a:ext>
            </a:extLst>
          </p:cNvPr>
          <p:cNvSpPr>
            <a:spLocks noGrp="1"/>
          </p:cNvSpPr>
          <p:nvPr>
            <p:ph type="body" sz="quarter" idx="12"/>
          </p:nvPr>
        </p:nvSpPr>
        <p:spPr/>
        <p:txBody>
          <a:bodyPr/>
          <a:lstStyle/>
          <a:p>
            <a:pPr marL="285750" indent="-285750">
              <a:buFont typeface="Arial" panose="020B0604020202020204" pitchFamily="34" charset="0"/>
              <a:buChar char="•"/>
            </a:pPr>
            <a:r>
              <a:rPr lang="ru-RU" dirty="0"/>
              <a:t>Облачными вычислениями занимаются </a:t>
            </a:r>
            <a:r>
              <a:rPr lang="ru-RU" dirty="0" err="1"/>
              <a:t>Amazon</a:t>
            </a:r>
            <a:r>
              <a:rPr lang="ru-RU" dirty="0"/>
              <a:t>, </a:t>
            </a:r>
            <a:r>
              <a:rPr lang="ru-RU" dirty="0" err="1"/>
              <a:t>Google</a:t>
            </a:r>
            <a:r>
              <a:rPr lang="ru-RU" dirty="0"/>
              <a:t>, </a:t>
            </a:r>
            <a:r>
              <a:rPr lang="ru-RU" dirty="0" err="1"/>
              <a:t>Huawei</a:t>
            </a:r>
            <a:r>
              <a:rPr lang="ru-RU" dirty="0"/>
              <a:t> и другие крупнейшие информационные </a:t>
            </a:r>
            <a:r>
              <a:rPr lang="ru-RU" dirty="0" smtClean="0"/>
              <a:t>компании</a:t>
            </a:r>
            <a:r>
              <a:rPr lang="en-US" baseline="30000" dirty="0" smtClean="0"/>
              <a:t>[3]</a:t>
            </a:r>
            <a:r>
              <a:rPr lang="ru-RU" dirty="0" smtClean="0"/>
              <a:t>.</a:t>
            </a:r>
          </a:p>
          <a:p>
            <a:pPr marL="285750" indent="-285750">
              <a:buFont typeface="Arial" panose="020B0604020202020204" pitchFamily="34" charset="0"/>
              <a:buChar char="•"/>
            </a:pPr>
            <a:r>
              <a:rPr lang="ru-RU" dirty="0" smtClean="0"/>
              <a:t>В </a:t>
            </a:r>
            <a:r>
              <a:rPr lang="ru-RU" dirty="0"/>
              <a:t>2020 году мировой рынок облачных вычислений оценивается в 289.25 миллиардов </a:t>
            </a:r>
            <a:r>
              <a:rPr lang="ru-RU" dirty="0" smtClean="0"/>
              <a:t>долларов</a:t>
            </a:r>
            <a:r>
              <a:rPr lang="en-US" baseline="30000" dirty="0" smtClean="0"/>
              <a:t>[4]</a:t>
            </a:r>
            <a:r>
              <a:rPr lang="ru-RU" dirty="0" smtClean="0"/>
              <a:t>.</a:t>
            </a:r>
          </a:p>
          <a:p>
            <a:pPr marL="285750" indent="-285750">
              <a:buFont typeface="Arial" panose="020B0604020202020204" pitchFamily="34" charset="0"/>
              <a:buChar char="•"/>
            </a:pPr>
            <a:r>
              <a:rPr lang="ru-RU" dirty="0" smtClean="0"/>
              <a:t>Распределение </a:t>
            </a:r>
            <a:r>
              <a:rPr lang="ru-RU" dirty="0"/>
              <a:t>облачных ресурсов — одна из важнейших задач облачных вычислений. </a:t>
            </a:r>
          </a:p>
        </p:txBody>
      </p:sp>
      <p:sp>
        <p:nvSpPr>
          <p:cNvPr id="17" name="Текст 16">
            <a:extLst>
              <a:ext uri="{FF2B5EF4-FFF2-40B4-BE49-F238E27FC236}">
                <a16:creationId xmlns="" xmlns:a16="http://schemas.microsoft.com/office/drawing/2014/main" id="{12BD20DF-BD74-4B4E-BFCB-0201711B214C}"/>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18" name="Текст 17">
            <a:extLst>
              <a:ext uri="{FF2B5EF4-FFF2-40B4-BE49-F238E27FC236}">
                <a16:creationId xmlns="" xmlns:a16="http://schemas.microsoft.com/office/drawing/2014/main" id="{AB20B420-8F92-714B-B774-4CCFF071FC96}"/>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19" name="Текст 18">
            <a:extLst>
              <a:ext uri="{FF2B5EF4-FFF2-40B4-BE49-F238E27FC236}">
                <a16:creationId xmlns="" xmlns:a16="http://schemas.microsoft.com/office/drawing/2014/main" id="{E28F3689-1426-FC44-97DB-4AC538FC64CC}"/>
              </a:ext>
            </a:extLst>
          </p:cNvPr>
          <p:cNvSpPr>
            <a:spLocks noGrp="1"/>
          </p:cNvSpPr>
          <p:nvPr>
            <p:ph type="body" sz="quarter" idx="15"/>
          </p:nvPr>
        </p:nvSpPr>
        <p:spPr/>
        <p:txBody>
          <a:bodyPr/>
          <a:lstStyle/>
          <a:p>
            <a:r>
              <a:rPr lang="ru-RU" dirty="0"/>
              <a:t>Актуальность </a:t>
            </a:r>
            <a:br>
              <a:rPr lang="ru-RU" dirty="0"/>
            </a:br>
            <a:r>
              <a:rPr lang="ru-RU" dirty="0"/>
              <a:t>работы </a:t>
            </a:r>
          </a:p>
        </p:txBody>
      </p:sp>
      <p:graphicFrame>
        <p:nvGraphicFramePr>
          <p:cNvPr id="8" name="Chart 1">
            <a:extLst>
              <a:ext uri="{FF2B5EF4-FFF2-40B4-BE49-F238E27FC236}">
                <a16:creationId xmlns="" xmlns:a16="http://schemas.microsoft.com/office/drawing/2014/main" id="{14949F48-42A1-3A41-BECB-1BA0E21C291A}"/>
              </a:ext>
            </a:extLst>
          </p:cNvPr>
          <p:cNvGraphicFramePr/>
          <p:nvPr>
            <p:extLst>
              <p:ext uri="{D42A27DB-BD31-4B8C-83A1-F6EECF244321}">
                <p14:modId xmlns:p14="http://schemas.microsoft.com/office/powerpoint/2010/main" val="2418490186"/>
              </p:ext>
            </p:extLst>
          </p:nvPr>
        </p:nvGraphicFramePr>
        <p:xfrm>
          <a:off x="5227605" y="1449388"/>
          <a:ext cx="6478438" cy="48244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959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 xmlns:a16="http://schemas.microsoft.com/office/drawing/2014/main" id="{C1657578-5B49-FB42-9E68-EF4E3D607FF9}"/>
              </a:ext>
            </a:extLst>
          </p:cNvPr>
          <p:cNvSpPr>
            <a:spLocks noGrp="1"/>
          </p:cNvSpPr>
          <p:nvPr>
            <p:ph type="title"/>
          </p:nvPr>
        </p:nvSpPr>
        <p:spPr/>
        <p:txBody>
          <a:bodyPr>
            <a:normAutofit/>
          </a:bodyPr>
          <a:lstStyle/>
          <a:p>
            <a:pPr lvl="0"/>
            <a:r>
              <a:rPr lang="ru-RU" dirty="0" smtClean="0"/>
              <a:t>Цели и задачи</a:t>
            </a:r>
            <a:br>
              <a:rPr lang="ru-RU" dirty="0" smtClean="0"/>
            </a:br>
            <a:r>
              <a:rPr lang="ru-RU" dirty="0" smtClean="0"/>
              <a:t>работы</a:t>
            </a:r>
            <a:endParaRPr lang="ru-RU" dirty="0">
              <a:effectLst/>
            </a:endParaRPr>
          </a:p>
        </p:txBody>
      </p:sp>
      <p:sp>
        <p:nvSpPr>
          <p:cNvPr id="16" name="Текст 15">
            <a:extLst>
              <a:ext uri="{FF2B5EF4-FFF2-40B4-BE49-F238E27FC236}">
                <a16:creationId xmlns="" xmlns:a16="http://schemas.microsoft.com/office/drawing/2014/main" id="{50D06A58-9783-744B-8ED5-A490C825F5D6}"/>
              </a:ext>
            </a:extLst>
          </p:cNvPr>
          <p:cNvSpPr>
            <a:spLocks noGrp="1"/>
          </p:cNvSpPr>
          <p:nvPr>
            <p:ph type="body" sz="quarter" idx="12"/>
          </p:nvPr>
        </p:nvSpPr>
        <p:spPr>
          <a:xfrm>
            <a:off x="585898" y="2379663"/>
            <a:ext cx="4322531" cy="2948552"/>
          </a:xfrm>
        </p:spPr>
        <p:txBody>
          <a:bodyPr>
            <a:normAutofit lnSpcReduction="10000"/>
          </a:bodyPr>
          <a:lstStyle/>
          <a:p>
            <a:r>
              <a:rPr lang="ru-RU" dirty="0"/>
              <a:t>Цель работы — определение эффективность обучения с подкреплением в задаче распределения ресурсов в облаке</a:t>
            </a:r>
            <a:r>
              <a:rPr lang="ru-RU" dirty="0" smtClean="0"/>
              <a:t>.</a:t>
            </a:r>
          </a:p>
          <a:p>
            <a:r>
              <a:rPr lang="ru-RU" dirty="0" smtClean="0"/>
              <a:t>Задачи работы:</a:t>
            </a:r>
          </a:p>
          <a:p>
            <a:pPr marL="285750" indent="-285750">
              <a:buFont typeface="Arial" panose="020B0604020202020204" pitchFamily="34" charset="0"/>
              <a:buChar char="•"/>
            </a:pPr>
            <a:r>
              <a:rPr lang="ru-RU" dirty="0" smtClean="0"/>
              <a:t>Применить </a:t>
            </a:r>
            <a:r>
              <a:rPr lang="en-US" dirty="0" smtClean="0"/>
              <a:t>RL </a:t>
            </a:r>
            <a:r>
              <a:rPr lang="ru-RU" dirty="0" smtClean="0"/>
              <a:t>для автоматической игры в Тетрис </a:t>
            </a:r>
          </a:p>
          <a:p>
            <a:pPr marL="285750" indent="-285750">
              <a:buFont typeface="Arial" panose="020B0604020202020204" pitchFamily="34" charset="0"/>
              <a:buChar char="•"/>
            </a:pPr>
            <a:r>
              <a:rPr lang="ru-RU" dirty="0" smtClean="0"/>
              <a:t>Проанализировать существующие статьи, применяющие обучение с подкреплением</a:t>
            </a:r>
            <a:r>
              <a:rPr lang="en-US" dirty="0" smtClean="0"/>
              <a:t> </a:t>
            </a:r>
            <a:r>
              <a:rPr lang="ru-RU" dirty="0" smtClean="0"/>
              <a:t>в поставленной задаче</a:t>
            </a:r>
          </a:p>
          <a:p>
            <a:pPr marL="285750" indent="-285750">
              <a:buFont typeface="Arial" panose="020B0604020202020204" pitchFamily="34" charset="0"/>
              <a:buChar char="•"/>
            </a:pPr>
            <a:r>
              <a:rPr lang="ru-RU" dirty="0" smtClean="0"/>
              <a:t>Выбрать метрики, которые требуется максимизировать в рамках задачи</a:t>
            </a:r>
          </a:p>
          <a:p>
            <a:pPr marL="285750" indent="-285750">
              <a:buFont typeface="Arial" panose="020B0604020202020204" pitchFamily="34" charset="0"/>
              <a:buChar char="•"/>
            </a:pPr>
            <a:r>
              <a:rPr lang="ru-RU" dirty="0" smtClean="0"/>
              <a:t>Найти данные, на которых можно провести исследование</a:t>
            </a:r>
          </a:p>
          <a:p>
            <a:pPr marL="285750" indent="-285750">
              <a:buFont typeface="Arial" panose="020B0604020202020204" pitchFamily="34" charset="0"/>
              <a:buChar char="•"/>
            </a:pPr>
            <a:r>
              <a:rPr lang="ru-RU" dirty="0" smtClean="0"/>
              <a:t>Провести эксперимент</a:t>
            </a:r>
          </a:p>
          <a:p>
            <a:pPr marL="285750" indent="-285750">
              <a:buFont typeface="Arial" panose="020B0604020202020204" pitchFamily="34" charset="0"/>
              <a:buChar char="•"/>
            </a:pPr>
            <a:r>
              <a:rPr lang="ru-RU" dirty="0"/>
              <a:t>С</a:t>
            </a:r>
            <a:r>
              <a:rPr lang="ru-RU" dirty="0" smtClean="0"/>
              <a:t>равнить показатели с результатами других работ</a:t>
            </a:r>
          </a:p>
          <a:p>
            <a:pPr marL="285750" indent="-285750">
              <a:buFont typeface="Arial" panose="020B0604020202020204" pitchFamily="34" charset="0"/>
              <a:buChar char="•"/>
            </a:pPr>
            <a:endParaRPr lang="ru-RU" dirty="0"/>
          </a:p>
        </p:txBody>
      </p:sp>
      <p:sp>
        <p:nvSpPr>
          <p:cNvPr id="17" name="Текст 16">
            <a:extLst>
              <a:ext uri="{FF2B5EF4-FFF2-40B4-BE49-F238E27FC236}">
                <a16:creationId xmlns="" xmlns:a16="http://schemas.microsoft.com/office/drawing/2014/main" id="{12BD20DF-BD74-4B4E-BFCB-0201711B214C}"/>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18" name="Текст 17">
            <a:extLst>
              <a:ext uri="{FF2B5EF4-FFF2-40B4-BE49-F238E27FC236}">
                <a16:creationId xmlns="" xmlns:a16="http://schemas.microsoft.com/office/drawing/2014/main" id="{AB20B420-8F92-714B-B774-4CCFF071FC96}"/>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19" name="Текст 18">
            <a:extLst>
              <a:ext uri="{FF2B5EF4-FFF2-40B4-BE49-F238E27FC236}">
                <a16:creationId xmlns="" xmlns:a16="http://schemas.microsoft.com/office/drawing/2014/main" id="{E28F3689-1426-FC44-97DB-4AC538FC64CC}"/>
              </a:ext>
            </a:extLst>
          </p:cNvPr>
          <p:cNvSpPr>
            <a:spLocks noGrp="1"/>
          </p:cNvSpPr>
          <p:nvPr>
            <p:ph type="body" sz="quarter" idx="15"/>
          </p:nvPr>
        </p:nvSpPr>
        <p:spPr/>
        <p:txBody>
          <a:bodyPr/>
          <a:lstStyle/>
          <a:p>
            <a:r>
              <a:rPr lang="ru-RU" dirty="0" smtClean="0"/>
              <a:t>Цели и задачи</a:t>
            </a:r>
          </a:p>
          <a:p>
            <a:r>
              <a:rPr lang="ru-RU" dirty="0" smtClean="0"/>
              <a:t>работы</a:t>
            </a:r>
            <a:endParaRPr lang="ru-RU" dirty="0"/>
          </a:p>
        </p:txBody>
      </p:sp>
      <p:pic>
        <p:nvPicPr>
          <p:cNvPr id="9" name="Picture 2" descr="https://www.culture.ru/storage/images/fd32c5f6284a90c175e1a0c93fb244c8/03fae2eab4452d96250b5ed4e5031114.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965" y="1819857"/>
            <a:ext cx="6237081" cy="3508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920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067B7925-15F2-FE46-8057-16C238D2A774}"/>
              </a:ext>
            </a:extLst>
          </p:cNvPr>
          <p:cNvSpPr>
            <a:spLocks noGrp="1"/>
          </p:cNvSpPr>
          <p:nvPr>
            <p:ph type="title"/>
          </p:nvPr>
        </p:nvSpPr>
        <p:spPr/>
        <p:txBody>
          <a:bodyPr>
            <a:normAutofit/>
          </a:bodyPr>
          <a:lstStyle/>
          <a:p>
            <a:r>
              <a:rPr lang="ru-RU" dirty="0"/>
              <a:t>Анализ существующих </a:t>
            </a:r>
            <a:r>
              <a:rPr lang="ru-RU" dirty="0" smtClean="0"/>
              <a:t/>
            </a:r>
            <a:br>
              <a:rPr lang="ru-RU" dirty="0" smtClean="0"/>
            </a:br>
            <a:r>
              <a:rPr lang="ru-RU" dirty="0" smtClean="0"/>
              <a:t>решений</a:t>
            </a:r>
            <a:endParaRPr lang="ru-RU" dirty="0"/>
          </a:p>
        </p:txBody>
      </p:sp>
      <p:sp>
        <p:nvSpPr>
          <p:cNvPr id="3" name="Текст 2">
            <a:extLst>
              <a:ext uri="{FF2B5EF4-FFF2-40B4-BE49-F238E27FC236}">
                <a16:creationId xmlns="" xmlns:a16="http://schemas.microsoft.com/office/drawing/2014/main" id="{C368357B-B74C-3F46-ABEA-915FE8D74C3F}"/>
              </a:ext>
            </a:extLst>
          </p:cNvPr>
          <p:cNvSpPr>
            <a:spLocks noGrp="1"/>
          </p:cNvSpPr>
          <p:nvPr>
            <p:ph type="body" sz="quarter" idx="12"/>
          </p:nvPr>
        </p:nvSpPr>
        <p:spPr/>
        <p:txBody>
          <a:bodyPr/>
          <a:lstStyle/>
          <a:p>
            <a:pPr marL="285750" indent="-285750">
              <a:buFont typeface="Arial" panose="020B0604020202020204" pitchFamily="34" charset="0"/>
              <a:buChar char="•"/>
            </a:pPr>
            <a:r>
              <a:rPr lang="ru-RU" dirty="0" smtClean="0"/>
              <a:t>Эвристический алгоритм </a:t>
            </a:r>
            <a:r>
              <a:rPr lang="ru-RU" dirty="0" err="1" smtClean="0"/>
              <a:t>фреймворка</a:t>
            </a:r>
            <a:r>
              <a:rPr lang="ru-RU" dirty="0" smtClean="0"/>
              <a:t> </a:t>
            </a:r>
            <a:r>
              <a:rPr lang="en-US" dirty="0" smtClean="0"/>
              <a:t>Protean</a:t>
            </a:r>
            <a:r>
              <a:rPr lang="en-US" baseline="30000" dirty="0" smtClean="0"/>
              <a:t>[6]</a:t>
            </a:r>
            <a:endParaRPr lang="en-US" dirty="0" smtClean="0"/>
          </a:p>
          <a:p>
            <a:pPr marL="285750" indent="-285750">
              <a:buFont typeface="Arial" panose="020B0604020202020204" pitchFamily="34" charset="0"/>
              <a:buChar char="•"/>
            </a:pPr>
            <a:r>
              <a:rPr lang="en-US" dirty="0"/>
              <a:t>A Joint Resource Allocation, Security with Efficient Task Scheduling in Cloud Computing Using Hybrid Machine Learning </a:t>
            </a:r>
            <a:r>
              <a:rPr lang="en-US" dirty="0" smtClean="0"/>
              <a:t>Techniques</a:t>
            </a:r>
          </a:p>
          <a:p>
            <a:pPr marL="285750" indent="-285750">
              <a:buFont typeface="Arial" panose="020B0604020202020204" pitchFamily="34" charset="0"/>
              <a:buChar char="•"/>
            </a:pPr>
            <a:r>
              <a:rPr lang="en-US" dirty="0"/>
              <a:t>A Hierarchical Framework of Cloud Resource Allocation and Power Management Using Deep Reinforcement Learning</a:t>
            </a:r>
            <a:endParaRPr lang="ru-RU" dirty="0"/>
          </a:p>
        </p:txBody>
      </p:sp>
      <p:sp>
        <p:nvSpPr>
          <p:cNvPr id="6" name="Текст 5">
            <a:extLst>
              <a:ext uri="{FF2B5EF4-FFF2-40B4-BE49-F238E27FC236}">
                <a16:creationId xmlns="" xmlns:a16="http://schemas.microsoft.com/office/drawing/2014/main" id="{B49CC8AE-0FE8-D44F-AB94-9FF99546E515}"/>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7" name="Текст 6">
            <a:extLst>
              <a:ext uri="{FF2B5EF4-FFF2-40B4-BE49-F238E27FC236}">
                <a16:creationId xmlns="" xmlns:a16="http://schemas.microsoft.com/office/drawing/2014/main" id="{2B6044E3-0B71-0E47-8BB8-2E75FF51AEF7}"/>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8" name="Текст 7">
            <a:extLst>
              <a:ext uri="{FF2B5EF4-FFF2-40B4-BE49-F238E27FC236}">
                <a16:creationId xmlns="" xmlns:a16="http://schemas.microsoft.com/office/drawing/2014/main" id="{5AE50B9E-D827-004A-9EE0-E68D4437BD90}"/>
              </a:ext>
            </a:extLst>
          </p:cNvPr>
          <p:cNvSpPr>
            <a:spLocks noGrp="1"/>
          </p:cNvSpPr>
          <p:nvPr>
            <p:ph type="body" sz="quarter" idx="15"/>
          </p:nvPr>
        </p:nvSpPr>
        <p:spPr/>
        <p:txBody>
          <a:bodyPr/>
          <a:lstStyle/>
          <a:p>
            <a:r>
              <a:rPr lang="ru-RU" dirty="0"/>
              <a:t>Анализ существующих </a:t>
            </a:r>
            <a:br>
              <a:rPr lang="ru-RU" dirty="0"/>
            </a:br>
            <a:r>
              <a:rPr lang="ru-RU" dirty="0"/>
              <a:t>решений</a:t>
            </a:r>
          </a:p>
        </p:txBody>
      </p:sp>
      <p:graphicFrame>
        <p:nvGraphicFramePr>
          <p:cNvPr id="9" name="Chart 2">
            <a:extLst>
              <a:ext uri="{FF2B5EF4-FFF2-40B4-BE49-F238E27FC236}">
                <a16:creationId xmlns="" xmlns:a16="http://schemas.microsoft.com/office/drawing/2014/main" id="{393AD814-0988-884E-93E6-AC16A440D0C4}"/>
              </a:ext>
            </a:extLst>
          </p:cNvPr>
          <p:cNvGraphicFramePr/>
          <p:nvPr>
            <p:extLst>
              <p:ext uri="{D42A27DB-BD31-4B8C-83A1-F6EECF244321}">
                <p14:modId xmlns:p14="http://schemas.microsoft.com/office/powerpoint/2010/main" val="1207237468"/>
              </p:ext>
            </p:extLst>
          </p:nvPr>
        </p:nvGraphicFramePr>
        <p:xfrm>
          <a:off x="5164930" y="1460275"/>
          <a:ext cx="6476207" cy="4765991"/>
        </p:xfrm>
        <a:graphic>
          <a:graphicData uri="http://schemas.openxmlformats.org/drawingml/2006/chart">
            <c:chart xmlns:c="http://schemas.openxmlformats.org/drawingml/2006/chart" xmlns:r="http://schemas.openxmlformats.org/officeDocument/2006/relationships" r:id="rId2"/>
          </a:graphicData>
        </a:graphic>
      </p:graphicFrame>
      <p:pic>
        <p:nvPicPr>
          <p:cNvPr id="10" name="Рисунок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9849" y="1871662"/>
            <a:ext cx="5343525" cy="3419475"/>
          </a:xfrm>
          <a:prstGeom prst="rect">
            <a:avLst/>
          </a:prstGeom>
        </p:spPr>
      </p:pic>
    </p:spTree>
    <p:extLst>
      <p:ext uri="{BB962C8B-B14F-4D97-AF65-F5344CB8AC3E}">
        <p14:creationId xmlns:p14="http://schemas.microsoft.com/office/powerpoint/2010/main" val="1648988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075" y="1578329"/>
            <a:ext cx="5159788" cy="2278906"/>
          </a:xfrm>
          <a:prstGeom prst="rect">
            <a:avLst/>
          </a:prstGeom>
        </p:spPr>
      </p:pic>
      <p:sp>
        <p:nvSpPr>
          <p:cNvPr id="14" name="Заголовок 13">
            <a:extLst>
              <a:ext uri="{FF2B5EF4-FFF2-40B4-BE49-F238E27FC236}">
                <a16:creationId xmlns="" xmlns:a16="http://schemas.microsoft.com/office/drawing/2014/main" id="{C1657578-5B49-FB42-9E68-EF4E3D607FF9}"/>
              </a:ext>
            </a:extLst>
          </p:cNvPr>
          <p:cNvSpPr>
            <a:spLocks noGrp="1"/>
          </p:cNvSpPr>
          <p:nvPr>
            <p:ph type="title"/>
          </p:nvPr>
        </p:nvSpPr>
        <p:spPr/>
        <p:txBody>
          <a:bodyPr>
            <a:normAutofit/>
          </a:bodyPr>
          <a:lstStyle/>
          <a:p>
            <a:r>
              <a:rPr lang="ru-RU" dirty="0"/>
              <a:t>Выбор используемых </a:t>
            </a:r>
            <a:r>
              <a:rPr lang="ru-RU" dirty="0" smtClean="0"/>
              <a:t>в</a:t>
            </a:r>
            <a:br>
              <a:rPr lang="ru-RU" dirty="0" smtClean="0"/>
            </a:br>
            <a:r>
              <a:rPr lang="ru-RU" dirty="0" smtClean="0"/>
              <a:t>работе </a:t>
            </a:r>
            <a:r>
              <a:rPr lang="ru-RU" dirty="0"/>
              <a:t>методов </a:t>
            </a:r>
          </a:p>
        </p:txBody>
      </p:sp>
      <p:sp>
        <p:nvSpPr>
          <p:cNvPr id="16" name="Текст 15">
            <a:extLst>
              <a:ext uri="{FF2B5EF4-FFF2-40B4-BE49-F238E27FC236}">
                <a16:creationId xmlns="" xmlns:a16="http://schemas.microsoft.com/office/drawing/2014/main" id="{50D06A58-9783-744B-8ED5-A490C825F5D6}"/>
              </a:ext>
            </a:extLst>
          </p:cNvPr>
          <p:cNvSpPr>
            <a:spLocks noGrp="1"/>
          </p:cNvSpPr>
          <p:nvPr>
            <p:ph type="body" sz="quarter" idx="12"/>
          </p:nvPr>
        </p:nvSpPr>
        <p:spPr/>
        <p:txBody>
          <a:bodyPr/>
          <a:lstStyle/>
          <a:p>
            <a:pPr marL="285750" indent="-285750">
              <a:buFont typeface="Arial" panose="020B0604020202020204" pitchFamily="34" charset="0"/>
              <a:buChar char="•"/>
            </a:pPr>
            <a:r>
              <a:rPr lang="en-US" dirty="0" smtClean="0"/>
              <a:t>Reinforcement Learning</a:t>
            </a:r>
          </a:p>
          <a:p>
            <a:pPr marL="285750" indent="-285750">
              <a:buFont typeface="Arial" panose="020B0604020202020204" pitchFamily="34" charset="0"/>
              <a:buChar char="•"/>
            </a:pPr>
            <a:r>
              <a:rPr lang="en-US" dirty="0" err="1"/>
              <a:t>OpenAI</a:t>
            </a:r>
            <a:r>
              <a:rPr lang="en-US" dirty="0"/>
              <a:t> </a:t>
            </a:r>
            <a:r>
              <a:rPr lang="en-US" dirty="0" smtClean="0"/>
              <a:t>Gym</a:t>
            </a:r>
            <a:r>
              <a:rPr lang="en-US" baseline="30000" dirty="0" smtClean="0"/>
              <a:t>[7]</a:t>
            </a:r>
            <a:endParaRPr lang="en-US" dirty="0" smtClean="0"/>
          </a:p>
          <a:p>
            <a:pPr marL="285750" indent="-285750">
              <a:buFont typeface="Arial" panose="020B0604020202020204" pitchFamily="34" charset="0"/>
              <a:buChar char="•"/>
            </a:pPr>
            <a:r>
              <a:rPr lang="en-US" dirty="0" err="1" smtClean="0"/>
              <a:t>TensorFlow</a:t>
            </a:r>
            <a:r>
              <a:rPr lang="en-US" baseline="30000" dirty="0" smtClean="0"/>
              <a:t>[8]</a:t>
            </a:r>
            <a:endParaRPr lang="en-US" dirty="0" smtClean="0"/>
          </a:p>
          <a:p>
            <a:pPr marL="285750" indent="-285750">
              <a:buFont typeface="Arial" panose="020B0604020202020204" pitchFamily="34" charset="0"/>
              <a:buChar char="•"/>
            </a:pPr>
            <a:r>
              <a:rPr lang="en-US" dirty="0" err="1" smtClean="0"/>
              <a:t>KerasRL</a:t>
            </a:r>
            <a:r>
              <a:rPr lang="en-US" baseline="30000" dirty="0" smtClean="0"/>
              <a:t>[9]</a:t>
            </a:r>
            <a:endParaRPr lang="en-US" dirty="0" smtClean="0"/>
          </a:p>
          <a:p>
            <a:pPr marL="285750" indent="-285750">
              <a:buFont typeface="Arial" panose="020B0604020202020204" pitchFamily="34" charset="0"/>
              <a:buChar char="•"/>
            </a:pPr>
            <a:r>
              <a:rPr lang="en-US" dirty="0" smtClean="0"/>
              <a:t>Azure Public Dataset</a:t>
            </a:r>
            <a:r>
              <a:rPr lang="en-US" baseline="30000" dirty="0" smtClean="0"/>
              <a:t>[10]</a:t>
            </a:r>
            <a:endParaRPr lang="ru-RU" dirty="0"/>
          </a:p>
        </p:txBody>
      </p:sp>
      <p:sp>
        <p:nvSpPr>
          <p:cNvPr id="17" name="Текст 16">
            <a:extLst>
              <a:ext uri="{FF2B5EF4-FFF2-40B4-BE49-F238E27FC236}">
                <a16:creationId xmlns="" xmlns:a16="http://schemas.microsoft.com/office/drawing/2014/main" id="{12BD20DF-BD74-4B4E-BFCB-0201711B214C}"/>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18" name="Текст 17">
            <a:extLst>
              <a:ext uri="{FF2B5EF4-FFF2-40B4-BE49-F238E27FC236}">
                <a16:creationId xmlns="" xmlns:a16="http://schemas.microsoft.com/office/drawing/2014/main" id="{AB20B420-8F92-714B-B774-4CCFF071FC96}"/>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19" name="Текст 18">
            <a:extLst>
              <a:ext uri="{FF2B5EF4-FFF2-40B4-BE49-F238E27FC236}">
                <a16:creationId xmlns="" xmlns:a16="http://schemas.microsoft.com/office/drawing/2014/main" id="{E28F3689-1426-FC44-97DB-4AC538FC64CC}"/>
              </a:ext>
            </a:extLst>
          </p:cNvPr>
          <p:cNvSpPr>
            <a:spLocks noGrp="1"/>
          </p:cNvSpPr>
          <p:nvPr>
            <p:ph type="body" sz="quarter" idx="15"/>
          </p:nvPr>
        </p:nvSpPr>
        <p:spPr/>
        <p:txBody>
          <a:bodyPr/>
          <a:lstStyle/>
          <a:p>
            <a:r>
              <a:rPr lang="ru-RU" dirty="0"/>
              <a:t>Выбор используемых в</a:t>
            </a:r>
            <a:br>
              <a:rPr lang="ru-RU" dirty="0"/>
            </a:br>
            <a:r>
              <a:rPr lang="ru-RU" dirty="0"/>
              <a:t>работе методов </a:t>
            </a: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6761" y="1319556"/>
            <a:ext cx="2408129" cy="2537680"/>
          </a:xfrm>
          <a:prstGeom prst="rect">
            <a:avLst/>
          </a:prstGeom>
        </p:spPr>
      </p:pic>
      <p:pic>
        <p:nvPicPr>
          <p:cNvPr id="4" name="Picture 2" descr="https://hsto.org/webt/2e/kk/ld/2ekkldnmwwzvkacontkmbzbyjkc.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3919" y="4169762"/>
            <a:ext cx="3558781" cy="2001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775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 xmlns:a16="http://schemas.microsoft.com/office/drawing/2014/main" id="{B9589107-5631-554E-98CD-FD64EB1ACB71}"/>
              </a:ext>
            </a:extLst>
          </p:cNvPr>
          <p:cNvSpPr>
            <a:spLocks noGrp="1"/>
          </p:cNvSpPr>
          <p:nvPr>
            <p:ph type="body" sz="quarter" idx="12"/>
          </p:nvPr>
        </p:nvSpPr>
        <p:spPr>
          <a:xfrm>
            <a:off x="728374" y="2353406"/>
            <a:ext cx="2930666" cy="2570672"/>
          </a:xfrm>
        </p:spPr>
        <p:txBody>
          <a:bodyPr/>
          <a:lstStyle/>
          <a:p>
            <a:pPr marL="342900" indent="-342900">
              <a:buFont typeface="+mj-lt"/>
              <a:buAutoNum type="arabicPeriod"/>
            </a:pPr>
            <a:r>
              <a:rPr lang="ru-RU" dirty="0" smtClean="0"/>
              <a:t>С помощью </a:t>
            </a:r>
            <a:r>
              <a:rPr lang="en-US" dirty="0" err="1" smtClean="0"/>
              <a:t>OpenAI</a:t>
            </a:r>
            <a:r>
              <a:rPr lang="en-US" dirty="0" smtClean="0"/>
              <a:t> Gym</a:t>
            </a:r>
            <a:r>
              <a:rPr lang="ru-RU" dirty="0" smtClean="0"/>
              <a:t> создана среда, симулирующая игру Тетрис</a:t>
            </a:r>
            <a:endParaRPr lang="en-US" dirty="0" smtClean="0"/>
          </a:p>
          <a:p>
            <a:pPr marL="342900" indent="-342900">
              <a:buFont typeface="+mj-lt"/>
              <a:buAutoNum type="arabicPeriod"/>
            </a:pPr>
            <a:r>
              <a:rPr lang="ru-RU" dirty="0" smtClean="0"/>
              <a:t>В </a:t>
            </a:r>
            <a:r>
              <a:rPr lang="en-US" dirty="0" err="1" smtClean="0"/>
              <a:t>KerasRL</a:t>
            </a:r>
            <a:r>
              <a:rPr lang="ru-RU" dirty="0" smtClean="0"/>
              <a:t> создана модель нейронной сети</a:t>
            </a:r>
            <a:endParaRPr lang="en-US" dirty="0" smtClean="0"/>
          </a:p>
          <a:p>
            <a:pPr marL="342900" indent="-342900">
              <a:buFont typeface="+mj-lt"/>
              <a:buAutoNum type="arabicPeriod"/>
            </a:pPr>
            <a:r>
              <a:rPr lang="ru-RU" dirty="0" smtClean="0"/>
              <a:t>Задан агент с полученной моделью и </a:t>
            </a:r>
            <a:r>
              <a:rPr lang="en-US" dirty="0" err="1" smtClean="0"/>
              <a:t>BoltzmannQPolicy</a:t>
            </a:r>
            <a:endParaRPr lang="en-US" dirty="0" smtClean="0"/>
          </a:p>
          <a:p>
            <a:pPr marL="342900" indent="-342900">
              <a:buFont typeface="+mj-lt"/>
              <a:buAutoNum type="arabicPeriod"/>
            </a:pPr>
            <a:r>
              <a:rPr lang="ru-RU" dirty="0" smtClean="0"/>
              <a:t>Пройдено 50 000 шагов в течение 8 часов</a:t>
            </a:r>
            <a:endParaRPr lang="en-US" dirty="0" smtClean="0"/>
          </a:p>
          <a:p>
            <a:pPr marL="342900" indent="-342900">
              <a:buFont typeface="+mj-lt"/>
              <a:buAutoNum type="arabicPeriod"/>
            </a:pPr>
            <a:endParaRPr lang="ru-RU" dirty="0"/>
          </a:p>
        </p:txBody>
      </p:sp>
      <p:sp>
        <p:nvSpPr>
          <p:cNvPr id="6" name="Текст 5">
            <a:extLst>
              <a:ext uri="{FF2B5EF4-FFF2-40B4-BE49-F238E27FC236}">
                <a16:creationId xmlns="" xmlns:a16="http://schemas.microsoft.com/office/drawing/2014/main" id="{2467A1B8-16A4-134C-9B37-F388E503018D}"/>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7" name="Текст 6">
            <a:extLst>
              <a:ext uri="{FF2B5EF4-FFF2-40B4-BE49-F238E27FC236}">
                <a16:creationId xmlns="" xmlns:a16="http://schemas.microsoft.com/office/drawing/2014/main" id="{8F16B6AC-7147-4143-8F71-EEB6F782C334}"/>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8" name="Текст 7">
            <a:extLst>
              <a:ext uri="{FF2B5EF4-FFF2-40B4-BE49-F238E27FC236}">
                <a16:creationId xmlns="" xmlns:a16="http://schemas.microsoft.com/office/drawing/2014/main" id="{6C9C4F34-55DD-1B49-87D7-49B1EBF7F8EC}"/>
              </a:ext>
            </a:extLst>
          </p:cNvPr>
          <p:cNvSpPr>
            <a:spLocks noGrp="1"/>
          </p:cNvSpPr>
          <p:nvPr>
            <p:ph type="body" sz="quarter" idx="15"/>
          </p:nvPr>
        </p:nvSpPr>
        <p:spPr/>
        <p:txBody>
          <a:bodyPr/>
          <a:lstStyle/>
          <a:p>
            <a:r>
              <a:rPr lang="ru-RU" dirty="0">
                <a:latin typeface="HSE Sans"/>
              </a:rPr>
              <a:t>Планирование </a:t>
            </a:r>
          </a:p>
          <a:p>
            <a:r>
              <a:rPr lang="ru-RU" dirty="0">
                <a:latin typeface="HSE Sans"/>
              </a:rPr>
              <a:t>пробного эксперимента</a:t>
            </a:r>
          </a:p>
        </p:txBody>
      </p:sp>
      <p:sp>
        <p:nvSpPr>
          <p:cNvPr id="10" name="Заголовок 13">
            <a:extLst>
              <a:ext uri="{FF2B5EF4-FFF2-40B4-BE49-F238E27FC236}">
                <a16:creationId xmlns="" xmlns:a16="http://schemas.microsoft.com/office/drawing/2014/main" id="{C1657578-5B49-FB42-9E68-EF4E3D607FF9}"/>
              </a:ext>
            </a:extLst>
          </p:cNvPr>
          <p:cNvSpPr txBox="1">
            <a:spLocks/>
          </p:cNvSpPr>
          <p:nvPr/>
        </p:nvSpPr>
        <p:spPr>
          <a:xfrm>
            <a:off x="728374" y="1447789"/>
            <a:ext cx="4322530" cy="7770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200" dirty="0" smtClean="0">
                <a:latin typeface="HSE Sans"/>
              </a:rPr>
              <a:t>Планирование </a:t>
            </a:r>
          </a:p>
          <a:p>
            <a:r>
              <a:rPr lang="ru-RU" sz="2200" dirty="0">
                <a:latin typeface="HSE Sans"/>
              </a:rPr>
              <a:t>п</a:t>
            </a:r>
            <a:r>
              <a:rPr lang="ru-RU" sz="2200" dirty="0" smtClean="0">
                <a:latin typeface="HSE Sans"/>
              </a:rPr>
              <a:t>робного эксперимента</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3058" y="1836301"/>
            <a:ext cx="6111770" cy="3520745"/>
          </a:xfrm>
          <a:prstGeom prst="rect">
            <a:avLst/>
          </a:prstGeom>
        </p:spPr>
      </p:pic>
    </p:spTree>
    <p:extLst>
      <p:ext uri="{BB962C8B-B14F-4D97-AF65-F5344CB8AC3E}">
        <p14:creationId xmlns:p14="http://schemas.microsoft.com/office/powerpoint/2010/main" val="4128394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 xmlns:a16="http://schemas.microsoft.com/office/drawing/2014/main" id="{B9589107-5631-554E-98CD-FD64EB1ACB71}"/>
              </a:ext>
            </a:extLst>
          </p:cNvPr>
          <p:cNvSpPr>
            <a:spLocks noGrp="1"/>
          </p:cNvSpPr>
          <p:nvPr>
            <p:ph type="body" sz="quarter" idx="12"/>
          </p:nvPr>
        </p:nvSpPr>
        <p:spPr>
          <a:xfrm>
            <a:off x="728374" y="2353406"/>
            <a:ext cx="2930666" cy="2570672"/>
          </a:xfrm>
        </p:spPr>
        <p:txBody>
          <a:bodyPr/>
          <a:lstStyle/>
          <a:p>
            <a:pPr marL="285750" indent="-285750">
              <a:buFont typeface="Arial" panose="020B0604020202020204" pitchFamily="34" charset="0"/>
              <a:buChar char="•"/>
            </a:pPr>
            <a:r>
              <a:rPr lang="ru-RU" dirty="0" smtClean="0"/>
              <a:t>Среднее количество удаленных строк</a:t>
            </a:r>
            <a:r>
              <a:rPr lang="en-US" dirty="0" smtClean="0"/>
              <a:t>: 11.02</a:t>
            </a:r>
          </a:p>
          <a:p>
            <a:pPr marL="285750" indent="-285750">
              <a:buFont typeface="Arial" panose="020B0604020202020204" pitchFamily="34" charset="0"/>
              <a:buChar char="•"/>
            </a:pPr>
            <a:r>
              <a:rPr lang="ru-RU" dirty="0" smtClean="0"/>
              <a:t>Среднее количество шагов перед завершением игры</a:t>
            </a:r>
            <a:r>
              <a:rPr lang="en-US" dirty="0" smtClean="0"/>
              <a:t>: 4</a:t>
            </a:r>
            <a:r>
              <a:rPr lang="ru-RU" dirty="0" smtClean="0"/>
              <a:t> </a:t>
            </a:r>
            <a:r>
              <a:rPr lang="en-US" dirty="0" smtClean="0"/>
              <a:t>260.23</a:t>
            </a:r>
          </a:p>
          <a:p>
            <a:pPr marL="285750" indent="-285750">
              <a:buFont typeface="Arial" panose="020B0604020202020204" pitchFamily="34" charset="0"/>
              <a:buChar char="•"/>
            </a:pPr>
            <a:r>
              <a:rPr lang="ru-RU" dirty="0" smtClean="0"/>
              <a:t>Максимальный результат</a:t>
            </a:r>
            <a:r>
              <a:rPr lang="en-US" dirty="0" smtClean="0"/>
              <a:t>: 31</a:t>
            </a:r>
            <a:endParaRPr lang="ru-RU" dirty="0"/>
          </a:p>
        </p:txBody>
      </p:sp>
      <p:sp>
        <p:nvSpPr>
          <p:cNvPr id="6" name="Текст 5">
            <a:extLst>
              <a:ext uri="{FF2B5EF4-FFF2-40B4-BE49-F238E27FC236}">
                <a16:creationId xmlns="" xmlns:a16="http://schemas.microsoft.com/office/drawing/2014/main" id="{2467A1B8-16A4-134C-9B37-F388E503018D}"/>
              </a:ext>
            </a:extLst>
          </p:cNvPr>
          <p:cNvSpPr>
            <a:spLocks noGrp="1"/>
          </p:cNvSpPr>
          <p:nvPr>
            <p:ph type="body" sz="quarter" idx="13"/>
          </p:nvPr>
        </p:nvSpPr>
        <p:spPr/>
        <p:txBody>
          <a:bodyPr/>
          <a:lstStyle/>
          <a:p>
            <a:r>
              <a:rPr lang="ru-RU" dirty="0"/>
              <a:t>Программная</a:t>
            </a:r>
          </a:p>
          <a:p>
            <a:r>
              <a:rPr lang="ru-RU" dirty="0"/>
              <a:t>Инженерия</a:t>
            </a:r>
          </a:p>
        </p:txBody>
      </p:sp>
      <p:sp>
        <p:nvSpPr>
          <p:cNvPr id="7" name="Текст 6">
            <a:extLst>
              <a:ext uri="{FF2B5EF4-FFF2-40B4-BE49-F238E27FC236}">
                <a16:creationId xmlns="" xmlns:a16="http://schemas.microsoft.com/office/drawing/2014/main" id="{8F16B6AC-7147-4143-8F71-EEB6F782C334}"/>
              </a:ext>
            </a:extLst>
          </p:cNvPr>
          <p:cNvSpPr>
            <a:spLocks noGrp="1"/>
          </p:cNvSpPr>
          <p:nvPr>
            <p:ph type="body" sz="quarter" idx="14"/>
          </p:nvPr>
        </p:nvSpPr>
        <p:spPr/>
        <p:txBody>
          <a:bodyPr/>
          <a:lstStyle/>
          <a:p>
            <a:r>
              <a:rPr lang="ru-RU" dirty="0"/>
              <a:t>НИР «Обучение с подкреплением для задач распределения ресурсов в облаке»</a:t>
            </a:r>
          </a:p>
        </p:txBody>
      </p:sp>
      <p:sp>
        <p:nvSpPr>
          <p:cNvPr id="8" name="Текст 7">
            <a:extLst>
              <a:ext uri="{FF2B5EF4-FFF2-40B4-BE49-F238E27FC236}">
                <a16:creationId xmlns="" xmlns:a16="http://schemas.microsoft.com/office/drawing/2014/main" id="{6C9C4F34-55DD-1B49-87D7-49B1EBF7F8EC}"/>
              </a:ext>
            </a:extLst>
          </p:cNvPr>
          <p:cNvSpPr>
            <a:spLocks noGrp="1"/>
          </p:cNvSpPr>
          <p:nvPr>
            <p:ph type="body" sz="quarter" idx="15"/>
          </p:nvPr>
        </p:nvSpPr>
        <p:spPr/>
        <p:txBody>
          <a:bodyPr/>
          <a:lstStyle/>
          <a:p>
            <a:r>
              <a:rPr lang="ru-RU" dirty="0">
                <a:latin typeface="HSE Sans"/>
              </a:rPr>
              <a:t>Результаты пробного</a:t>
            </a:r>
          </a:p>
          <a:p>
            <a:r>
              <a:rPr lang="ru-RU" dirty="0">
                <a:latin typeface="HSE Sans"/>
              </a:rPr>
              <a:t>эксперимента</a:t>
            </a:r>
          </a:p>
        </p:txBody>
      </p:sp>
      <p:sp>
        <p:nvSpPr>
          <p:cNvPr id="10" name="Заголовок 13">
            <a:extLst>
              <a:ext uri="{FF2B5EF4-FFF2-40B4-BE49-F238E27FC236}">
                <a16:creationId xmlns="" xmlns:a16="http://schemas.microsoft.com/office/drawing/2014/main" id="{C1657578-5B49-FB42-9E68-EF4E3D607FF9}"/>
              </a:ext>
            </a:extLst>
          </p:cNvPr>
          <p:cNvSpPr txBox="1">
            <a:spLocks/>
          </p:cNvSpPr>
          <p:nvPr/>
        </p:nvSpPr>
        <p:spPr>
          <a:xfrm>
            <a:off x="728374" y="1447789"/>
            <a:ext cx="4322530" cy="7770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sz="2200" dirty="0" smtClean="0">
                <a:latin typeface="HSE Sans"/>
              </a:rPr>
              <a:t>Результаты пробного</a:t>
            </a:r>
          </a:p>
          <a:p>
            <a:r>
              <a:rPr lang="ru-RU" sz="2200" dirty="0" smtClean="0">
                <a:latin typeface="HSE Sans"/>
              </a:rPr>
              <a:t>эксперимента</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8745" y="1327971"/>
            <a:ext cx="5189782" cy="4541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0696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33DAF31-D8A6-49A0-9A5D-8B2EA5B1C511}">
  <ds:schemaRefs>
    <ds:schemaRef ds:uri="9875bd71-cde8-496c-a136-433f55d5e6d0"/>
    <ds:schemaRef ds:uri="http://schemas.openxmlformats.org/package/2006/metadata/core-properties"/>
    <ds:schemaRef ds:uri="e96afe77-3acb-4328-97fc-408e1bde3ecd"/>
    <ds:schemaRef ds:uri="http://purl.org/dc/term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B34386AA-1848-4C75-B336-1053927CB0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1218</TotalTime>
  <Words>1266</Words>
  <Application>Microsoft Office PowerPoint</Application>
  <PresentationFormat>Произвольный</PresentationFormat>
  <Paragraphs>200</Paragraphs>
  <Slides>16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16</vt:i4>
      </vt:variant>
    </vt:vector>
  </HeadingPairs>
  <TitlesOfParts>
    <vt:vector size="17" baseType="lpstr">
      <vt:lpstr>Office Theme</vt:lpstr>
      <vt:lpstr>Научно-исследовательская работа «Обучение с подкреплением для задач распределения ресурсов в облаке» </vt:lpstr>
      <vt:lpstr>Содержание</vt:lpstr>
      <vt:lpstr>Описание предметной области</vt:lpstr>
      <vt:lpstr>Актуальность  работы </vt:lpstr>
      <vt:lpstr>Цели и задачи работы</vt:lpstr>
      <vt:lpstr>Анализ существующих  решений</vt:lpstr>
      <vt:lpstr>Выбор используемых в работе методов </vt:lpstr>
      <vt:lpstr>Презентация PowerPoint</vt:lpstr>
      <vt:lpstr>Презентация PowerPoint</vt:lpstr>
      <vt:lpstr>Презентация PowerPoint</vt:lpstr>
      <vt:lpstr>Презентация PowerPoint</vt:lpstr>
      <vt:lpstr>Презентация PowerPoint</vt:lpstr>
      <vt:lpstr>Результаты и выводы</vt:lpstr>
      <vt:lpstr>Направления дальнейшей работы </vt:lpstr>
      <vt:lpstr>Список использованных источников </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Nik Peg</cp:lastModifiedBy>
  <cp:revision>212</cp:revision>
  <cp:lastPrinted>2021-11-11T13:08:42Z</cp:lastPrinted>
  <dcterms:created xsi:type="dcterms:W3CDTF">2021-11-11T08:52:47Z</dcterms:created>
  <dcterms:modified xsi:type="dcterms:W3CDTF">2022-05-16T07:41:05Z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