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86" r:id="rId5"/>
    <p:sldId id="287" r:id="rId6"/>
    <p:sldId id="300" r:id="rId7"/>
    <p:sldId id="288" r:id="rId8"/>
    <p:sldId id="289" r:id="rId9"/>
    <p:sldId id="290" r:id="rId10"/>
    <p:sldId id="301" r:id="rId11"/>
    <p:sldId id="299" r:id="rId12"/>
    <p:sldId id="302" r:id="rId13"/>
    <p:sldId id="293" r:id="rId14"/>
    <p:sldId id="294" r:id="rId15"/>
    <p:sldId id="297" r:id="rId16"/>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9C63"/>
    <a:srgbClr val="96628C"/>
    <a:srgbClr val="11A0D7"/>
    <a:srgbClr val="E61F3D"/>
    <a:srgbClr val="CD5A5A"/>
    <a:srgbClr val="FFD746"/>
    <a:srgbClr val="0E2D69"/>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C21501-8AC7-D24B-9BD4-4AB280FA19DE}" v="6" dt="2021-11-26T18:08:2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65"/>
    <p:restoredTop sz="94694"/>
  </p:normalViewPr>
  <p:slideViewPr>
    <p:cSldViewPr snapToGrid="0" snapToObjects="1">
      <p:cViewPr varScale="1">
        <p:scale>
          <a:sx n="121" d="100"/>
          <a:sy n="121" d="100"/>
        </p:scale>
        <p:origin x="-686" y="-86"/>
      </p:cViewPr>
      <p:guideLst>
        <p:guide orient="horz" pos="3952"/>
        <p:guide orient="horz" pos="913"/>
        <p:guide pos="325"/>
        <p:guide pos="1209"/>
        <p:guide pos="2955"/>
        <p:guide pos="2071"/>
        <p:guide pos="3840"/>
        <p:guide pos="4702"/>
        <p:guide pos="5586"/>
        <p:guide pos="7333"/>
        <p:guide pos="6471"/>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364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102D69"/>
                </a:solidFill>
                <a:latin typeface="HSE Sans" panose="02000000000000000000" pitchFamily="2" charset="0"/>
                <a:ea typeface="+mn-ea"/>
                <a:cs typeface="+mn-cs"/>
              </a:defRPr>
            </a:pPr>
            <a:r>
              <a:rPr lang="en-US" sz="1600" b="0" i="0" baseline="0" dirty="0" smtClean="0">
                <a:effectLst/>
              </a:rPr>
              <a:t>IT spending in key market segments</a:t>
            </a:r>
            <a:r>
              <a:rPr lang="en-US" sz="1600" b="0" i="0" baseline="30000" dirty="0" smtClean="0">
                <a:effectLst/>
              </a:rPr>
              <a:t>3</a:t>
            </a:r>
            <a:r>
              <a:rPr lang="en-US" sz="1600" b="0" i="0" baseline="0" dirty="0" smtClean="0">
                <a:effectLst/>
              </a:rPr>
              <a:t> ($B)</a:t>
            </a:r>
            <a:endParaRPr lang="ru-RU" sz="1600" dirty="0">
              <a:effectLst/>
            </a:endParaRPr>
          </a:p>
        </c:rich>
      </c:tx>
      <c:layout>
        <c:manualLayout>
          <c:xMode val="edge"/>
          <c:yMode val="edge"/>
          <c:x val="0.13063871409555111"/>
          <c:y val="7.897335468032167E-3"/>
        </c:manualLayout>
      </c:layout>
      <c:overlay val="0"/>
      <c:spPr>
        <a:noFill/>
        <a:ln>
          <a:noFill/>
        </a:ln>
        <a:effectLst/>
      </c:spPr>
    </c:title>
    <c:autoTitleDeleted val="0"/>
    <c:plotArea>
      <c:layout>
        <c:manualLayout>
          <c:layoutTarget val="inner"/>
          <c:xMode val="edge"/>
          <c:yMode val="edge"/>
          <c:x val="0.13376246841772368"/>
          <c:y val="0.10958869184472636"/>
          <c:w val="0.79262705246283227"/>
          <c:h val="0.73513663426755427"/>
        </c:manualLayout>
      </c:layout>
      <c:barChart>
        <c:barDir val="col"/>
        <c:grouping val="clustered"/>
        <c:varyColors val="0"/>
        <c:ser>
          <c:idx val="0"/>
          <c:order val="0"/>
          <c:tx>
            <c:strRef>
              <c:f>Sheet1!$B$1</c:f>
              <c:strCache>
                <c:ptCount val="1"/>
                <c:pt idx="0">
                  <c:v>Traditional</c:v>
                </c:pt>
              </c:strCache>
            </c:strRef>
          </c:tx>
          <c:spPr>
            <a:solidFill>
              <a:schemeClr val="bg1">
                <a:lumMod val="75000"/>
              </a:schemeClr>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Sheet1!$B$2:$B$8</c:f>
              <c:numCache>
                <c:formatCode>General</c:formatCode>
                <c:ptCount val="7"/>
                <c:pt idx="0">
                  <c:v>705</c:v>
                </c:pt>
                <c:pt idx="1">
                  <c:v>710</c:v>
                </c:pt>
                <c:pt idx="2">
                  <c:v>744</c:v>
                </c:pt>
                <c:pt idx="3">
                  <c:v>775</c:v>
                </c:pt>
                <c:pt idx="4">
                  <c:v>805</c:v>
                </c:pt>
                <c:pt idx="5">
                  <c:v>838</c:v>
                </c:pt>
                <c:pt idx="6">
                  <c:v>868</c:v>
                </c:pt>
              </c:numCache>
            </c:numRef>
          </c:val>
          <c:extLst xmlns:c16r2="http://schemas.microsoft.com/office/drawing/2015/06/chart">
            <c:ext xmlns:c16="http://schemas.microsoft.com/office/drawing/2014/chart" uri="{C3380CC4-5D6E-409C-BE32-E72D297353CC}">
              <c16:uniqueId val="{00000000-215F-944E-8E04-459D60B79A26}"/>
            </c:ext>
          </c:extLst>
        </c:ser>
        <c:ser>
          <c:idx val="1"/>
          <c:order val="1"/>
          <c:tx>
            <c:strRef>
              <c:f>Sheet1!$C$1</c:f>
              <c:strCache>
                <c:ptCount val="1"/>
                <c:pt idx="0">
                  <c:v>Cloud</c:v>
                </c:pt>
              </c:strCache>
            </c:strRef>
          </c:tx>
          <c:spPr>
            <a:solidFill>
              <a:srgbClr val="1656A6"/>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Sheet1!$C$2:$C$8</c:f>
              <c:numCache>
                <c:formatCode>General</c:formatCode>
                <c:ptCount val="7"/>
                <c:pt idx="0">
                  <c:v>304</c:v>
                </c:pt>
                <c:pt idx="1">
                  <c:v>370</c:v>
                </c:pt>
                <c:pt idx="2">
                  <c:v>451</c:v>
                </c:pt>
                <c:pt idx="3">
                  <c:v>544</c:v>
                </c:pt>
                <c:pt idx="4">
                  <c:v>655</c:v>
                </c:pt>
                <c:pt idx="5">
                  <c:v>779</c:v>
                </c:pt>
                <c:pt idx="6">
                  <c:v>917</c:v>
                </c:pt>
              </c:numCache>
            </c:numRef>
          </c:val>
          <c:extLst xmlns:c16r2="http://schemas.microsoft.com/office/drawing/2015/06/chart">
            <c:ext xmlns:c16="http://schemas.microsoft.com/office/drawing/2014/chart" uri="{C3380CC4-5D6E-409C-BE32-E72D297353CC}">
              <c16:uniqueId val="{00000001-215F-944E-8E04-459D60B79A26}"/>
            </c:ext>
          </c:extLst>
        </c:ser>
        <c:ser>
          <c:idx val="2"/>
          <c:order val="2"/>
          <c:tx>
            <c:strRef>
              <c:f>Sheet1!$D$1</c:f>
              <c:strCache>
                <c:ptCount val="1"/>
                <c:pt idx="0">
                  <c:v>Столбец1</c:v>
                </c:pt>
              </c:strCache>
            </c:strRef>
          </c:tx>
          <c:spPr>
            <a:solidFill>
              <a:srgbClr val="102D69"/>
            </a:solidFill>
            <a:ln>
              <a:noFill/>
            </a:ln>
            <a:effectLst/>
          </c:spPr>
          <c:invertIfNegative val="0"/>
          <c:cat>
            <c:numRef>
              <c:f>Sheet1!$A$2:$A$8</c:f>
              <c:numCache>
                <c:formatCode>General</c:formatCode>
                <c:ptCount val="7"/>
                <c:pt idx="0">
                  <c:v>2019</c:v>
                </c:pt>
                <c:pt idx="1">
                  <c:v>2020</c:v>
                </c:pt>
                <c:pt idx="2">
                  <c:v>2021</c:v>
                </c:pt>
                <c:pt idx="3">
                  <c:v>2022</c:v>
                </c:pt>
                <c:pt idx="4">
                  <c:v>2023</c:v>
                </c:pt>
                <c:pt idx="5">
                  <c:v>2024</c:v>
                </c:pt>
                <c:pt idx="6">
                  <c:v>2025</c:v>
                </c:pt>
              </c:numCache>
            </c:numRef>
          </c:cat>
          <c:val>
            <c:numRef>
              <c:f>Sheet1!$D$2:$D$8</c:f>
              <c:numCache>
                <c:formatCode>General</c:formatCode>
                <c:ptCount val="7"/>
              </c:numCache>
            </c:numRef>
          </c:val>
          <c:extLst xmlns:c16r2="http://schemas.microsoft.com/office/drawing/2015/06/chart">
            <c:ext xmlns:c16="http://schemas.microsoft.com/office/drawing/2014/chart" uri="{C3380CC4-5D6E-409C-BE32-E72D297353CC}">
              <c16:uniqueId val="{00000002-215F-944E-8E04-459D60B79A26}"/>
            </c:ext>
          </c:extLst>
        </c:ser>
        <c:dLbls>
          <c:showLegendKey val="0"/>
          <c:showVal val="0"/>
          <c:showCatName val="0"/>
          <c:showSerName val="0"/>
          <c:showPercent val="0"/>
          <c:showBubbleSize val="0"/>
        </c:dLbls>
        <c:gapWidth val="182"/>
        <c:axId val="213564416"/>
        <c:axId val="221381376"/>
      </c:barChart>
      <c:catAx>
        <c:axId val="213564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221381376"/>
        <c:crosses val="autoZero"/>
        <c:auto val="1"/>
        <c:lblAlgn val="ctr"/>
        <c:lblOffset val="100"/>
        <c:noMultiLvlLbl val="0"/>
      </c:catAx>
      <c:valAx>
        <c:axId val="221381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21356441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ru-RU"/>
          </a:p>
        </c:txPr>
      </c:legendEntry>
      <c:legendEntry>
        <c:idx val="1"/>
        <c:txPr>
          <a:bodyPr rot="0" spcFirstLastPara="1" vertOverflow="ellipsis" vert="horz" wrap="square" anchor="ctr" anchorCtr="1"/>
          <a:lstStyle/>
          <a:p>
            <a:pPr>
              <a:defRPr sz="1197" b="0" i="0" u="none" strike="noStrike" kern="1200" baseline="0">
                <a:solidFill>
                  <a:srgbClr val="0E2D69"/>
                </a:solidFill>
                <a:latin typeface="HSE Sans" panose="02000000000000000000" pitchFamily="2" charset="0"/>
                <a:ea typeface="+mn-ea"/>
                <a:cs typeface="+mn-cs"/>
              </a:defRPr>
            </a:pPr>
            <a:endParaRPr lang="ru-RU"/>
          </a:p>
        </c:txPr>
      </c:legendEntry>
      <c:legendEntry>
        <c:idx val="2"/>
        <c:delete val="1"/>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HSE Sans" panose="02000000000000000000" pitchFamily="2" charset="0"/>
              <a:ea typeface="+mn-ea"/>
              <a:cs typeface="+mn-cs"/>
            </a:defRPr>
          </a:pPr>
          <a:endParaRPr lang="ru-RU"/>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102D69"/>
                </a:solidFill>
                <a:latin typeface="HSE Sans" panose="02000000000000000000" pitchFamily="2" charset="0"/>
                <a:ea typeface="+mn-ea"/>
                <a:cs typeface="+mn-cs"/>
              </a:defRPr>
            </a:pPr>
            <a:r>
              <a:rPr lang="en-US" sz="1600" b="0" i="0" baseline="0" dirty="0">
                <a:effectLst/>
              </a:rPr>
              <a:t>Name of chart can be placed here</a:t>
            </a:r>
          </a:p>
        </c:rich>
      </c:tx>
      <c:layout/>
      <c:overlay val="0"/>
      <c:spPr>
        <a:noFill/>
        <a:ln>
          <a:noFill/>
        </a:ln>
        <a:effectLst/>
      </c:spPr>
    </c:title>
    <c:autoTitleDeleted val="0"/>
    <c:plotArea>
      <c:layout/>
      <c:pieChart>
        <c:varyColors val="1"/>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rgbClr val="102D69"/>
              </a:solidFill>
              <a:latin typeface="+mn-lt"/>
              <a:ea typeface="+mn-ea"/>
              <a:cs typeface="+mn-cs"/>
            </a:defRPr>
          </a:pPr>
          <a:endParaRPr lang="ru-RU"/>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102D69"/>
                </a:solidFill>
                <a:latin typeface="HSE Sans" panose="02000000000000000000" pitchFamily="2" charset="0"/>
                <a:ea typeface="+mn-ea"/>
                <a:cs typeface="+mn-cs"/>
              </a:defRPr>
            </a:pPr>
            <a:r>
              <a:rPr lang="en-US" sz="1600" b="0" i="0" baseline="0" dirty="0" smtClean="0">
                <a:effectLst/>
              </a:rPr>
              <a:t>Tons</a:t>
            </a:r>
            <a:r>
              <a:rPr lang="ru-RU" sz="1600" b="0" i="0" baseline="0" dirty="0" smtClean="0">
                <a:effectLst/>
              </a:rPr>
              <a:t> </a:t>
            </a:r>
            <a:r>
              <a:rPr lang="en-US" sz="1600" b="0" i="0" baseline="0" dirty="0" smtClean="0">
                <a:effectLst/>
              </a:rPr>
              <a:t>of </a:t>
            </a:r>
            <a:r>
              <a:rPr lang="en-US" sz="1862" b="0" i="0" u="none" strike="noStrike" baseline="0" dirty="0" smtClean="0">
                <a:effectLst/>
              </a:rPr>
              <a:t>CO</a:t>
            </a:r>
            <a:r>
              <a:rPr lang="en-US" sz="1862" b="0" i="0" u="none" strike="noStrike" baseline="-25000" dirty="0" smtClean="0">
                <a:effectLst/>
              </a:rPr>
              <a:t>2</a:t>
            </a:r>
            <a:r>
              <a:rPr lang="en-US" sz="1862" b="0" i="0" u="none" strike="noStrike" baseline="0" dirty="0" smtClean="0">
                <a:effectLst/>
              </a:rPr>
              <a:t> / Million RMB of revenue</a:t>
            </a:r>
            <a:r>
              <a:rPr lang="ru-RU" sz="1862" b="0" i="0" u="none" strike="noStrike" baseline="30000" dirty="0" smtClean="0">
                <a:effectLst/>
              </a:rPr>
              <a:t>1</a:t>
            </a:r>
            <a:endParaRPr lang="ru-RU" sz="1600" dirty="0">
              <a:effectLst/>
            </a:endParaRPr>
          </a:p>
        </c:rich>
      </c:tx>
      <c:layout>
        <c:manualLayout>
          <c:xMode val="edge"/>
          <c:yMode val="edge"/>
          <c:x val="0.13063871409555111"/>
          <c:y val="7.897335468032167E-3"/>
        </c:manualLayout>
      </c:layout>
      <c:overlay val="0"/>
      <c:spPr>
        <a:noFill/>
        <a:ln>
          <a:noFill/>
        </a:ln>
        <a:effectLst/>
      </c:spPr>
    </c:title>
    <c:autoTitleDeleted val="0"/>
    <c:plotArea>
      <c:layout>
        <c:manualLayout>
          <c:layoutTarget val="inner"/>
          <c:xMode val="edge"/>
          <c:yMode val="edge"/>
          <c:x val="0.13376246841772368"/>
          <c:y val="0.10958869184472636"/>
          <c:w val="0.79262705246283227"/>
          <c:h val="0.73513663426755427"/>
        </c:manualLayout>
      </c:layout>
      <c:barChart>
        <c:barDir val="col"/>
        <c:grouping val="clustered"/>
        <c:varyColors val="0"/>
        <c:ser>
          <c:idx val="0"/>
          <c:order val="0"/>
          <c:tx>
            <c:strRef>
              <c:f>Sheet1!$B$1</c:f>
              <c:strCache>
                <c:ptCount val="1"/>
                <c:pt idx="0">
                  <c:v>Traditional</c:v>
                </c:pt>
              </c:strCache>
            </c:strRef>
          </c:tx>
          <c:spPr>
            <a:solidFill>
              <a:schemeClr val="bg1">
                <a:lumMod val="75000"/>
              </a:schemeClr>
            </a:solidFill>
            <a:ln>
              <a:noFill/>
            </a:ln>
            <a:effectLst/>
          </c:spPr>
          <c:invertIfNegative val="0"/>
          <c:cat>
            <c:numRef>
              <c:f>Sheet1!$A$2:$A$10</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Sheet1!$B$2:$B$10</c:f>
              <c:numCache>
                <c:formatCode>General</c:formatCode>
                <c:ptCount val="9"/>
                <c:pt idx="0" formatCode="0.00">
                  <c:v>3.83</c:v>
                </c:pt>
                <c:pt idx="1">
                  <c:v>3.77</c:v>
                </c:pt>
                <c:pt idx="2">
                  <c:v>3.71</c:v>
                </c:pt>
                <c:pt idx="3">
                  <c:v>3.22</c:v>
                </c:pt>
                <c:pt idx="4">
                  <c:v>3.04</c:v>
                </c:pt>
                <c:pt idx="5">
                  <c:v>3.11</c:v>
                </c:pt>
                <c:pt idx="6">
                  <c:v>2.89</c:v>
                </c:pt>
                <c:pt idx="7">
                  <c:v>2.58</c:v>
                </c:pt>
                <c:pt idx="8">
                  <c:v>2.56</c:v>
                </c:pt>
              </c:numCache>
            </c:numRef>
          </c:val>
          <c:extLst xmlns:c16r2="http://schemas.microsoft.com/office/drawing/2015/06/chart">
            <c:ext xmlns:c16="http://schemas.microsoft.com/office/drawing/2014/chart" uri="{C3380CC4-5D6E-409C-BE32-E72D297353CC}">
              <c16:uniqueId val="{00000000-215F-944E-8E04-459D60B79A26}"/>
            </c:ext>
          </c:extLst>
        </c:ser>
        <c:ser>
          <c:idx val="1"/>
          <c:order val="1"/>
          <c:tx>
            <c:strRef>
              <c:f>Sheet1!$C$1</c:f>
              <c:strCache>
                <c:ptCount val="1"/>
                <c:pt idx="0">
                  <c:v>Столбец1</c:v>
                </c:pt>
              </c:strCache>
            </c:strRef>
          </c:tx>
          <c:spPr>
            <a:solidFill>
              <a:srgbClr val="1656A6"/>
            </a:solidFill>
            <a:ln>
              <a:noFill/>
            </a:ln>
            <a:effectLst/>
          </c:spPr>
          <c:invertIfNegative val="0"/>
          <c:cat>
            <c:numRef>
              <c:f>Sheet1!$A$2:$A$10</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Sheet1!$C$2:$C$10</c:f>
              <c:numCache>
                <c:formatCode>General</c:formatCode>
                <c:ptCount val="9"/>
              </c:numCache>
            </c:numRef>
          </c:val>
          <c:extLst xmlns:c16r2="http://schemas.microsoft.com/office/drawing/2015/06/chart">
            <c:ext xmlns:c16="http://schemas.microsoft.com/office/drawing/2014/chart" uri="{C3380CC4-5D6E-409C-BE32-E72D297353CC}">
              <c16:uniqueId val="{00000001-215F-944E-8E04-459D60B79A26}"/>
            </c:ext>
          </c:extLst>
        </c:ser>
        <c:ser>
          <c:idx val="2"/>
          <c:order val="2"/>
          <c:tx>
            <c:strRef>
              <c:f>Sheet1!$D$1</c:f>
              <c:strCache>
                <c:ptCount val="1"/>
                <c:pt idx="0">
                  <c:v>Столбец2</c:v>
                </c:pt>
              </c:strCache>
            </c:strRef>
          </c:tx>
          <c:spPr>
            <a:solidFill>
              <a:srgbClr val="102D69"/>
            </a:solidFill>
            <a:ln>
              <a:noFill/>
            </a:ln>
            <a:effectLst/>
          </c:spPr>
          <c:invertIfNegative val="0"/>
          <c:cat>
            <c:numRef>
              <c:f>Sheet1!$A$2:$A$10</c:f>
              <c:numCache>
                <c:formatCode>General</c:formatCode>
                <c:ptCount val="9"/>
                <c:pt idx="0">
                  <c:v>2012</c:v>
                </c:pt>
                <c:pt idx="1">
                  <c:v>2013</c:v>
                </c:pt>
                <c:pt idx="2">
                  <c:v>2014</c:v>
                </c:pt>
                <c:pt idx="3">
                  <c:v>2015</c:v>
                </c:pt>
                <c:pt idx="4">
                  <c:v>2016</c:v>
                </c:pt>
                <c:pt idx="5">
                  <c:v>2017</c:v>
                </c:pt>
                <c:pt idx="6">
                  <c:v>2018</c:v>
                </c:pt>
                <c:pt idx="7">
                  <c:v>2019</c:v>
                </c:pt>
                <c:pt idx="8">
                  <c:v>2020</c:v>
                </c:pt>
              </c:numCache>
            </c:numRef>
          </c:cat>
          <c:val>
            <c:numRef>
              <c:f>Sheet1!$D$2:$D$10</c:f>
              <c:numCache>
                <c:formatCode>General</c:formatCode>
                <c:ptCount val="9"/>
              </c:numCache>
            </c:numRef>
          </c:val>
          <c:extLst xmlns:c16r2="http://schemas.microsoft.com/office/drawing/2015/06/chart">
            <c:ext xmlns:c16="http://schemas.microsoft.com/office/drawing/2014/chart" uri="{C3380CC4-5D6E-409C-BE32-E72D297353CC}">
              <c16:uniqueId val="{00000002-215F-944E-8E04-459D60B79A26}"/>
            </c:ext>
          </c:extLst>
        </c:ser>
        <c:dLbls>
          <c:showLegendKey val="0"/>
          <c:showVal val="0"/>
          <c:showCatName val="0"/>
          <c:showSerName val="0"/>
          <c:showPercent val="0"/>
          <c:showBubbleSize val="0"/>
        </c:dLbls>
        <c:gapWidth val="182"/>
        <c:axId val="263452160"/>
        <c:axId val="263453696"/>
      </c:barChart>
      <c:catAx>
        <c:axId val="26345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263453696"/>
        <c:crosses val="autoZero"/>
        <c:auto val="1"/>
        <c:lblAlgn val="ctr"/>
        <c:lblOffset val="100"/>
        <c:noMultiLvlLbl val="0"/>
      </c:catAx>
      <c:valAx>
        <c:axId val="263453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102D69"/>
                </a:solidFill>
                <a:latin typeface="HSE Sans" panose="02000000000000000000" pitchFamily="2" charset="0"/>
                <a:ea typeface="+mn-ea"/>
                <a:cs typeface="+mn-cs"/>
              </a:defRPr>
            </a:pPr>
            <a:endParaRPr lang="ru-RU"/>
          </a:p>
        </c:txPr>
        <c:crossAx val="263452160"/>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x-none" smtClean="0"/>
              <a:t>13.02.2022</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x-none" smtClean="0"/>
              <a:t>‹#›</a:t>
            </a:fld>
            <a:endParaRPr lang="x-none"/>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descr="A blue circle with white text&#10;&#10;Description automatically generated with low confidence">
            <a:extLst>
              <a:ext uri="{FF2B5EF4-FFF2-40B4-BE49-F238E27FC236}">
                <a16:creationId xmlns:a16="http://schemas.microsoft.com/office/drawing/2014/main" xmlns="" id="{BA292C80-0DA8-194A-9A66-279048FA2A54}"/>
              </a:ext>
            </a:extLst>
          </p:cNvPr>
          <p:cNvPicPr>
            <a:picLocks noChangeAspect="1"/>
          </p:cNvPicPr>
          <p:nvPr userDrawn="1"/>
        </p:nvPicPr>
        <p:blipFill>
          <a:blip r:embed="rId3"/>
          <a:stretch>
            <a:fill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xmlns=""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xmlns=""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xmlns=""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xmlns=""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dirty="0">
                <a:solidFill>
                  <a:srgbClr val="102D69"/>
                </a:solidFill>
                <a:latin typeface="HSE Sans" panose="02000000000000000000" pitchFamily="2" charset="0"/>
              </a:rPr>
              <a:t>Name of presentation can be specified in two or three lines </a:t>
            </a:r>
            <a:r>
              <a:rPr lang="ru-RU" sz="4400" dirty="0">
                <a:solidFill>
                  <a:srgbClr val="102D69"/>
                </a:solidFill>
                <a:latin typeface="HSE Sans" panose="02000000000000000000" pitchFamily="2" charset="0"/>
              </a:rPr>
              <a:t> (43 </a:t>
            </a:r>
            <a:r>
              <a:rPr lang="en-GB" sz="4400" dirty="0" err="1">
                <a:solidFill>
                  <a:srgbClr val="102D69"/>
                </a:solidFill>
                <a:latin typeface="HSE Sans" panose="02000000000000000000" pitchFamily="2" charset="0"/>
              </a:rPr>
              <a:t>pt</a:t>
            </a:r>
            <a:r>
              <a:rPr lang="en-GB" sz="4400" dirty="0">
                <a:solidFill>
                  <a:srgbClr val="102D69"/>
                </a:solidFill>
                <a:latin typeface="HSE Sans" panose="02000000000000000000" pitchFamily="2" charset="0"/>
              </a:rPr>
              <a:t>)</a:t>
            </a:r>
            <a:endParaRPr lang="ru-RU" sz="4400" dirty="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xmlns=""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dirty="0">
                <a:latin typeface="HSE Sans" panose="02000000000000000000" pitchFamily="2" charset="0"/>
              </a:rPr>
              <a:t>Name of faculty in two lines (16 </a:t>
            </a:r>
            <a:r>
              <a:rPr lang="en-GB" sz="1600" dirty="0" err="1">
                <a:latin typeface="HSE Sans" panose="02000000000000000000" pitchFamily="2" charset="0"/>
              </a:rPr>
              <a:t>pt</a:t>
            </a:r>
            <a:r>
              <a:rPr lang="en-GB" sz="1600" dirty="0">
                <a:latin typeface="HSE Sans" panose="02000000000000000000" pitchFamily="2" charset="0"/>
              </a:rPr>
              <a:t>)</a:t>
            </a:r>
            <a:endParaRPr lang="ru-RU" sz="1600" dirty="0">
              <a:latin typeface="HSE Sans" panose="02000000000000000000" pitchFamily="2" charset="0"/>
            </a:endParaRPr>
          </a:p>
        </p:txBody>
      </p:sp>
      <p:sp>
        <p:nvSpPr>
          <p:cNvPr id="25" name="Текст 24">
            <a:extLst>
              <a:ext uri="{FF2B5EF4-FFF2-40B4-BE49-F238E27FC236}">
                <a16:creationId xmlns:a16="http://schemas.microsoft.com/office/drawing/2014/main" xmlns=""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dirty="0">
                <a:latin typeface="HSE Sans" panose="02000000000000000000" pitchFamily="2" charset="0"/>
              </a:rPr>
              <a:t>Name of subdivision in two or three lines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7" name="Текст 26">
            <a:extLst>
              <a:ext uri="{FF2B5EF4-FFF2-40B4-BE49-F238E27FC236}">
                <a16:creationId xmlns:a16="http://schemas.microsoft.com/office/drawing/2014/main" xmlns=""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dirty="0">
                <a:latin typeface="HSE Sans" panose="02000000000000000000" pitchFamily="2" charset="0"/>
              </a:rPr>
              <a:t>Moscow</a:t>
            </a:r>
            <a:r>
              <a:rPr lang="ru-RU" sz="1200" dirty="0">
                <a:latin typeface="HSE Sans" panose="02000000000000000000" pitchFamily="2" charset="0"/>
              </a:rPr>
              <a:t/>
            </a:r>
            <a:br>
              <a:rPr lang="ru-RU" sz="1200" dirty="0">
                <a:latin typeface="HSE Sans" panose="02000000000000000000" pitchFamily="2" charset="0"/>
              </a:rPr>
            </a:br>
            <a:r>
              <a:rPr lang="ru-RU" sz="1200" dirty="0">
                <a:latin typeface="HSE Sans" panose="02000000000000000000" pitchFamily="2" charset="0"/>
              </a:rPr>
              <a:t>2022</a:t>
            </a:r>
            <a:r>
              <a:rPr lang="en-GB" sz="1200" dirty="0">
                <a:latin typeface="HSE Sans" panose="02000000000000000000" pitchFamily="2" charset="0"/>
              </a:rPr>
              <a:t> (12 </a:t>
            </a:r>
            <a:r>
              <a:rPr lang="en-GB" sz="1200" dirty="0" err="1">
                <a:latin typeface="HSE Sans" panose="02000000000000000000" pitchFamily="2" charset="0"/>
              </a:rPr>
              <a:t>pt</a:t>
            </a:r>
            <a:r>
              <a:rPr lang="en-GB" sz="1200" dirty="0">
                <a:latin typeface="HSE Sans" panose="02000000000000000000" pitchFamily="2" charset="0"/>
              </a:rPr>
              <a:t>)</a:t>
            </a:r>
            <a:endParaRPr lang="ru-RU" sz="1200" dirty="0">
              <a:latin typeface="HSE Sans" panose="02000000000000000000" pitchFamily="2" charset="0"/>
            </a:endParaRPr>
          </a:p>
        </p:txBody>
      </p:sp>
      <p:sp>
        <p:nvSpPr>
          <p:cNvPr id="29" name="Текст 28">
            <a:extLst>
              <a:ext uri="{FF2B5EF4-FFF2-40B4-BE49-F238E27FC236}">
                <a16:creationId xmlns:a16="http://schemas.microsoft.com/office/drawing/2014/main" xmlns=""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dirty="0">
                <a:latin typeface="HSE Sans" panose="02000000000000000000" pitchFamily="2" charset="0"/>
              </a:rPr>
              <a:t>If you need more space, please use a subheading (16 </a:t>
            </a:r>
            <a:r>
              <a:rPr lang="en-US" sz="1600" dirty="0" err="1">
                <a:latin typeface="HSE Sans" panose="02000000000000000000" pitchFamily="2" charset="0"/>
              </a:rPr>
              <a:t>pt</a:t>
            </a:r>
            <a:r>
              <a:rPr lang="en-US" sz="1600" dirty="0">
                <a:latin typeface="HSE Sans" panose="02000000000000000000" pitchFamily="2" charset="0"/>
              </a:rPr>
              <a:t>)</a:t>
            </a:r>
            <a:endParaRPr lang="ru-RU" sz="1600" dirty="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xmlns=""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xmlns=""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xmlns=""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xmlns=""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xmlns=""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xmlns=""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More </a:t>
            </a:r>
            <a:r>
              <a:rPr lang="en-US" sz="2400" dirty="0" err="1">
                <a:solidFill>
                  <a:srgbClr val="102D69"/>
                </a:solidFill>
                <a:latin typeface="HSE Sans" panose="02000000000000000000" pitchFamily="2" charset="0"/>
              </a:rPr>
              <a:t>colours</a:t>
            </a:r>
            <a:r>
              <a:rPr lang="en-US" sz="2400" dirty="0">
                <a:solidFill>
                  <a:srgbClr val="102D69"/>
                </a:solidFill>
                <a:latin typeface="HSE Sans" panose="02000000000000000000" pitchFamily="2" charset="0"/>
              </a:rPr>
              <a:t>: palette</a:t>
            </a:r>
            <a:endParaRPr lang="ru-RU" sz="2400" dirty="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xmlns=""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For tables, graphs , charts and diagrams, you may need to use additional </a:t>
            </a:r>
            <a:r>
              <a:rPr lang="en-US" sz="1300" dirty="0" err="1">
                <a:latin typeface="HSE Sans" panose="02000000000000000000" pitchFamily="2" charset="0"/>
              </a:rPr>
              <a:t>colours</a:t>
            </a:r>
            <a:r>
              <a:rPr lang="en-US" sz="1300" dirty="0">
                <a:latin typeface="HSE Sans" panose="02000000000000000000" pitchFamily="2" charset="0"/>
              </a:rPr>
              <a:t>; you may correctly ask what </a:t>
            </a:r>
            <a:r>
              <a:rPr lang="en-US" sz="1300" dirty="0" err="1">
                <a:latin typeface="HSE Sans" panose="02000000000000000000" pitchFamily="2" charset="0"/>
              </a:rPr>
              <a:t>colours</a:t>
            </a:r>
            <a:r>
              <a:rPr lang="en-US" sz="1300" dirty="0">
                <a:latin typeface="HSE Sans" panose="02000000000000000000" pitchFamily="2" charset="0"/>
              </a:rPr>
              <a:t> can be used and where to find them. We advise using HSE University’s official </a:t>
            </a:r>
            <a:r>
              <a:rPr lang="en-US" sz="1300" dirty="0" err="1">
                <a:latin typeface="HSE Sans" panose="02000000000000000000" pitchFamily="2" charset="0"/>
              </a:rPr>
              <a:t>colour</a:t>
            </a:r>
            <a:r>
              <a:rPr lang="en-US" sz="1300" dirty="0">
                <a:latin typeface="HSE Sans" panose="02000000000000000000" pitchFamily="2" charset="0"/>
              </a:rPr>
              <a:t> scheme for such purposes.</a:t>
            </a:r>
            <a:endParaRPr lang="ru-RU" sz="1300" dirty="0">
              <a:latin typeface="HSE Sans" panose="02000000000000000000" pitchFamily="2" charset="0"/>
            </a:endParaRPr>
          </a:p>
        </p:txBody>
      </p:sp>
      <p:sp>
        <p:nvSpPr>
          <p:cNvPr id="21" name="Oval 5">
            <a:extLst>
              <a:ext uri="{FF2B5EF4-FFF2-40B4-BE49-F238E27FC236}">
                <a16:creationId xmlns:a16="http://schemas.microsoft.com/office/drawing/2014/main" xmlns=""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2" name="Oval 20">
            <a:extLst>
              <a:ext uri="{FF2B5EF4-FFF2-40B4-BE49-F238E27FC236}">
                <a16:creationId xmlns:a16="http://schemas.microsoft.com/office/drawing/2014/main" xmlns=""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3" name="Oval 22">
            <a:extLst>
              <a:ext uri="{FF2B5EF4-FFF2-40B4-BE49-F238E27FC236}">
                <a16:creationId xmlns:a16="http://schemas.microsoft.com/office/drawing/2014/main" xmlns=""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Oval 23">
            <a:extLst>
              <a:ext uri="{FF2B5EF4-FFF2-40B4-BE49-F238E27FC236}">
                <a16:creationId xmlns:a16="http://schemas.microsoft.com/office/drawing/2014/main" xmlns=""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5" name="Oval 26">
            <a:extLst>
              <a:ext uri="{FF2B5EF4-FFF2-40B4-BE49-F238E27FC236}">
                <a16:creationId xmlns:a16="http://schemas.microsoft.com/office/drawing/2014/main" xmlns=""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6" name="Oval 29">
            <a:extLst>
              <a:ext uri="{FF2B5EF4-FFF2-40B4-BE49-F238E27FC236}">
                <a16:creationId xmlns:a16="http://schemas.microsoft.com/office/drawing/2014/main" xmlns=""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7" name="Oval 33">
            <a:extLst>
              <a:ext uri="{FF2B5EF4-FFF2-40B4-BE49-F238E27FC236}">
                <a16:creationId xmlns:a16="http://schemas.microsoft.com/office/drawing/2014/main" xmlns=""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8" name="Oval 34">
            <a:extLst>
              <a:ext uri="{FF2B5EF4-FFF2-40B4-BE49-F238E27FC236}">
                <a16:creationId xmlns:a16="http://schemas.microsoft.com/office/drawing/2014/main" xmlns=""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9" name="Oval 35">
            <a:extLst>
              <a:ext uri="{FF2B5EF4-FFF2-40B4-BE49-F238E27FC236}">
                <a16:creationId xmlns:a16="http://schemas.microsoft.com/office/drawing/2014/main" xmlns=""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0" name="Oval 36">
            <a:extLst>
              <a:ext uri="{FF2B5EF4-FFF2-40B4-BE49-F238E27FC236}">
                <a16:creationId xmlns:a16="http://schemas.microsoft.com/office/drawing/2014/main" xmlns=""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Oval 37">
            <a:extLst>
              <a:ext uri="{FF2B5EF4-FFF2-40B4-BE49-F238E27FC236}">
                <a16:creationId xmlns:a16="http://schemas.microsoft.com/office/drawing/2014/main" xmlns=""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2" name="Oval 38">
            <a:extLst>
              <a:ext uri="{FF2B5EF4-FFF2-40B4-BE49-F238E27FC236}">
                <a16:creationId xmlns:a16="http://schemas.microsoft.com/office/drawing/2014/main" xmlns=""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3" name="Oval 39">
            <a:extLst>
              <a:ext uri="{FF2B5EF4-FFF2-40B4-BE49-F238E27FC236}">
                <a16:creationId xmlns:a16="http://schemas.microsoft.com/office/drawing/2014/main" xmlns=""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4" name="Oval 40">
            <a:extLst>
              <a:ext uri="{FF2B5EF4-FFF2-40B4-BE49-F238E27FC236}">
                <a16:creationId xmlns:a16="http://schemas.microsoft.com/office/drawing/2014/main" xmlns=""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5" name="Oval 41">
            <a:extLst>
              <a:ext uri="{FF2B5EF4-FFF2-40B4-BE49-F238E27FC236}">
                <a16:creationId xmlns:a16="http://schemas.microsoft.com/office/drawing/2014/main" xmlns=""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6" name="Oval 42">
            <a:extLst>
              <a:ext uri="{FF2B5EF4-FFF2-40B4-BE49-F238E27FC236}">
                <a16:creationId xmlns:a16="http://schemas.microsoft.com/office/drawing/2014/main" xmlns=""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7" name="Oval 43">
            <a:extLst>
              <a:ext uri="{FF2B5EF4-FFF2-40B4-BE49-F238E27FC236}">
                <a16:creationId xmlns:a16="http://schemas.microsoft.com/office/drawing/2014/main" xmlns=""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8" name="Oval 44">
            <a:extLst>
              <a:ext uri="{FF2B5EF4-FFF2-40B4-BE49-F238E27FC236}">
                <a16:creationId xmlns:a16="http://schemas.microsoft.com/office/drawing/2014/main" xmlns=""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9" name="Oval 45">
            <a:extLst>
              <a:ext uri="{FF2B5EF4-FFF2-40B4-BE49-F238E27FC236}">
                <a16:creationId xmlns:a16="http://schemas.microsoft.com/office/drawing/2014/main" xmlns=""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0" name="Oval 46">
            <a:extLst>
              <a:ext uri="{FF2B5EF4-FFF2-40B4-BE49-F238E27FC236}">
                <a16:creationId xmlns:a16="http://schemas.microsoft.com/office/drawing/2014/main" xmlns=""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Текст 37">
            <a:extLst>
              <a:ext uri="{FF2B5EF4-FFF2-40B4-BE49-F238E27FC236}">
                <a16:creationId xmlns:a16="http://schemas.microsoft.com/office/drawing/2014/main" xmlns=""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2" name="Текст 39">
            <a:extLst>
              <a:ext uri="{FF2B5EF4-FFF2-40B4-BE49-F238E27FC236}">
                <a16:creationId xmlns:a16="http://schemas.microsoft.com/office/drawing/2014/main" xmlns=""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3" name="Текст 39">
            <a:extLst>
              <a:ext uri="{FF2B5EF4-FFF2-40B4-BE49-F238E27FC236}">
                <a16:creationId xmlns:a16="http://schemas.microsoft.com/office/drawing/2014/main" xmlns=""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xmlns=""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xmlns=""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xmlns=""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xmlns=""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xmlns=""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xmlns=""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1" name="Текст 39">
            <a:extLst>
              <a:ext uri="{FF2B5EF4-FFF2-40B4-BE49-F238E27FC236}">
                <a16:creationId xmlns:a16="http://schemas.microsoft.com/office/drawing/2014/main" xmlns=""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xmlns=""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xmlns=""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xmlns=""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xmlns=""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xmlns=""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xmlns=""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xmlns=""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dirty="0">
                <a:solidFill>
                  <a:schemeClr val="tx1"/>
                </a:solidFill>
                <a:latin typeface="HSE Sans" panose="02000000000000000000" pitchFamily="2" charset="0"/>
              </a:rPr>
              <a:t>You can place an illustration or photograph here so that your slide doesn’t look empty</a:t>
            </a:r>
            <a:endParaRPr lang="x-none" sz="2800" dirty="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xmlns=""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xmlns=""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dirty="0">
                <a:latin typeface="HSE Sans" panose="02000000000000000000" pitchFamily="2" charset="0"/>
              </a:rPr>
              <a:t>If you have space left and wish to make your slide more visual, you can include a small image nearby, which should illustrate or supplement your text.</a:t>
            </a:r>
            <a:endParaRPr lang="ru-RU" sz="1300" i="1" dirty="0">
              <a:latin typeface="HSE Sans" panose="02000000000000000000" pitchFamily="2" charset="0"/>
            </a:endParaRPr>
          </a:p>
        </p:txBody>
      </p:sp>
      <p:sp>
        <p:nvSpPr>
          <p:cNvPr id="38" name="Текст 37">
            <a:extLst>
              <a:ext uri="{FF2B5EF4-FFF2-40B4-BE49-F238E27FC236}">
                <a16:creationId xmlns:a16="http://schemas.microsoft.com/office/drawing/2014/main" xmlns=""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0" name="Текст 39">
            <a:extLst>
              <a:ext uri="{FF2B5EF4-FFF2-40B4-BE49-F238E27FC236}">
                <a16:creationId xmlns:a16="http://schemas.microsoft.com/office/drawing/2014/main" xmlns=""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41" name="Текст 39">
            <a:extLst>
              <a:ext uri="{FF2B5EF4-FFF2-40B4-BE49-F238E27FC236}">
                <a16:creationId xmlns:a16="http://schemas.microsoft.com/office/drawing/2014/main" xmlns=""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xmlns=""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xmlns=""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xmlns=""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xmlns=""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xmlns=""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xmlns=""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xmlns=""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dirty="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dirty="0">
              <a:latin typeface="HSE Sans" panose="02000000000000000000" pitchFamily="2" charset="0"/>
            </a:endParaRPr>
          </a:p>
        </p:txBody>
      </p:sp>
      <p:sp>
        <p:nvSpPr>
          <p:cNvPr id="21" name="Текст 37">
            <a:extLst>
              <a:ext uri="{FF2B5EF4-FFF2-40B4-BE49-F238E27FC236}">
                <a16:creationId xmlns:a16="http://schemas.microsoft.com/office/drawing/2014/main" xmlns=""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xmlns=""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xmlns=""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xmlns=""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xmlns=""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xmlns=""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xmlns=""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xmlns=""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xmlns=""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dirty="0">
                <a:latin typeface="HSE Sans" panose="02000000000000000000" pitchFamily="2" charset="0"/>
              </a:rPr>
              <a:t>Here I am, a regular text as seen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dirty="0" err="1">
                <a:latin typeface="HSE Sans" panose="02000000000000000000" pitchFamily="2" charset="0"/>
              </a:rPr>
              <a:t>pt</a:t>
            </a:r>
            <a:r>
              <a:rPr lang="en-US" sz="1300" dirty="0">
                <a:latin typeface="HSE Sans" panose="02000000000000000000" pitchFamily="2" charset="0"/>
              </a:rPr>
              <a:t>), so I am readable on both the screen and in print-outs of slides. Don’t increase my size if you don’t need to, since you have the full screen option at your fingertips.</a:t>
            </a:r>
            <a:endParaRPr lang="ru-RU" sz="1300" dirty="0">
              <a:latin typeface="HSE Sans" panose="02000000000000000000" pitchFamily="2" charset="0"/>
            </a:endParaRPr>
          </a:p>
        </p:txBody>
      </p:sp>
      <p:sp>
        <p:nvSpPr>
          <p:cNvPr id="20" name="Текст 35">
            <a:extLst>
              <a:ext uri="{FF2B5EF4-FFF2-40B4-BE49-F238E27FC236}">
                <a16:creationId xmlns:a16="http://schemas.microsoft.com/office/drawing/2014/main" xmlns=""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3" name="Текст 22">
            <a:extLst>
              <a:ext uri="{FF2B5EF4-FFF2-40B4-BE49-F238E27FC236}">
                <a16:creationId xmlns:a16="http://schemas.microsoft.com/office/drawing/2014/main" xmlns=""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dirty="0">
                <a:solidFill>
                  <a:srgbClr val="102D69"/>
                </a:solidFill>
                <a:latin typeface="HSE Sans" panose="02000000000000000000" pitchFamily="2" charset="0"/>
              </a:rPr>
              <a:t>Short phrase with important information can have a larger font size than normal, but we don’t recommend doing this often.</a:t>
            </a:r>
            <a:endParaRPr lang="ru-RU" sz="3200" dirty="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xmlns=""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xmlns=""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6" name="Текст 39">
            <a:extLst>
              <a:ext uri="{FF2B5EF4-FFF2-40B4-BE49-F238E27FC236}">
                <a16:creationId xmlns:a16="http://schemas.microsoft.com/office/drawing/2014/main" xmlns=""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xmlns=""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xmlns=""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xmlns=""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xmlns=""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xmlns=""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xmlns=""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xmlns=""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xmlns=""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9" name="Текст 35">
            <a:extLst>
              <a:ext uri="{FF2B5EF4-FFF2-40B4-BE49-F238E27FC236}">
                <a16:creationId xmlns:a16="http://schemas.microsoft.com/office/drawing/2014/main" xmlns=""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dirty="0">
                <a:latin typeface="HSE Sans" panose="02000000000000000000" pitchFamily="2" charset="0"/>
              </a:rPr>
              <a:t>Notes, other clarifications or additional information should be presented in a smaller size (10 </a:t>
            </a:r>
            <a:r>
              <a:rPr lang="en-US" sz="1000" dirty="0" err="1">
                <a:latin typeface="HSE Sans" panose="02000000000000000000" pitchFamily="2" charset="0"/>
              </a:rPr>
              <a:t>pt</a:t>
            </a:r>
            <a:r>
              <a:rPr lang="en-US" sz="1000" dirty="0">
                <a:latin typeface="HSE Sans" panose="02000000000000000000" pitchFamily="2" charset="0"/>
              </a:rPr>
              <a: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xmlns=""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xmlns=""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xmlns=""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xmlns=""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xmlns=""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xmlns=""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xmlns=""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xmlns=""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xmlns=""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xmlns=""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dirty="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dirty="0" err="1">
                <a:latin typeface="HSE Sans" panose="02000000000000000000" pitchFamily="2" charset="0"/>
              </a:rPr>
              <a:t>pt</a:t>
            </a:r>
            <a:endParaRPr lang="ru-RU" sz="1000" dirty="0">
              <a:latin typeface="HSE Sans" panose="02000000000000000000" pitchFamily="2" charset="0"/>
            </a:endParaRPr>
          </a:p>
        </p:txBody>
      </p:sp>
      <p:sp>
        <p:nvSpPr>
          <p:cNvPr id="21" name="Диаграмма 7">
            <a:extLst>
              <a:ext uri="{FF2B5EF4-FFF2-40B4-BE49-F238E27FC236}">
                <a16:creationId xmlns:a16="http://schemas.microsoft.com/office/drawing/2014/main" xmlns=""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xmlns=""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dirty="0">
                <a:solidFill>
                  <a:srgbClr val="102D69"/>
                </a:solidFill>
                <a:latin typeface="HSE Sans" panose="02000000000000000000" pitchFamily="2" charset="0"/>
              </a:rPr>
              <a:t>Name of graph. Please note that table titles should be smaller than headlines (16 </a:t>
            </a:r>
            <a:r>
              <a:rPr lang="en-GB" sz="1600" dirty="0" err="1">
                <a:solidFill>
                  <a:srgbClr val="102D69"/>
                </a:solidFill>
                <a:latin typeface="HSE Sans" panose="02000000000000000000" pitchFamily="2" charset="0"/>
              </a:rPr>
              <a:t>pt</a:t>
            </a:r>
            <a:r>
              <a:rPr lang="en-GB"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xmlns=""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xmlns=""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xmlns=""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xmlns=""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xmlns=""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xmlns=""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xmlns=""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xmlns=""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xmlns=""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xmlns=""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dirty="0">
                <a:solidFill>
                  <a:srgbClr val="102D69"/>
                </a:solidFill>
                <a:latin typeface="HSE Sans" panose="02000000000000000000" pitchFamily="2" charset="0"/>
              </a:rPr>
              <a:t>Headline may have two or three lines (24 </a:t>
            </a:r>
            <a:r>
              <a:rPr lang="en-US" sz="2400" dirty="0" err="1">
                <a:solidFill>
                  <a:srgbClr val="102D69"/>
                </a:solidFill>
                <a:latin typeface="HSE Sans" panose="02000000000000000000" pitchFamily="2" charset="0"/>
              </a:rPr>
              <a:t>pt</a:t>
            </a:r>
            <a:r>
              <a:rPr lang="en-US" sz="2400" dirty="0">
                <a:solidFill>
                  <a:srgbClr val="102D69"/>
                </a:solidFill>
                <a:latin typeface="HSE Sans" panose="02000000000000000000" pitchFamily="2" charset="0"/>
              </a:rPr>
              <a:t>)</a:t>
            </a:r>
            <a:endParaRPr lang="ru-RU" sz="2400" dirty="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xmlns=""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5" name="Текст 35">
            <a:extLst>
              <a:ext uri="{FF2B5EF4-FFF2-40B4-BE49-F238E27FC236}">
                <a16:creationId xmlns:a16="http://schemas.microsoft.com/office/drawing/2014/main" xmlns=""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6" name="Текст 35">
            <a:extLst>
              <a:ext uri="{FF2B5EF4-FFF2-40B4-BE49-F238E27FC236}">
                <a16:creationId xmlns:a16="http://schemas.microsoft.com/office/drawing/2014/main" xmlns=""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dirty="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dirty="0">
              <a:latin typeface="HSE Sans" panose="02000000000000000000" pitchFamily="2" charset="0"/>
            </a:endParaRPr>
          </a:p>
        </p:txBody>
      </p:sp>
      <p:sp>
        <p:nvSpPr>
          <p:cNvPr id="28" name="Текст 27">
            <a:extLst>
              <a:ext uri="{FF2B5EF4-FFF2-40B4-BE49-F238E27FC236}">
                <a16:creationId xmlns:a16="http://schemas.microsoft.com/office/drawing/2014/main" xmlns=""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152</a:t>
            </a:r>
            <a:endParaRPr lang="ru-RU" dirty="0"/>
          </a:p>
        </p:txBody>
      </p:sp>
      <p:sp>
        <p:nvSpPr>
          <p:cNvPr id="29" name="Текст 27">
            <a:extLst>
              <a:ext uri="{FF2B5EF4-FFF2-40B4-BE49-F238E27FC236}">
                <a16:creationId xmlns:a16="http://schemas.microsoft.com/office/drawing/2014/main" xmlns=""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95</a:t>
            </a:r>
            <a:endParaRPr lang="ru-RU" dirty="0"/>
          </a:p>
        </p:txBody>
      </p:sp>
      <p:sp>
        <p:nvSpPr>
          <p:cNvPr id="30" name="Текст 27">
            <a:extLst>
              <a:ext uri="{FF2B5EF4-FFF2-40B4-BE49-F238E27FC236}">
                <a16:creationId xmlns:a16="http://schemas.microsoft.com/office/drawing/2014/main" xmlns=""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dirty="0">
                <a:solidFill>
                  <a:srgbClr val="102D69"/>
                </a:solidFill>
                <a:latin typeface="HSE Sans" panose="02000000000000000000" pitchFamily="2" charset="0"/>
              </a:rPr>
              <a:t>284</a:t>
            </a:r>
            <a:endParaRPr lang="ru-RU" dirty="0"/>
          </a:p>
        </p:txBody>
      </p:sp>
      <p:sp>
        <p:nvSpPr>
          <p:cNvPr id="18" name="Текст 37">
            <a:extLst>
              <a:ext uri="{FF2B5EF4-FFF2-40B4-BE49-F238E27FC236}">
                <a16:creationId xmlns:a16="http://schemas.microsoft.com/office/drawing/2014/main" xmlns=""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9" name="Текст 39">
            <a:extLst>
              <a:ext uri="{FF2B5EF4-FFF2-40B4-BE49-F238E27FC236}">
                <a16:creationId xmlns:a16="http://schemas.microsoft.com/office/drawing/2014/main" xmlns=""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xmlns=""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xmlns=""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xmlns=""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xmlns=""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xmlns=""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xmlns=""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xmlns=""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xmlns=""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xmlns=""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xmlns=""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18" name="Текст 39">
            <a:extLst>
              <a:ext uri="{FF2B5EF4-FFF2-40B4-BE49-F238E27FC236}">
                <a16:creationId xmlns:a16="http://schemas.microsoft.com/office/drawing/2014/main" xmlns=""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0" name="Текст 39">
            <a:extLst>
              <a:ext uri="{FF2B5EF4-FFF2-40B4-BE49-F238E27FC236}">
                <a16:creationId xmlns:a16="http://schemas.microsoft.com/office/drawing/2014/main" xmlns=""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xmlns=""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xmlns=""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xmlns=""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xmlns=""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dirty="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xmlns=""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xmlns=""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dirty="0">
                <a:solidFill>
                  <a:srgbClr val="102D69"/>
                </a:solidFill>
                <a:latin typeface="HSE Sans" panose="02000000000000000000" pitchFamily="2" charset="0"/>
              </a:rPr>
              <a:t>Name of table</a:t>
            </a:r>
            <a:r>
              <a:rPr lang="ru-RU" sz="1600" dirty="0">
                <a:solidFill>
                  <a:srgbClr val="102D69"/>
                </a:solidFill>
                <a:latin typeface="HSE Sans" panose="02000000000000000000" pitchFamily="2" charset="0"/>
              </a:rPr>
              <a:t>. </a:t>
            </a:r>
            <a:r>
              <a:rPr lang="en-US" sz="1600" dirty="0">
                <a:solidFill>
                  <a:srgbClr val="102D69"/>
                </a:solidFill>
                <a:latin typeface="HSE Sans" panose="02000000000000000000" pitchFamily="2" charset="0"/>
              </a:rPr>
              <a:t>Please note that the name of the table should be smaller than headlines (16 </a:t>
            </a:r>
            <a:r>
              <a:rPr lang="en-US" sz="1600" dirty="0" err="1">
                <a:solidFill>
                  <a:srgbClr val="102D69"/>
                </a:solidFill>
                <a:latin typeface="HSE Sans" panose="02000000000000000000" pitchFamily="2" charset="0"/>
              </a:rPr>
              <a:t>pt</a:t>
            </a:r>
            <a:r>
              <a:rPr lang="en-US" sz="1600" dirty="0">
                <a:solidFill>
                  <a:srgbClr val="102D69"/>
                </a:solidFill>
                <a:latin typeface="HSE Sans" panose="02000000000000000000" pitchFamily="2" charset="0"/>
              </a:rPr>
              <a:t>)</a:t>
            </a:r>
            <a:endParaRPr lang="ru-RU" sz="1600" dirty="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xmlns=""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dirty="0">
                <a:ln>
                  <a:noFill/>
                </a:ln>
                <a:latin typeface="HSE Sans" panose="02000000000000000000" pitchFamily="2" charset="0"/>
              </a:rPr>
              <a:t>We recommend using bold face with due care; try using bold face for important information. </a:t>
            </a:r>
            <a:r>
              <a:rPr lang="en-US" sz="1300" dirty="0">
                <a:latin typeface="HSE Sans" panose="02000000000000000000" pitchFamily="2" charset="0"/>
              </a:rPr>
              <a:t>Also, try not to use bold face with cell shading; one feature should be sufficient.</a:t>
            </a:r>
            <a:endParaRPr lang="x-none" sz="1300" b="0" dirty="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xmlns=""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xmlns=""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dirty="0">
                <a:latin typeface="HSE Sans" panose="02000000000000000000" pitchFamily="2" charset="0"/>
              </a:rPr>
              <a:t>Lorem ipsum </a:t>
            </a:r>
            <a:r>
              <a:rPr lang="en-GB" sz="1300" dirty="0" err="1">
                <a:latin typeface="HSE Sans" panose="02000000000000000000" pitchFamily="2" charset="0"/>
              </a:rPr>
              <a:t>dolor</a:t>
            </a:r>
            <a:r>
              <a:rPr lang="en-GB" sz="1300" dirty="0">
                <a:latin typeface="HSE Sans" panose="02000000000000000000" pitchFamily="2" charset="0"/>
              </a:rPr>
              <a:t> sit </a:t>
            </a:r>
            <a:r>
              <a:rPr lang="en-GB" sz="1300" dirty="0" err="1">
                <a:latin typeface="HSE Sans" panose="02000000000000000000" pitchFamily="2" charset="0"/>
              </a:rPr>
              <a:t>amet</a:t>
            </a:r>
            <a:r>
              <a:rPr lang="en-GB" sz="1300" dirty="0">
                <a:latin typeface="HSE Sans" panose="02000000000000000000" pitchFamily="2" charset="0"/>
              </a:rPr>
              <a:t>, </a:t>
            </a:r>
            <a:r>
              <a:rPr lang="en-GB" sz="1300" dirty="0" err="1">
                <a:latin typeface="HSE Sans" panose="02000000000000000000" pitchFamily="2" charset="0"/>
              </a:rPr>
              <a:t>consectetur</a:t>
            </a:r>
            <a:r>
              <a:rPr lang="en-GB" sz="1300" dirty="0">
                <a:latin typeface="HSE Sans" panose="02000000000000000000" pitchFamily="2" charset="0"/>
              </a:rPr>
              <a:t> </a:t>
            </a:r>
            <a:r>
              <a:rPr lang="en-GB" sz="1300" dirty="0" err="1">
                <a:latin typeface="HSE Sans" panose="02000000000000000000" pitchFamily="2" charset="0"/>
              </a:rPr>
              <a:t>adipiscing</a:t>
            </a:r>
            <a:r>
              <a:rPr lang="en-GB" sz="1300" dirty="0">
                <a:latin typeface="HSE Sans" panose="02000000000000000000" pitchFamily="2" charset="0"/>
              </a:rPr>
              <a:t> </a:t>
            </a:r>
            <a:r>
              <a:rPr lang="en-GB" sz="1300" dirty="0" err="1">
                <a:latin typeface="HSE Sans" panose="02000000000000000000" pitchFamily="2" charset="0"/>
              </a:rPr>
              <a:t>elit</a:t>
            </a:r>
            <a:r>
              <a:rPr lang="en-GB" sz="1300" dirty="0">
                <a:latin typeface="HSE Sans" panose="02000000000000000000" pitchFamily="2" charset="0"/>
              </a:rPr>
              <a:t>, </a:t>
            </a:r>
            <a:r>
              <a:rPr lang="en-GB" sz="1300" dirty="0" err="1">
                <a:latin typeface="HSE Sans" panose="02000000000000000000" pitchFamily="2" charset="0"/>
              </a:rPr>
              <a:t>sed</a:t>
            </a:r>
            <a:r>
              <a:rPr lang="en-GB" sz="1300" dirty="0">
                <a:latin typeface="HSE Sans" panose="02000000000000000000" pitchFamily="2" charset="0"/>
              </a:rPr>
              <a:t> do </a:t>
            </a:r>
            <a:r>
              <a:rPr lang="en-GB" sz="1300" dirty="0" err="1">
                <a:latin typeface="HSE Sans" panose="02000000000000000000" pitchFamily="2" charset="0"/>
              </a:rPr>
              <a:t>eiusmod</a:t>
            </a:r>
            <a:r>
              <a:rPr lang="en-GB" sz="1300" dirty="0">
                <a:latin typeface="HSE Sans" panose="02000000000000000000" pitchFamily="2" charset="0"/>
              </a:rPr>
              <a:t> </a:t>
            </a:r>
            <a:r>
              <a:rPr lang="en-GB" sz="1300" dirty="0" err="1">
                <a:latin typeface="HSE Sans" panose="02000000000000000000" pitchFamily="2" charset="0"/>
              </a:rPr>
              <a:t>tempor</a:t>
            </a:r>
            <a:r>
              <a:rPr lang="en-GB" sz="1300" dirty="0">
                <a:latin typeface="HSE Sans" panose="02000000000000000000" pitchFamily="2" charset="0"/>
              </a:rPr>
              <a:t> </a:t>
            </a:r>
            <a:r>
              <a:rPr lang="en-GB" sz="1300" dirty="0" err="1">
                <a:latin typeface="HSE Sans" panose="02000000000000000000" pitchFamily="2" charset="0"/>
              </a:rPr>
              <a:t>incididunt</a:t>
            </a:r>
            <a:r>
              <a:rPr lang="en-GB" sz="1300" dirty="0">
                <a:latin typeface="HSE Sans" panose="02000000000000000000" pitchFamily="2" charset="0"/>
              </a:rPr>
              <a:t>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labore</a:t>
            </a:r>
            <a:r>
              <a:rPr lang="en-GB" sz="1300" dirty="0">
                <a:latin typeface="HSE Sans" panose="02000000000000000000" pitchFamily="2" charset="0"/>
              </a:rPr>
              <a:t> et dolore magna </a:t>
            </a:r>
            <a:r>
              <a:rPr lang="en-GB" sz="1300" dirty="0" err="1">
                <a:latin typeface="HSE Sans" panose="02000000000000000000" pitchFamily="2" charset="0"/>
              </a:rPr>
              <a:t>aliqua</a:t>
            </a:r>
            <a:r>
              <a:rPr lang="en-GB" sz="1300" dirty="0">
                <a:latin typeface="HSE Sans" panose="02000000000000000000" pitchFamily="2" charset="0"/>
              </a:rPr>
              <a:t>. Ut </a:t>
            </a:r>
            <a:r>
              <a:rPr lang="en-GB" sz="1300" dirty="0" err="1">
                <a:latin typeface="HSE Sans" panose="02000000000000000000" pitchFamily="2" charset="0"/>
              </a:rPr>
              <a:t>enim</a:t>
            </a:r>
            <a:r>
              <a:rPr lang="en-GB" sz="1300" dirty="0">
                <a:latin typeface="HSE Sans" panose="02000000000000000000" pitchFamily="2" charset="0"/>
              </a:rPr>
              <a:t> ad minim </a:t>
            </a:r>
            <a:r>
              <a:rPr lang="en-GB" sz="1300" dirty="0" err="1">
                <a:latin typeface="HSE Sans" panose="02000000000000000000" pitchFamily="2" charset="0"/>
              </a:rPr>
              <a:t>veniam</a:t>
            </a:r>
            <a:r>
              <a:rPr lang="en-GB" sz="1300" dirty="0">
                <a:latin typeface="HSE Sans" panose="02000000000000000000" pitchFamily="2" charset="0"/>
              </a:rPr>
              <a:t>, </a:t>
            </a:r>
            <a:r>
              <a:rPr lang="en-GB" sz="1300" dirty="0" err="1">
                <a:latin typeface="HSE Sans" panose="02000000000000000000" pitchFamily="2" charset="0"/>
              </a:rPr>
              <a:t>quis</a:t>
            </a:r>
            <a:r>
              <a:rPr lang="en-GB" sz="1300" dirty="0">
                <a:latin typeface="HSE Sans" panose="02000000000000000000" pitchFamily="2" charset="0"/>
              </a:rPr>
              <a:t> </a:t>
            </a:r>
            <a:r>
              <a:rPr lang="en-GB" sz="1300" dirty="0" err="1">
                <a:latin typeface="HSE Sans" panose="02000000000000000000" pitchFamily="2" charset="0"/>
              </a:rPr>
              <a:t>nostrud</a:t>
            </a:r>
            <a:r>
              <a:rPr lang="en-GB" sz="1300" dirty="0">
                <a:latin typeface="HSE Sans" panose="02000000000000000000" pitchFamily="2" charset="0"/>
              </a:rPr>
              <a:t> exercitation </a:t>
            </a:r>
            <a:r>
              <a:rPr lang="en-GB" sz="1300" dirty="0" err="1">
                <a:latin typeface="HSE Sans" panose="02000000000000000000" pitchFamily="2" charset="0"/>
              </a:rPr>
              <a:t>ullamco</a:t>
            </a:r>
            <a:r>
              <a:rPr lang="en-GB" sz="1300" dirty="0">
                <a:latin typeface="HSE Sans" panose="02000000000000000000" pitchFamily="2" charset="0"/>
              </a:rPr>
              <a:t> </a:t>
            </a:r>
            <a:r>
              <a:rPr lang="en-GB" sz="1300" dirty="0" err="1">
                <a:latin typeface="HSE Sans" panose="02000000000000000000" pitchFamily="2" charset="0"/>
              </a:rPr>
              <a:t>laboris</a:t>
            </a:r>
            <a:r>
              <a:rPr lang="en-GB" sz="1300" dirty="0">
                <a:latin typeface="HSE Sans" panose="02000000000000000000" pitchFamily="2" charset="0"/>
              </a:rPr>
              <a:t> nisi </a:t>
            </a:r>
            <a:r>
              <a:rPr lang="en-GB" sz="1300" dirty="0" err="1">
                <a:latin typeface="HSE Sans" panose="02000000000000000000" pitchFamily="2" charset="0"/>
              </a:rPr>
              <a:t>ut</a:t>
            </a:r>
            <a:r>
              <a:rPr lang="en-GB" sz="1300" dirty="0">
                <a:latin typeface="HSE Sans" panose="02000000000000000000" pitchFamily="2" charset="0"/>
              </a:rPr>
              <a:t> </a:t>
            </a:r>
            <a:r>
              <a:rPr lang="en-GB" sz="1300" dirty="0" err="1">
                <a:latin typeface="HSE Sans" panose="02000000000000000000" pitchFamily="2" charset="0"/>
              </a:rPr>
              <a:t>aliquip</a:t>
            </a:r>
            <a:r>
              <a:rPr lang="en-GB" sz="1300" dirty="0">
                <a:latin typeface="HSE Sans" panose="02000000000000000000" pitchFamily="2" charset="0"/>
              </a:rPr>
              <a:t> ex </a:t>
            </a:r>
            <a:r>
              <a:rPr lang="en-GB" sz="1300" dirty="0" err="1">
                <a:latin typeface="HSE Sans" panose="02000000000000000000" pitchFamily="2" charset="0"/>
              </a:rPr>
              <a:t>ea</a:t>
            </a:r>
            <a:r>
              <a:rPr lang="en-GB" sz="1300" dirty="0">
                <a:latin typeface="HSE Sans" panose="02000000000000000000" pitchFamily="2" charset="0"/>
              </a:rPr>
              <a:t> </a:t>
            </a:r>
            <a:r>
              <a:rPr lang="en-GB" sz="1300" dirty="0" err="1">
                <a:latin typeface="HSE Sans" panose="02000000000000000000" pitchFamily="2" charset="0"/>
              </a:rPr>
              <a:t>commodo</a:t>
            </a:r>
            <a:r>
              <a:rPr lang="en-GB" sz="1300" dirty="0">
                <a:latin typeface="HSE Sans" panose="02000000000000000000" pitchFamily="2" charset="0"/>
              </a:rPr>
              <a:t> </a:t>
            </a:r>
            <a:r>
              <a:rPr lang="en-GB" sz="1300" dirty="0" err="1">
                <a:latin typeface="HSE Sans" panose="02000000000000000000" pitchFamily="2" charset="0"/>
              </a:rPr>
              <a:t>consequat</a:t>
            </a:r>
            <a:r>
              <a:rPr lang="en-GB" sz="1300" dirty="0">
                <a:latin typeface="HSE Sans" panose="02000000000000000000" pitchFamily="2" charset="0"/>
              </a:rPr>
              <a:t>. Duis </a:t>
            </a:r>
            <a:r>
              <a:rPr lang="en-GB" sz="1300" dirty="0" err="1">
                <a:latin typeface="HSE Sans" panose="02000000000000000000" pitchFamily="2" charset="0"/>
              </a:rPr>
              <a:t>aute</a:t>
            </a:r>
            <a:r>
              <a:rPr lang="en-GB" sz="1300" dirty="0">
                <a:latin typeface="HSE Sans" panose="02000000000000000000" pitchFamily="2" charset="0"/>
              </a:rPr>
              <a:t> </a:t>
            </a:r>
            <a:r>
              <a:rPr lang="en-GB" sz="1300" dirty="0" err="1">
                <a:latin typeface="HSE Sans" panose="02000000000000000000" pitchFamily="2" charset="0"/>
              </a:rPr>
              <a:t>irure</a:t>
            </a:r>
            <a:r>
              <a:rPr lang="en-GB" sz="1300" dirty="0">
                <a:latin typeface="HSE Sans" panose="02000000000000000000" pitchFamily="2" charset="0"/>
              </a:rPr>
              <a:t> </a:t>
            </a:r>
            <a:r>
              <a:rPr lang="en-GB" sz="1300" dirty="0" err="1">
                <a:latin typeface="HSE Sans" panose="02000000000000000000" pitchFamily="2" charset="0"/>
              </a:rPr>
              <a:t>dolor</a:t>
            </a:r>
            <a:r>
              <a:rPr lang="en-GB" sz="1300" dirty="0">
                <a:latin typeface="HSE Sans" panose="02000000000000000000" pitchFamily="2" charset="0"/>
              </a:rPr>
              <a:t> in </a:t>
            </a:r>
            <a:r>
              <a:rPr lang="en-GB" sz="1300" dirty="0" err="1">
                <a:latin typeface="HSE Sans" panose="02000000000000000000" pitchFamily="2" charset="0"/>
              </a:rPr>
              <a:t>reprehenderit</a:t>
            </a:r>
            <a:r>
              <a:rPr lang="en-GB" sz="1300" dirty="0">
                <a:latin typeface="HSE Sans" panose="02000000000000000000" pitchFamily="2" charset="0"/>
              </a:rPr>
              <a:t> in </a:t>
            </a:r>
            <a:r>
              <a:rPr lang="en-GB" sz="1300" dirty="0" err="1">
                <a:latin typeface="HSE Sans" panose="02000000000000000000" pitchFamily="2" charset="0"/>
              </a:rPr>
              <a:t>voluptate</a:t>
            </a:r>
            <a:r>
              <a:rPr lang="en-GB" sz="1300" dirty="0">
                <a:latin typeface="HSE Sans" panose="02000000000000000000" pitchFamily="2" charset="0"/>
              </a:rPr>
              <a:t> </a:t>
            </a:r>
            <a:r>
              <a:rPr lang="en-GB" sz="1300" dirty="0" err="1">
                <a:latin typeface="HSE Sans" panose="02000000000000000000" pitchFamily="2" charset="0"/>
              </a:rPr>
              <a:t>velit</a:t>
            </a:r>
            <a:r>
              <a:rPr lang="en-GB" sz="1300" dirty="0">
                <a:latin typeface="HSE Sans" panose="02000000000000000000" pitchFamily="2" charset="0"/>
              </a:rPr>
              <a:t> </a:t>
            </a:r>
            <a:r>
              <a:rPr lang="en-GB" sz="1300" dirty="0" err="1">
                <a:latin typeface="HSE Sans" panose="02000000000000000000" pitchFamily="2" charset="0"/>
              </a:rPr>
              <a:t>esse</a:t>
            </a:r>
            <a:r>
              <a:rPr lang="en-GB" sz="1300" dirty="0">
                <a:latin typeface="HSE Sans" panose="02000000000000000000" pitchFamily="2" charset="0"/>
              </a:rPr>
              <a:t> </a:t>
            </a:r>
            <a:r>
              <a:rPr lang="en-GB" sz="1300" dirty="0" err="1">
                <a:latin typeface="HSE Sans" panose="02000000000000000000" pitchFamily="2" charset="0"/>
              </a:rPr>
              <a:t>cillum</a:t>
            </a:r>
            <a:r>
              <a:rPr lang="en-GB" sz="1300" dirty="0">
                <a:latin typeface="HSE Sans" panose="02000000000000000000" pitchFamily="2" charset="0"/>
              </a:rPr>
              <a:t> dolore </a:t>
            </a:r>
            <a:r>
              <a:rPr lang="en-GB" sz="1300" dirty="0" err="1">
                <a:latin typeface="HSE Sans" panose="02000000000000000000" pitchFamily="2" charset="0"/>
              </a:rPr>
              <a:t>eu</a:t>
            </a:r>
            <a:r>
              <a:rPr lang="en-GB" sz="1300" dirty="0">
                <a:latin typeface="HSE Sans" panose="02000000000000000000" pitchFamily="2" charset="0"/>
              </a:rPr>
              <a:t> </a:t>
            </a:r>
            <a:r>
              <a:rPr lang="en-GB" sz="1300" dirty="0" err="1">
                <a:latin typeface="HSE Sans" panose="02000000000000000000" pitchFamily="2" charset="0"/>
              </a:rPr>
              <a:t>fugiat</a:t>
            </a:r>
            <a:r>
              <a:rPr lang="en-GB" sz="1300" dirty="0">
                <a:latin typeface="HSE Sans" panose="02000000000000000000" pitchFamily="2" charset="0"/>
              </a:rPr>
              <a:t> </a:t>
            </a:r>
            <a:r>
              <a:rPr lang="en-GB" sz="1300" dirty="0" err="1">
                <a:latin typeface="HSE Sans" panose="02000000000000000000" pitchFamily="2" charset="0"/>
              </a:rPr>
              <a:t>nulla</a:t>
            </a:r>
            <a:r>
              <a:rPr lang="en-GB" sz="1300" dirty="0">
                <a:latin typeface="HSE Sans" panose="02000000000000000000" pitchFamily="2" charset="0"/>
              </a:rPr>
              <a:t> </a:t>
            </a:r>
            <a:r>
              <a:rPr lang="en-GB" sz="1300" dirty="0" err="1">
                <a:latin typeface="HSE Sans" panose="02000000000000000000" pitchFamily="2" charset="0"/>
              </a:rPr>
              <a:t>pariatur</a:t>
            </a:r>
            <a:r>
              <a:rPr lang="en-GB" sz="1300" dirty="0">
                <a:latin typeface="HSE Sans" panose="02000000000000000000" pitchFamily="2" charset="0"/>
              </a:rPr>
              <a:t>. </a:t>
            </a:r>
            <a:r>
              <a:rPr lang="en-GB" sz="1300" dirty="0" err="1">
                <a:latin typeface="HSE Sans" panose="02000000000000000000" pitchFamily="2" charset="0"/>
              </a:rPr>
              <a:t>Excepteur</a:t>
            </a:r>
            <a:r>
              <a:rPr lang="en-GB" sz="1300" dirty="0">
                <a:latin typeface="HSE Sans" panose="02000000000000000000" pitchFamily="2" charset="0"/>
              </a:rPr>
              <a:t> </a:t>
            </a:r>
            <a:r>
              <a:rPr lang="en-GB" sz="1300" dirty="0" err="1">
                <a:latin typeface="HSE Sans" panose="02000000000000000000" pitchFamily="2" charset="0"/>
              </a:rPr>
              <a:t>sint</a:t>
            </a:r>
            <a:r>
              <a:rPr lang="en-GB" sz="1300" dirty="0">
                <a:latin typeface="HSE Sans" panose="02000000000000000000" pitchFamily="2" charset="0"/>
              </a:rPr>
              <a:t> </a:t>
            </a:r>
            <a:r>
              <a:rPr lang="en-GB" sz="1300" dirty="0" err="1">
                <a:latin typeface="HSE Sans" panose="02000000000000000000" pitchFamily="2" charset="0"/>
              </a:rPr>
              <a:t>occaecat</a:t>
            </a:r>
            <a:r>
              <a:rPr lang="en-GB" sz="1300" dirty="0">
                <a:latin typeface="HSE Sans" panose="02000000000000000000" pitchFamily="2" charset="0"/>
              </a:rPr>
              <a:t> </a:t>
            </a:r>
            <a:r>
              <a:rPr lang="en-GB" sz="1300" dirty="0" err="1">
                <a:latin typeface="HSE Sans" panose="02000000000000000000" pitchFamily="2" charset="0"/>
              </a:rPr>
              <a:t>cupidatat</a:t>
            </a:r>
            <a:r>
              <a:rPr lang="en-GB" sz="1300" dirty="0">
                <a:latin typeface="HSE Sans" panose="02000000000000000000" pitchFamily="2" charset="0"/>
              </a:rPr>
              <a:t> non </a:t>
            </a:r>
            <a:r>
              <a:rPr lang="en-GB" sz="1300" dirty="0" err="1">
                <a:latin typeface="HSE Sans" panose="02000000000000000000" pitchFamily="2" charset="0"/>
              </a:rPr>
              <a:t>proident</a:t>
            </a:r>
            <a:r>
              <a:rPr lang="en-GB" sz="1300" dirty="0">
                <a:latin typeface="HSE Sans" panose="02000000000000000000" pitchFamily="2" charset="0"/>
              </a:rPr>
              <a:t>, sunt in culpa qui </a:t>
            </a:r>
            <a:r>
              <a:rPr lang="en-GB" sz="1300" dirty="0" err="1">
                <a:latin typeface="HSE Sans" panose="02000000000000000000" pitchFamily="2" charset="0"/>
              </a:rPr>
              <a:t>officia</a:t>
            </a:r>
            <a:r>
              <a:rPr lang="en-GB" sz="1300" dirty="0">
                <a:latin typeface="HSE Sans" panose="02000000000000000000" pitchFamily="2" charset="0"/>
              </a:rPr>
              <a:t> </a:t>
            </a:r>
            <a:r>
              <a:rPr lang="en-GB" sz="1300" dirty="0" err="1">
                <a:latin typeface="HSE Sans" panose="02000000000000000000" pitchFamily="2" charset="0"/>
              </a:rPr>
              <a:t>deserunt</a:t>
            </a:r>
            <a:r>
              <a:rPr lang="en-GB" sz="1300" dirty="0">
                <a:latin typeface="HSE Sans" panose="02000000000000000000" pitchFamily="2" charset="0"/>
              </a:rPr>
              <a:t> </a:t>
            </a:r>
            <a:r>
              <a:rPr lang="en-GB" sz="1300" dirty="0" err="1">
                <a:latin typeface="HSE Sans" panose="02000000000000000000" pitchFamily="2" charset="0"/>
              </a:rPr>
              <a:t>mollit</a:t>
            </a:r>
            <a:r>
              <a:rPr lang="en-GB" sz="1300" dirty="0">
                <a:latin typeface="HSE Sans" panose="02000000000000000000" pitchFamily="2" charset="0"/>
              </a:rPr>
              <a:t> </a:t>
            </a:r>
            <a:r>
              <a:rPr lang="en-GB" sz="1300" dirty="0" err="1">
                <a:latin typeface="HSE Sans" panose="02000000000000000000" pitchFamily="2" charset="0"/>
              </a:rPr>
              <a:t>anim</a:t>
            </a:r>
            <a:r>
              <a:rPr lang="en-GB" sz="1300" dirty="0">
                <a:latin typeface="HSE Sans" panose="02000000000000000000" pitchFamily="2" charset="0"/>
              </a:rPr>
              <a:t> id </a:t>
            </a:r>
            <a:r>
              <a:rPr lang="en-GB" sz="1300" dirty="0" err="1">
                <a:latin typeface="HSE Sans" panose="02000000000000000000" pitchFamily="2" charset="0"/>
              </a:rPr>
              <a:t>est</a:t>
            </a:r>
            <a:r>
              <a:rPr lang="en-GB" sz="1300" dirty="0">
                <a:latin typeface="HSE Sans" panose="02000000000000000000" pitchFamily="2" charset="0"/>
              </a:rPr>
              <a:t> </a:t>
            </a:r>
            <a:r>
              <a:rPr lang="en-GB" sz="1300" dirty="0" err="1">
                <a:latin typeface="HSE Sans" panose="02000000000000000000" pitchFamily="2" charset="0"/>
              </a:rPr>
              <a:t>laborum</a:t>
            </a:r>
            <a:r>
              <a:rPr lang="en-GB" sz="1300" dirty="0">
                <a:latin typeface="HSE Sans" panose="02000000000000000000" pitchFamily="2" charset="0"/>
              </a:rPr>
              <a:t>.</a:t>
            </a:r>
            <a:endParaRPr lang="ru-RU" sz="1300" dirty="0">
              <a:latin typeface="HSE Sans" panose="02000000000000000000" pitchFamily="2" charset="0"/>
            </a:endParaRPr>
          </a:p>
        </p:txBody>
      </p:sp>
      <p:sp>
        <p:nvSpPr>
          <p:cNvPr id="16" name="Текст 37">
            <a:extLst>
              <a:ext uri="{FF2B5EF4-FFF2-40B4-BE49-F238E27FC236}">
                <a16:creationId xmlns:a16="http://schemas.microsoft.com/office/drawing/2014/main" xmlns=""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dirty="0">
                <a:latin typeface="HSE Sans" panose="02000000000000000000" pitchFamily="2" charset="0"/>
              </a:rPr>
              <a:t>Name of subdivisions in two or three lines </a:t>
            </a:r>
            <a:r>
              <a:rPr lang="en-GB" sz="1000" dirty="0">
                <a:latin typeface="HSE Sans" panose="02000000000000000000" pitchFamily="2" charset="0"/>
              </a:rPr>
              <a:t>(10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2" name="Текст 39">
            <a:extLst>
              <a:ext uri="{FF2B5EF4-FFF2-40B4-BE49-F238E27FC236}">
                <a16:creationId xmlns:a16="http://schemas.microsoft.com/office/drawing/2014/main" xmlns=""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
        <p:nvSpPr>
          <p:cNvPr id="23" name="Текст 39">
            <a:extLst>
              <a:ext uri="{FF2B5EF4-FFF2-40B4-BE49-F238E27FC236}">
                <a16:creationId xmlns:a16="http://schemas.microsoft.com/office/drawing/2014/main" xmlns=""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dirty="0">
                <a:latin typeface="HSE Sans" panose="02000000000000000000" pitchFamily="2" charset="0"/>
              </a:rPr>
              <a:t>Name of presentation can be provided in two or three lines (10 </a:t>
            </a:r>
            <a:r>
              <a:rPr lang="en-GB" sz="1000" dirty="0" err="1">
                <a:latin typeface="HSE Sans" panose="02000000000000000000" pitchFamily="2" charset="0"/>
              </a:rPr>
              <a:t>pt</a:t>
            </a:r>
            <a:r>
              <a:rPr lang="en-GB" sz="1000" dirty="0">
                <a:latin typeface="HSE Sans" panose="02000000000000000000" pitchFamily="2" charset="0"/>
              </a:rPr>
              <a:t>)</a:t>
            </a:r>
            <a:endParaRPr lang="ru-RU" sz="1000" dirty="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sdxcentral.com/articles/news/can-huawei-reinvent-itself-as-a-cloud-leader/2021/04/" TargetMode="External"/><Relationship Id="rId2" Type="http://schemas.openxmlformats.org/officeDocument/2006/relationships/hyperlink" Target="https://www.computerweekly.com/feature/A-history-of-cloud-computing" TargetMode="External"/><Relationship Id="rId1" Type="http://schemas.openxmlformats.org/officeDocument/2006/relationships/slideLayout" Target="../slideLayouts/slideLayout6.xml"/><Relationship Id="rId6" Type="http://schemas.openxmlformats.org/officeDocument/2006/relationships/chart" Target="../charts/chart1.xml"/><Relationship Id="rId5" Type="http://schemas.openxmlformats.org/officeDocument/2006/relationships/hyperlink" Target="Mathematics.pdf" TargetMode="External"/><Relationship Id="rId4" Type="http://schemas.openxmlformats.org/officeDocument/2006/relationships/hyperlink" Target="A%20number%20-%20the%20number.pdf" TargetMode="Externa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Numbers%20and%20Calculations.pdf" TargetMode="External"/><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98757A51-BBC2-9047-B199-AE90EB17B4D4}"/>
              </a:ext>
            </a:extLst>
          </p:cNvPr>
          <p:cNvSpPr>
            <a:spLocks noGrp="1"/>
          </p:cNvSpPr>
          <p:nvPr>
            <p:ph type="title"/>
          </p:nvPr>
        </p:nvSpPr>
        <p:spPr/>
        <p:txBody>
          <a:bodyPr/>
          <a:lstStyle/>
          <a:p>
            <a:r>
              <a:rPr lang="en-US" dirty="0" smtClean="0"/>
              <a:t>Coursework </a:t>
            </a:r>
            <a:r>
              <a:rPr lang="ru-RU" dirty="0"/>
              <a:t>«</a:t>
            </a:r>
            <a:r>
              <a:rPr lang="en-US" dirty="0" smtClean="0"/>
              <a:t>Reinforcement learning for resource</a:t>
            </a:r>
            <a:r>
              <a:rPr lang="ru-RU" dirty="0" smtClean="0"/>
              <a:t> </a:t>
            </a:r>
            <a:r>
              <a:rPr lang="en-US" dirty="0" smtClean="0"/>
              <a:t>allocation tasks in the cloud</a:t>
            </a:r>
            <a:r>
              <a:rPr lang="ru-RU" dirty="0" smtClean="0"/>
              <a:t>»</a:t>
            </a:r>
            <a:endParaRPr lang="ru-RU" dirty="0"/>
          </a:p>
        </p:txBody>
      </p:sp>
      <p:sp>
        <p:nvSpPr>
          <p:cNvPr id="3" name="Текст 2">
            <a:extLst>
              <a:ext uri="{FF2B5EF4-FFF2-40B4-BE49-F238E27FC236}">
                <a16:creationId xmlns:a16="http://schemas.microsoft.com/office/drawing/2014/main" xmlns="" id="{268EB560-A246-394A-858C-3B1CFBF03B46}"/>
              </a:ext>
            </a:extLst>
          </p:cNvPr>
          <p:cNvSpPr>
            <a:spLocks noGrp="1"/>
          </p:cNvSpPr>
          <p:nvPr>
            <p:ph type="body" sz="quarter" idx="10"/>
          </p:nvPr>
        </p:nvSpPr>
        <p:spPr/>
        <p:txBody>
          <a:bodyPr/>
          <a:lstStyle/>
          <a:p>
            <a:r>
              <a:rPr lang="en-US" dirty="0"/>
              <a:t>Faculty </a:t>
            </a:r>
            <a:r>
              <a:rPr lang="en-US" dirty="0" smtClean="0"/>
              <a:t>of</a:t>
            </a:r>
          </a:p>
          <a:p>
            <a:r>
              <a:rPr lang="en-US" dirty="0" smtClean="0"/>
              <a:t>Computer </a:t>
            </a:r>
            <a:r>
              <a:rPr lang="en-US" dirty="0"/>
              <a:t>Science</a:t>
            </a:r>
            <a:endParaRPr lang="ru-RU" dirty="0"/>
          </a:p>
        </p:txBody>
      </p:sp>
      <p:sp>
        <p:nvSpPr>
          <p:cNvPr id="4" name="Текст 3">
            <a:extLst>
              <a:ext uri="{FF2B5EF4-FFF2-40B4-BE49-F238E27FC236}">
                <a16:creationId xmlns:a16="http://schemas.microsoft.com/office/drawing/2014/main" xmlns="" id="{83B3283F-BF0F-3744-BA57-1A19F8F76332}"/>
              </a:ext>
            </a:extLst>
          </p:cNvPr>
          <p:cNvSpPr>
            <a:spLocks noGrp="1"/>
          </p:cNvSpPr>
          <p:nvPr>
            <p:ph type="body" sz="quarter" idx="11"/>
          </p:nvPr>
        </p:nvSpPr>
        <p:spPr/>
        <p:txBody>
          <a:bodyPr/>
          <a:lstStyle/>
          <a:p>
            <a:r>
              <a:rPr lang="en-US" dirty="0" smtClean="0"/>
              <a:t>Software</a:t>
            </a:r>
          </a:p>
          <a:p>
            <a:r>
              <a:rPr lang="en-US" dirty="0" smtClean="0"/>
              <a:t>Engineering</a:t>
            </a:r>
            <a:endParaRPr lang="en-US" dirty="0"/>
          </a:p>
          <a:p>
            <a:endParaRPr lang="ru-RU" dirty="0"/>
          </a:p>
        </p:txBody>
      </p:sp>
      <p:sp>
        <p:nvSpPr>
          <p:cNvPr id="5" name="Текст 4">
            <a:extLst>
              <a:ext uri="{FF2B5EF4-FFF2-40B4-BE49-F238E27FC236}">
                <a16:creationId xmlns:a16="http://schemas.microsoft.com/office/drawing/2014/main" xmlns="" id="{CC6432FC-CD29-4D47-A915-D2737E0BEA33}"/>
              </a:ext>
            </a:extLst>
          </p:cNvPr>
          <p:cNvSpPr>
            <a:spLocks noGrp="1"/>
          </p:cNvSpPr>
          <p:nvPr>
            <p:ph type="body" idx="12"/>
          </p:nvPr>
        </p:nvSpPr>
        <p:spPr/>
        <p:txBody>
          <a:bodyPr/>
          <a:lstStyle/>
          <a:p>
            <a:r>
              <a:rPr lang="en-US" dirty="0" smtClean="0"/>
              <a:t>Moscow</a:t>
            </a:r>
          </a:p>
          <a:p>
            <a:r>
              <a:rPr lang="en-US" dirty="0" smtClean="0"/>
              <a:t>2022</a:t>
            </a:r>
            <a:endParaRPr lang="ru-RU" dirty="0"/>
          </a:p>
        </p:txBody>
      </p:sp>
      <p:sp>
        <p:nvSpPr>
          <p:cNvPr id="6" name="Текст 5">
            <a:extLst>
              <a:ext uri="{FF2B5EF4-FFF2-40B4-BE49-F238E27FC236}">
                <a16:creationId xmlns:a16="http://schemas.microsoft.com/office/drawing/2014/main" xmlns="" id="{B32B7800-48A3-394E-A464-7BA3AE15CECB}"/>
              </a:ext>
            </a:extLst>
          </p:cNvPr>
          <p:cNvSpPr>
            <a:spLocks noGrp="1"/>
          </p:cNvSpPr>
          <p:nvPr>
            <p:ph type="body" sz="quarter" idx="13"/>
          </p:nvPr>
        </p:nvSpPr>
        <p:spPr/>
        <p:txBody>
          <a:bodyPr/>
          <a:lstStyle/>
          <a:p>
            <a:r>
              <a:rPr lang="en-US" dirty="0" err="1" smtClean="0"/>
              <a:t>Peganov</a:t>
            </a:r>
            <a:r>
              <a:rPr lang="en-US" dirty="0" smtClean="0"/>
              <a:t> Nikita </a:t>
            </a:r>
            <a:r>
              <a:rPr lang="en-US" dirty="0" err="1" smtClean="0"/>
              <a:t>Sergeevich</a:t>
            </a:r>
            <a:endParaRPr lang="en-US" dirty="0" smtClean="0"/>
          </a:p>
          <a:p>
            <a:r>
              <a:rPr lang="en-US" dirty="0" smtClean="0"/>
              <a:t>204 group</a:t>
            </a:r>
            <a:endParaRPr lang="ru-RU" dirty="0"/>
          </a:p>
        </p:txBody>
      </p:sp>
    </p:spTree>
    <p:extLst>
      <p:ext uri="{BB962C8B-B14F-4D97-AF65-F5344CB8AC3E}">
        <p14:creationId xmlns:p14="http://schemas.microsoft.com/office/powerpoint/2010/main" val="1452210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5309826" y="1349528"/>
            <a:ext cx="6444943" cy="48670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a16="http://schemas.microsoft.com/office/drawing/2014/main" xmlns="" id="{075A9635-3750-D34A-AC4F-18C777EEEACE}"/>
              </a:ext>
            </a:extLst>
          </p:cNvPr>
          <p:cNvSpPr>
            <a:spLocks noGrp="1"/>
          </p:cNvSpPr>
          <p:nvPr>
            <p:ph type="title"/>
          </p:nvPr>
        </p:nvSpPr>
        <p:spPr/>
        <p:txBody>
          <a:bodyPr>
            <a:normAutofit fontScale="90000"/>
          </a:bodyPr>
          <a:lstStyle/>
          <a:p>
            <a:r>
              <a:rPr lang="en-US" dirty="0"/>
              <a:t>Further </a:t>
            </a:r>
            <a:br>
              <a:rPr lang="en-US" dirty="0"/>
            </a:br>
            <a:r>
              <a:rPr lang="en-US" dirty="0"/>
              <a:t>work plan</a:t>
            </a:r>
            <a:r>
              <a:rPr lang="ru-RU" dirty="0"/>
              <a:t/>
            </a:r>
            <a:br>
              <a:rPr lang="ru-RU" dirty="0"/>
            </a:br>
            <a:endParaRPr lang="ru-RU" dirty="0"/>
          </a:p>
        </p:txBody>
      </p:sp>
      <p:sp>
        <p:nvSpPr>
          <p:cNvPr id="3" name="Текст 2">
            <a:extLst>
              <a:ext uri="{FF2B5EF4-FFF2-40B4-BE49-F238E27FC236}">
                <a16:creationId xmlns:a16="http://schemas.microsoft.com/office/drawing/2014/main" xmlns="" id="{DC07A214-5C62-A748-9610-9B102D55042C}"/>
              </a:ext>
            </a:extLst>
          </p:cNvPr>
          <p:cNvSpPr>
            <a:spLocks noGrp="1"/>
          </p:cNvSpPr>
          <p:nvPr>
            <p:ph type="body" sz="quarter" idx="12"/>
          </p:nvPr>
        </p:nvSpPr>
        <p:spPr/>
        <p:txBody>
          <a:bodyPr/>
          <a:lstStyle/>
          <a:p>
            <a:pPr marL="342900" indent="-342900">
              <a:buFont typeface="+mj-lt"/>
              <a:buAutoNum type="arabicPeriod"/>
            </a:pPr>
            <a:r>
              <a:rPr lang="en-US" dirty="0"/>
              <a:t>Study of materials on the use of RL in cloud tasks, their description in the text of the course work, experiment planning (February</a:t>
            </a:r>
            <a:r>
              <a:rPr lang="en-US" dirty="0" smtClean="0"/>
              <a:t>)</a:t>
            </a:r>
          </a:p>
          <a:p>
            <a:pPr marL="342900" indent="-342900">
              <a:buFont typeface="+mj-lt"/>
              <a:buAutoNum type="arabicPeriod"/>
            </a:pPr>
            <a:r>
              <a:rPr lang="en-US" dirty="0" smtClean="0"/>
              <a:t>Implementation </a:t>
            </a:r>
            <a:r>
              <a:rPr lang="en-US" dirty="0"/>
              <a:t>of the task in the code (March</a:t>
            </a:r>
            <a:r>
              <a:rPr lang="en-US" dirty="0" smtClean="0"/>
              <a:t>)</a:t>
            </a:r>
          </a:p>
          <a:p>
            <a:pPr marL="342900" indent="-342900">
              <a:buFont typeface="+mj-lt"/>
              <a:buAutoNum type="arabicPeriod"/>
            </a:pPr>
            <a:r>
              <a:rPr lang="en-US" dirty="0" smtClean="0"/>
              <a:t>The </a:t>
            </a:r>
            <a:r>
              <a:rPr lang="en-US" dirty="0"/>
              <a:t>complexity of the task, for example, changes in environmental conditions (April</a:t>
            </a:r>
            <a:r>
              <a:rPr lang="en-US" dirty="0" smtClean="0"/>
              <a:t>)</a:t>
            </a:r>
          </a:p>
          <a:p>
            <a:pPr marL="342900" indent="-342900">
              <a:buFont typeface="+mj-lt"/>
              <a:buAutoNum type="arabicPeriod"/>
            </a:pPr>
            <a:r>
              <a:rPr lang="en-US" dirty="0"/>
              <a:t>Correction of defects, registration (May)</a:t>
            </a:r>
            <a:endParaRPr lang="ru-RU" dirty="0"/>
          </a:p>
        </p:txBody>
      </p:sp>
      <p:sp>
        <p:nvSpPr>
          <p:cNvPr id="4" name="Текст 3">
            <a:extLst>
              <a:ext uri="{FF2B5EF4-FFF2-40B4-BE49-F238E27FC236}">
                <a16:creationId xmlns:a16="http://schemas.microsoft.com/office/drawing/2014/main" xmlns="" id="{479F1503-6AC3-BC44-8339-CDF4434C29F8}"/>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5" name="Текст 4">
            <a:extLst>
              <a:ext uri="{FF2B5EF4-FFF2-40B4-BE49-F238E27FC236}">
                <a16:creationId xmlns:a16="http://schemas.microsoft.com/office/drawing/2014/main" xmlns="" id="{B44726F6-6B97-9541-B430-5890C40AB653}"/>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6" name="Текст 5">
            <a:extLst>
              <a:ext uri="{FF2B5EF4-FFF2-40B4-BE49-F238E27FC236}">
                <a16:creationId xmlns:a16="http://schemas.microsoft.com/office/drawing/2014/main" xmlns="" id="{1FF1B796-D346-7747-8C68-5B56E6538039}"/>
              </a:ext>
            </a:extLst>
          </p:cNvPr>
          <p:cNvSpPr>
            <a:spLocks noGrp="1"/>
          </p:cNvSpPr>
          <p:nvPr>
            <p:ph type="body" sz="quarter" idx="15"/>
          </p:nvPr>
        </p:nvSpPr>
        <p:spPr/>
        <p:txBody>
          <a:bodyPr/>
          <a:lstStyle/>
          <a:p>
            <a:r>
              <a:rPr lang="en-US" dirty="0" smtClean="0"/>
              <a:t>Further </a:t>
            </a:r>
          </a:p>
          <a:p>
            <a:r>
              <a:rPr lang="en-US" dirty="0" smtClean="0"/>
              <a:t>work </a:t>
            </a:r>
            <a:r>
              <a:rPr lang="en-US" dirty="0"/>
              <a:t>plan</a:t>
            </a:r>
            <a:endParaRPr lang="ru-RU" dirty="0"/>
          </a:p>
        </p:txBody>
      </p:sp>
      <p:pic>
        <p:nvPicPr>
          <p:cNvPr id="1026" name="Picture 2" descr="Про &amp;quot;Облака&amp;quot; часть первая - Myko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3406" y="1751588"/>
            <a:ext cx="5692124" cy="379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66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F0FBB06-E150-E043-9C3B-E94A0F5A67CA}"/>
              </a:ext>
            </a:extLst>
          </p:cNvPr>
          <p:cNvSpPr>
            <a:spLocks noGrp="1"/>
          </p:cNvSpPr>
          <p:nvPr>
            <p:ph type="title"/>
          </p:nvPr>
        </p:nvSpPr>
        <p:spPr/>
        <p:txBody>
          <a:bodyPr>
            <a:normAutofit fontScale="90000"/>
          </a:bodyPr>
          <a:lstStyle/>
          <a:p>
            <a:r>
              <a:rPr lang="en-US" dirty="0"/>
              <a:t>Conclusion </a:t>
            </a:r>
            <a:r>
              <a:rPr lang="ru-RU" dirty="0"/>
              <a:t/>
            </a:r>
            <a:br>
              <a:rPr lang="ru-RU" dirty="0"/>
            </a:br>
            <a:r>
              <a:rPr lang="en-US" dirty="0"/>
              <a:t>of the presentation</a:t>
            </a:r>
            <a:r>
              <a:rPr lang="ru-RU" dirty="0"/>
              <a:t/>
            </a:r>
            <a:br>
              <a:rPr lang="ru-RU" dirty="0"/>
            </a:br>
            <a:endParaRPr lang="ru-RU" dirty="0"/>
          </a:p>
        </p:txBody>
      </p:sp>
      <p:sp>
        <p:nvSpPr>
          <p:cNvPr id="3" name="Текст 2">
            <a:extLst>
              <a:ext uri="{FF2B5EF4-FFF2-40B4-BE49-F238E27FC236}">
                <a16:creationId xmlns:a16="http://schemas.microsoft.com/office/drawing/2014/main" xmlns="" id="{2465E442-B2F4-3748-B83F-E8D7BCF1B778}"/>
              </a:ext>
            </a:extLst>
          </p:cNvPr>
          <p:cNvSpPr>
            <a:spLocks noGrp="1"/>
          </p:cNvSpPr>
          <p:nvPr>
            <p:ph type="body" sz="quarter" idx="12"/>
          </p:nvPr>
        </p:nvSpPr>
        <p:spPr/>
        <p:txBody>
          <a:bodyPr/>
          <a:lstStyle/>
          <a:p>
            <a:r>
              <a:rPr lang="en-US" dirty="0" smtClean="0"/>
              <a:t>In this work:</a:t>
            </a:r>
          </a:p>
          <a:p>
            <a:pPr marL="285750" indent="-285750">
              <a:buFont typeface="Arial" panose="020B0604020202020204" pitchFamily="34" charset="0"/>
              <a:buChar char="•"/>
            </a:pPr>
            <a:r>
              <a:rPr lang="en-US" dirty="0" smtClean="0"/>
              <a:t>Materials </a:t>
            </a:r>
            <a:r>
              <a:rPr lang="en-US" dirty="0"/>
              <a:t>about RL have been </a:t>
            </a:r>
            <a:r>
              <a:rPr lang="en-US" dirty="0" smtClean="0"/>
              <a:t>studied</a:t>
            </a:r>
          </a:p>
          <a:p>
            <a:pPr marL="285750" indent="-285750">
              <a:buFont typeface="Arial" panose="020B0604020202020204" pitchFamily="34" charset="0"/>
              <a:buChar char="•"/>
            </a:pPr>
            <a:r>
              <a:rPr lang="en-US" dirty="0" smtClean="0"/>
              <a:t>For </a:t>
            </a:r>
            <a:r>
              <a:rPr lang="en-US" dirty="0"/>
              <a:t>clarity, an automatic </a:t>
            </a:r>
            <a:r>
              <a:rPr lang="en-US" dirty="0" smtClean="0"/>
              <a:t>Tetris playing </a:t>
            </a:r>
            <a:r>
              <a:rPr lang="en-US" dirty="0"/>
              <a:t>is </a:t>
            </a:r>
            <a:r>
              <a:rPr lang="en-US" dirty="0" smtClean="0"/>
              <a:t>implemented</a:t>
            </a:r>
          </a:p>
          <a:p>
            <a:pPr marL="285750" indent="-285750">
              <a:buFont typeface="Arial" panose="020B0604020202020204" pitchFamily="34" charset="0"/>
              <a:buChar char="•"/>
            </a:pPr>
            <a:r>
              <a:rPr lang="en-US" dirty="0" smtClean="0"/>
              <a:t>The </a:t>
            </a:r>
            <a:r>
              <a:rPr lang="en-US" dirty="0"/>
              <a:t>ways of using </a:t>
            </a:r>
            <a:r>
              <a:rPr lang="en-US" dirty="0" smtClean="0"/>
              <a:t>RL in </a:t>
            </a:r>
            <a:r>
              <a:rPr lang="en-US" dirty="0"/>
              <a:t>cloud computing are </a:t>
            </a:r>
            <a:r>
              <a:rPr lang="en-US" dirty="0" smtClean="0"/>
              <a:t>considered</a:t>
            </a:r>
          </a:p>
          <a:p>
            <a:r>
              <a:rPr lang="en-US" dirty="0" smtClean="0"/>
              <a:t>Reinforcement learning is a modern technology </a:t>
            </a:r>
            <a:r>
              <a:rPr lang="en-US" dirty="0"/>
              <a:t>that have a lot of unexpected </a:t>
            </a:r>
            <a:r>
              <a:rPr lang="en-US" dirty="0" smtClean="0"/>
              <a:t>uses</a:t>
            </a:r>
            <a:r>
              <a:rPr lang="ru-RU" dirty="0" smtClean="0"/>
              <a:t>.</a:t>
            </a:r>
          </a:p>
          <a:p>
            <a:endParaRPr lang="en-US" dirty="0" smtClean="0"/>
          </a:p>
          <a:p>
            <a:endParaRPr lang="ru-RU" dirty="0"/>
          </a:p>
        </p:txBody>
      </p:sp>
      <p:sp>
        <p:nvSpPr>
          <p:cNvPr id="6" name="Текст 5">
            <a:extLst>
              <a:ext uri="{FF2B5EF4-FFF2-40B4-BE49-F238E27FC236}">
                <a16:creationId xmlns:a16="http://schemas.microsoft.com/office/drawing/2014/main" xmlns="" id="{76992545-046C-7241-A3FF-215D81AF4AB3}"/>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7" name="Текст 6">
            <a:extLst>
              <a:ext uri="{FF2B5EF4-FFF2-40B4-BE49-F238E27FC236}">
                <a16:creationId xmlns:a16="http://schemas.microsoft.com/office/drawing/2014/main" xmlns="" id="{31A0EB17-0D28-524C-9C34-1970B0BAC8CE}"/>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8" name="Текст 7">
            <a:extLst>
              <a:ext uri="{FF2B5EF4-FFF2-40B4-BE49-F238E27FC236}">
                <a16:creationId xmlns:a16="http://schemas.microsoft.com/office/drawing/2014/main" xmlns="" id="{CD633F9A-0684-3C45-AC7F-6A087C1D8F06}"/>
              </a:ext>
            </a:extLst>
          </p:cNvPr>
          <p:cNvSpPr>
            <a:spLocks noGrp="1"/>
          </p:cNvSpPr>
          <p:nvPr>
            <p:ph type="body" sz="quarter" idx="15"/>
          </p:nvPr>
        </p:nvSpPr>
        <p:spPr/>
        <p:txBody>
          <a:bodyPr/>
          <a:lstStyle/>
          <a:p>
            <a:r>
              <a:rPr lang="en-US" dirty="0"/>
              <a:t>Conclusion </a:t>
            </a:r>
            <a:endParaRPr lang="ru-RU" dirty="0"/>
          </a:p>
          <a:p>
            <a:r>
              <a:rPr lang="en-US" dirty="0"/>
              <a:t>of the presentation</a:t>
            </a:r>
            <a:endParaRPr lang="ru-RU" dirty="0"/>
          </a:p>
        </p:txBody>
      </p:sp>
      <p:pic>
        <p:nvPicPr>
          <p:cNvPr id="2050" name="Picture 2" descr="https://new-science.ru/wp-content/uploads/2019/10/61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0630" y="1510852"/>
            <a:ext cx="5455394" cy="409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322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xmlns="" id="{92EB013E-243A-7E44-84B3-4118CCD5AFF9}"/>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3" name="Текст 2">
            <a:extLst>
              <a:ext uri="{FF2B5EF4-FFF2-40B4-BE49-F238E27FC236}">
                <a16:creationId xmlns:a16="http://schemas.microsoft.com/office/drawing/2014/main" xmlns="" id="{7D323C45-B329-894C-9560-43EF3302210E}"/>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4" name="Текст 3">
            <a:extLst>
              <a:ext uri="{FF2B5EF4-FFF2-40B4-BE49-F238E27FC236}">
                <a16:creationId xmlns:a16="http://schemas.microsoft.com/office/drawing/2014/main" xmlns="" id="{0ADA81B8-0209-EA4C-8306-5853CB70BEE8}"/>
              </a:ext>
            </a:extLst>
          </p:cNvPr>
          <p:cNvSpPr>
            <a:spLocks noGrp="1"/>
          </p:cNvSpPr>
          <p:nvPr>
            <p:ph type="body" sz="quarter" idx="15"/>
          </p:nvPr>
        </p:nvSpPr>
        <p:spPr/>
        <p:txBody>
          <a:bodyPr/>
          <a:lstStyle/>
          <a:p>
            <a:r>
              <a:rPr lang="en-US" dirty="0" smtClean="0"/>
              <a:t>Thank you</a:t>
            </a:r>
          </a:p>
          <a:p>
            <a:r>
              <a:rPr lang="en-US" dirty="0"/>
              <a:t>f</a:t>
            </a:r>
            <a:r>
              <a:rPr lang="en-US" dirty="0" smtClean="0"/>
              <a:t>or your attention</a:t>
            </a:r>
            <a:endParaRPr lang="ru-RU" dirty="0"/>
          </a:p>
        </p:txBody>
      </p:sp>
      <p:sp>
        <p:nvSpPr>
          <p:cNvPr id="5" name="Заголовок 1">
            <a:extLst>
              <a:ext uri="{FF2B5EF4-FFF2-40B4-BE49-F238E27FC236}">
                <a16:creationId xmlns:a16="http://schemas.microsoft.com/office/drawing/2014/main" xmlns="" id="{98757A51-BBC2-9047-B199-AE90EB17B4D4}"/>
              </a:ext>
            </a:extLst>
          </p:cNvPr>
          <p:cNvSpPr txBox="1">
            <a:spLocks/>
          </p:cNvSpPr>
          <p:nvPr/>
        </p:nvSpPr>
        <p:spPr>
          <a:xfrm>
            <a:off x="1027967" y="2404670"/>
            <a:ext cx="7634059" cy="19783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00" dirty="0" smtClean="0">
                <a:latin typeface="HSE Sans"/>
              </a:rPr>
              <a:t>Thank you for your attention!</a:t>
            </a:r>
          </a:p>
          <a:p>
            <a:r>
              <a:rPr lang="en-US" sz="4300" dirty="0">
                <a:latin typeface="HSE Sans"/>
              </a:rPr>
              <a:t>I am </a:t>
            </a:r>
            <a:r>
              <a:rPr lang="en-US" sz="4300" dirty="0" smtClean="0">
                <a:latin typeface="HSE Sans"/>
              </a:rPr>
              <a:t>glad </a:t>
            </a:r>
            <a:r>
              <a:rPr lang="en-US" sz="4300" dirty="0">
                <a:latin typeface="HSE Sans"/>
              </a:rPr>
              <a:t>to answer your </a:t>
            </a:r>
            <a:r>
              <a:rPr lang="en-US" sz="4300" dirty="0" smtClean="0">
                <a:latin typeface="HSE Sans"/>
              </a:rPr>
              <a:t>questions</a:t>
            </a:r>
            <a:r>
              <a:rPr lang="ru-RU" sz="4300" dirty="0" smtClean="0"/>
              <a:t>.</a:t>
            </a:r>
            <a:endParaRPr lang="ru-RU" sz="4300" dirty="0"/>
          </a:p>
        </p:txBody>
      </p:sp>
    </p:spTree>
    <p:extLst>
      <p:ext uri="{BB962C8B-B14F-4D97-AF65-F5344CB8AC3E}">
        <p14:creationId xmlns:p14="http://schemas.microsoft.com/office/powerpoint/2010/main" val="2988048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xmlns="" id="{8219D05C-99A7-9C48-B903-118CF3BA60CA}"/>
              </a:ext>
            </a:extLst>
          </p:cNvPr>
          <p:cNvSpPr>
            <a:spLocks noGrp="1"/>
          </p:cNvSpPr>
          <p:nvPr>
            <p:ph type="title"/>
          </p:nvPr>
        </p:nvSpPr>
        <p:spPr/>
        <p:txBody>
          <a:bodyPr/>
          <a:lstStyle/>
          <a:p>
            <a:r>
              <a:rPr lang="en-US" dirty="0" smtClean="0"/>
              <a:t>List of </a:t>
            </a:r>
            <a:r>
              <a:rPr lang="ru-RU" dirty="0" smtClean="0"/>
              <a:t/>
            </a:r>
            <a:br>
              <a:rPr lang="ru-RU" dirty="0" smtClean="0"/>
            </a:br>
            <a:r>
              <a:rPr lang="en-US" dirty="0" smtClean="0"/>
              <a:t>contents</a:t>
            </a:r>
            <a:endParaRPr lang="ru-RU" dirty="0"/>
          </a:p>
        </p:txBody>
      </p:sp>
      <p:sp>
        <p:nvSpPr>
          <p:cNvPr id="4" name="Текст 3">
            <a:extLst>
              <a:ext uri="{FF2B5EF4-FFF2-40B4-BE49-F238E27FC236}">
                <a16:creationId xmlns:a16="http://schemas.microsoft.com/office/drawing/2014/main" xmlns="" id="{985EFA28-570A-F647-B2F7-A43359726B4F}"/>
              </a:ext>
            </a:extLst>
          </p:cNvPr>
          <p:cNvSpPr>
            <a:spLocks noGrp="1"/>
          </p:cNvSpPr>
          <p:nvPr>
            <p:ph type="body" sz="quarter" idx="12"/>
          </p:nvPr>
        </p:nvSpPr>
        <p:spPr/>
        <p:txBody>
          <a:bodyPr/>
          <a:lstStyle/>
          <a:p>
            <a:r>
              <a:rPr lang="ru-RU" dirty="0" smtClean="0"/>
              <a:t>3</a:t>
            </a:r>
            <a:r>
              <a:rPr lang="ru-RU" dirty="0"/>
              <a:t>. </a:t>
            </a:r>
            <a:r>
              <a:rPr lang="en-US" dirty="0" smtClean="0"/>
              <a:t>Introduction</a:t>
            </a:r>
            <a:r>
              <a:rPr lang="ru-RU" dirty="0" smtClean="0"/>
              <a:t> </a:t>
            </a:r>
            <a:r>
              <a:rPr lang="en-US" dirty="0"/>
              <a:t>to the topic</a:t>
            </a:r>
            <a:endParaRPr lang="ru-RU" dirty="0" smtClean="0"/>
          </a:p>
          <a:p>
            <a:r>
              <a:rPr lang="en-US" dirty="0" smtClean="0"/>
              <a:t>4. The </a:t>
            </a:r>
            <a:r>
              <a:rPr lang="en-US" dirty="0"/>
              <a:t>purpose of </a:t>
            </a:r>
            <a:r>
              <a:rPr lang="en-US" dirty="0" smtClean="0"/>
              <a:t>the </a:t>
            </a:r>
            <a:r>
              <a:rPr lang="en-US" dirty="0"/>
              <a:t>course </a:t>
            </a:r>
            <a:r>
              <a:rPr lang="en-US" dirty="0" smtClean="0"/>
              <a:t>work</a:t>
            </a:r>
            <a:endParaRPr lang="ru-RU" dirty="0"/>
          </a:p>
          <a:p>
            <a:r>
              <a:rPr lang="en-US" dirty="0" smtClean="0"/>
              <a:t>5</a:t>
            </a:r>
            <a:r>
              <a:rPr lang="ru-RU" dirty="0" smtClean="0"/>
              <a:t>. </a:t>
            </a:r>
            <a:r>
              <a:rPr lang="en-US" dirty="0"/>
              <a:t>The importance </a:t>
            </a:r>
            <a:r>
              <a:rPr lang="en-US" dirty="0" smtClean="0"/>
              <a:t>of </a:t>
            </a:r>
            <a:r>
              <a:rPr lang="en-US" dirty="0"/>
              <a:t>the </a:t>
            </a:r>
            <a:r>
              <a:rPr lang="en-US" dirty="0" smtClean="0"/>
              <a:t>topic</a:t>
            </a:r>
            <a:endParaRPr lang="ru-RU" dirty="0"/>
          </a:p>
          <a:p>
            <a:r>
              <a:rPr lang="en-US" dirty="0" smtClean="0"/>
              <a:t>6</a:t>
            </a:r>
            <a:r>
              <a:rPr lang="ru-RU" dirty="0" smtClean="0"/>
              <a:t>. </a:t>
            </a:r>
            <a:r>
              <a:rPr lang="en-US" dirty="0"/>
              <a:t>Practical value </a:t>
            </a:r>
            <a:r>
              <a:rPr lang="en-US" dirty="0" smtClean="0"/>
              <a:t>of </a:t>
            </a:r>
            <a:r>
              <a:rPr lang="en-US" dirty="0"/>
              <a:t>the </a:t>
            </a:r>
            <a:r>
              <a:rPr lang="en-US" dirty="0" smtClean="0"/>
              <a:t>work</a:t>
            </a:r>
            <a:endParaRPr lang="ru-RU" dirty="0"/>
          </a:p>
          <a:p>
            <a:r>
              <a:rPr lang="en-US" dirty="0" smtClean="0"/>
              <a:t>7</a:t>
            </a:r>
            <a:r>
              <a:rPr lang="ru-RU" dirty="0" smtClean="0"/>
              <a:t>. </a:t>
            </a:r>
            <a:r>
              <a:rPr lang="en-US" dirty="0"/>
              <a:t>Description of methods </a:t>
            </a:r>
            <a:r>
              <a:rPr lang="en-US" dirty="0" smtClean="0"/>
              <a:t>for </a:t>
            </a:r>
            <a:r>
              <a:rPr lang="en-US" dirty="0"/>
              <a:t>solving the </a:t>
            </a:r>
            <a:r>
              <a:rPr lang="en-US" dirty="0" smtClean="0"/>
              <a:t>problem</a:t>
            </a:r>
            <a:endParaRPr lang="ru-RU" dirty="0"/>
          </a:p>
          <a:p>
            <a:r>
              <a:rPr lang="en-US" dirty="0" smtClean="0"/>
              <a:t>8</a:t>
            </a:r>
            <a:r>
              <a:rPr lang="ru-RU" dirty="0" smtClean="0"/>
              <a:t>.</a:t>
            </a:r>
            <a:r>
              <a:rPr lang="en-US" dirty="0" smtClean="0"/>
              <a:t> </a:t>
            </a:r>
            <a:r>
              <a:rPr lang="en-US" dirty="0"/>
              <a:t>Description </a:t>
            </a:r>
            <a:r>
              <a:rPr lang="en-US" dirty="0" smtClean="0"/>
              <a:t>of </a:t>
            </a:r>
            <a:r>
              <a:rPr lang="en-US" dirty="0"/>
              <a:t>the </a:t>
            </a:r>
            <a:r>
              <a:rPr lang="en-US" dirty="0" smtClean="0"/>
              <a:t>experiment</a:t>
            </a:r>
            <a:endParaRPr lang="ru-RU" dirty="0" smtClean="0"/>
          </a:p>
          <a:p>
            <a:r>
              <a:rPr lang="ru-RU" dirty="0" smtClean="0"/>
              <a:t>9. </a:t>
            </a:r>
            <a:r>
              <a:rPr lang="en-US" dirty="0" smtClean="0"/>
              <a:t>Results of the experiment</a:t>
            </a:r>
          </a:p>
          <a:p>
            <a:r>
              <a:rPr lang="en-US" dirty="0" smtClean="0"/>
              <a:t>10</a:t>
            </a:r>
            <a:r>
              <a:rPr lang="ru-RU" dirty="0" smtClean="0"/>
              <a:t>. </a:t>
            </a:r>
            <a:r>
              <a:rPr lang="en-US" dirty="0"/>
              <a:t>Further </a:t>
            </a:r>
            <a:r>
              <a:rPr lang="en-US" dirty="0" smtClean="0"/>
              <a:t>work plan</a:t>
            </a:r>
            <a:endParaRPr lang="ru-RU" dirty="0"/>
          </a:p>
          <a:p>
            <a:r>
              <a:rPr lang="en-US" dirty="0" smtClean="0"/>
              <a:t>11</a:t>
            </a:r>
            <a:r>
              <a:rPr lang="ru-RU" dirty="0" smtClean="0"/>
              <a:t>. </a:t>
            </a:r>
            <a:r>
              <a:rPr lang="en-US" dirty="0"/>
              <a:t>Conclusion of the presentation</a:t>
            </a:r>
            <a:endParaRPr lang="ru-RU" dirty="0"/>
          </a:p>
        </p:txBody>
      </p:sp>
      <p:sp>
        <p:nvSpPr>
          <p:cNvPr id="5" name="Текст 4">
            <a:extLst>
              <a:ext uri="{FF2B5EF4-FFF2-40B4-BE49-F238E27FC236}">
                <a16:creationId xmlns:a16="http://schemas.microsoft.com/office/drawing/2014/main" xmlns="" id="{C612FDF3-830C-8745-A254-C8DF29B6C387}"/>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6" name="Текст 5">
            <a:extLst>
              <a:ext uri="{FF2B5EF4-FFF2-40B4-BE49-F238E27FC236}">
                <a16:creationId xmlns:a16="http://schemas.microsoft.com/office/drawing/2014/main" xmlns="" id="{40682799-9A38-414D-BD10-45C11B66347C}"/>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7" name="Текст 6">
            <a:extLst>
              <a:ext uri="{FF2B5EF4-FFF2-40B4-BE49-F238E27FC236}">
                <a16:creationId xmlns:a16="http://schemas.microsoft.com/office/drawing/2014/main" xmlns="" id="{35F411B5-8431-CE4A-BEA6-775367101901}"/>
              </a:ext>
            </a:extLst>
          </p:cNvPr>
          <p:cNvSpPr>
            <a:spLocks noGrp="1"/>
          </p:cNvSpPr>
          <p:nvPr>
            <p:ph type="body" sz="quarter" idx="15"/>
          </p:nvPr>
        </p:nvSpPr>
        <p:spPr/>
        <p:txBody>
          <a:bodyPr/>
          <a:lstStyle/>
          <a:p>
            <a:r>
              <a:rPr lang="en-US" dirty="0"/>
              <a:t>L</a:t>
            </a:r>
            <a:r>
              <a:rPr lang="en-US" dirty="0" smtClean="0"/>
              <a:t>ist </a:t>
            </a:r>
            <a:r>
              <a:rPr lang="en-US" dirty="0"/>
              <a:t>of </a:t>
            </a:r>
            <a:endParaRPr lang="en-US" dirty="0" smtClean="0"/>
          </a:p>
          <a:p>
            <a:r>
              <a:rPr lang="en-US" dirty="0" smtClean="0"/>
              <a:t>contents</a:t>
            </a:r>
            <a:endParaRPr lang="ru-RU" dirty="0"/>
          </a:p>
        </p:txBody>
      </p:sp>
      <p:pic>
        <p:nvPicPr>
          <p:cNvPr id="13" name="Рисунок 12"/>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168" r="4168"/>
          <a:stretch>
            <a:fillRect/>
          </a:stretch>
        </p:blipFill>
        <p:spPr>
          <a:xfrm>
            <a:off x="3962400" y="1447800"/>
            <a:ext cx="7046913" cy="4324350"/>
          </a:xfrm>
        </p:spPr>
      </p:pic>
    </p:spTree>
    <p:extLst>
      <p:ext uri="{BB962C8B-B14F-4D97-AF65-F5344CB8AC3E}">
        <p14:creationId xmlns:p14="http://schemas.microsoft.com/office/powerpoint/2010/main" val="2613851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Deep Q Network: Combining Deep &amp;amp; Reinforcement Learning | by Lina Faik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263" y="1754963"/>
            <a:ext cx="5765142" cy="3652189"/>
          </a:xfrm>
          <a:prstGeom prst="rect">
            <a:avLst/>
          </a:prstGeom>
          <a:noFill/>
          <a:extLst>
            <a:ext uri="{909E8E84-426E-40DD-AFC4-6F175D3DCCD1}">
              <a14:hiddenFill xmlns:a14="http://schemas.microsoft.com/office/drawing/2010/main">
                <a:solidFill>
                  <a:srgbClr val="FFFFFF"/>
                </a:solidFill>
              </a14:hiddenFill>
            </a:ext>
          </a:extLst>
        </p:spPr>
      </p:pic>
      <p:sp>
        <p:nvSpPr>
          <p:cNvPr id="3" name="Заголовок 2">
            <a:extLst>
              <a:ext uri="{FF2B5EF4-FFF2-40B4-BE49-F238E27FC236}">
                <a16:creationId xmlns:a16="http://schemas.microsoft.com/office/drawing/2014/main" xmlns="" id="{8219D05C-99A7-9C48-B903-118CF3BA60CA}"/>
              </a:ext>
            </a:extLst>
          </p:cNvPr>
          <p:cNvSpPr>
            <a:spLocks noGrp="1"/>
          </p:cNvSpPr>
          <p:nvPr>
            <p:ph type="title"/>
          </p:nvPr>
        </p:nvSpPr>
        <p:spPr/>
        <p:txBody>
          <a:bodyPr/>
          <a:lstStyle/>
          <a:p>
            <a:r>
              <a:rPr lang="en-US" dirty="0" smtClean="0"/>
              <a:t>Introduction </a:t>
            </a:r>
            <a:r>
              <a:rPr lang="ru-RU" dirty="0" smtClean="0"/>
              <a:t/>
            </a:r>
            <a:br>
              <a:rPr lang="ru-RU" dirty="0" smtClean="0"/>
            </a:br>
            <a:r>
              <a:rPr lang="en-US" dirty="0" smtClean="0"/>
              <a:t>to </a:t>
            </a:r>
            <a:r>
              <a:rPr lang="en-US" dirty="0"/>
              <a:t>the topic</a:t>
            </a:r>
            <a:endParaRPr lang="ru-RU" dirty="0"/>
          </a:p>
        </p:txBody>
      </p:sp>
      <p:sp>
        <p:nvSpPr>
          <p:cNvPr id="4" name="Текст 3">
            <a:extLst>
              <a:ext uri="{FF2B5EF4-FFF2-40B4-BE49-F238E27FC236}">
                <a16:creationId xmlns:a16="http://schemas.microsoft.com/office/drawing/2014/main" xmlns="" id="{985EFA28-570A-F647-B2F7-A43359726B4F}"/>
              </a:ext>
            </a:extLst>
          </p:cNvPr>
          <p:cNvSpPr>
            <a:spLocks noGrp="1"/>
          </p:cNvSpPr>
          <p:nvPr>
            <p:ph type="body" sz="quarter" idx="12"/>
          </p:nvPr>
        </p:nvSpPr>
        <p:spPr/>
        <p:txBody>
          <a:bodyPr/>
          <a:lstStyle/>
          <a:p>
            <a:r>
              <a:rPr lang="en-US" dirty="0"/>
              <a:t>Reinforcement </a:t>
            </a:r>
            <a:r>
              <a:rPr lang="en-US" dirty="0" smtClean="0"/>
              <a:t>learning </a:t>
            </a:r>
            <a:r>
              <a:rPr lang="en-US" dirty="0"/>
              <a:t>(</a:t>
            </a:r>
            <a:r>
              <a:rPr lang="en-US" b="1" dirty="0"/>
              <a:t>RL</a:t>
            </a:r>
            <a:r>
              <a:rPr lang="en-US" dirty="0"/>
              <a:t>) is an area of machine learning concerned with how intelligent agents ought to take actions in an environment in order to maximize the notion of cumulative reward</a:t>
            </a:r>
            <a:r>
              <a:rPr lang="en-US" dirty="0" smtClean="0"/>
              <a:t>.</a:t>
            </a:r>
          </a:p>
          <a:p>
            <a:r>
              <a:rPr lang="en-US" dirty="0"/>
              <a:t>Cloud </a:t>
            </a:r>
            <a:r>
              <a:rPr lang="en-US" dirty="0" smtClean="0"/>
              <a:t>computing</a:t>
            </a:r>
            <a:r>
              <a:rPr lang="en-US" baseline="30000" dirty="0"/>
              <a:t> </a:t>
            </a:r>
            <a:r>
              <a:rPr lang="en-US" dirty="0" smtClean="0"/>
              <a:t>is </a:t>
            </a:r>
            <a:r>
              <a:rPr lang="en-US" dirty="0"/>
              <a:t>the on-demand availability of computer system resources, especially data storage (cloud storage) and computing power, without direct active management by the user</a:t>
            </a:r>
            <a:r>
              <a:rPr lang="en-US" dirty="0" smtClean="0"/>
              <a:t>.</a:t>
            </a:r>
          </a:p>
          <a:p>
            <a:r>
              <a:rPr lang="en-US" dirty="0" smtClean="0"/>
              <a:t>Tetris (Russian</a:t>
            </a:r>
            <a:r>
              <a:rPr lang="en-US" dirty="0"/>
              <a:t>: </a:t>
            </a:r>
            <a:r>
              <a:rPr lang="ru-RU" dirty="0"/>
              <a:t>Т</a:t>
            </a:r>
            <a:r>
              <a:rPr lang="en-US" dirty="0"/>
              <a:t>é</a:t>
            </a:r>
            <a:r>
              <a:rPr lang="ru-RU" dirty="0" err="1" smtClean="0"/>
              <a:t>трис</a:t>
            </a:r>
            <a:r>
              <a:rPr lang="en-US" dirty="0" smtClean="0"/>
              <a:t>) </a:t>
            </a:r>
            <a:r>
              <a:rPr lang="en-US" dirty="0"/>
              <a:t>is a puzzle video game created by Soviet software engineer Alexey Pajitnov in 1984</a:t>
            </a:r>
            <a:r>
              <a:rPr lang="en-US" dirty="0" smtClean="0"/>
              <a:t>. </a:t>
            </a:r>
            <a:endParaRPr lang="ru-RU" dirty="0"/>
          </a:p>
        </p:txBody>
      </p:sp>
      <p:sp>
        <p:nvSpPr>
          <p:cNvPr id="5" name="Текст 4">
            <a:extLst>
              <a:ext uri="{FF2B5EF4-FFF2-40B4-BE49-F238E27FC236}">
                <a16:creationId xmlns:a16="http://schemas.microsoft.com/office/drawing/2014/main" xmlns="" id="{C612FDF3-830C-8745-A254-C8DF29B6C387}"/>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6" name="Текст 5">
            <a:extLst>
              <a:ext uri="{FF2B5EF4-FFF2-40B4-BE49-F238E27FC236}">
                <a16:creationId xmlns:a16="http://schemas.microsoft.com/office/drawing/2014/main" xmlns="" id="{40682799-9A38-414D-BD10-45C11B66347C}"/>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7" name="Текст 6">
            <a:extLst>
              <a:ext uri="{FF2B5EF4-FFF2-40B4-BE49-F238E27FC236}">
                <a16:creationId xmlns:a16="http://schemas.microsoft.com/office/drawing/2014/main" xmlns="" id="{35F411B5-8431-CE4A-BEA6-775367101901}"/>
              </a:ext>
            </a:extLst>
          </p:cNvPr>
          <p:cNvSpPr>
            <a:spLocks noGrp="1"/>
          </p:cNvSpPr>
          <p:nvPr>
            <p:ph type="body" sz="quarter" idx="15"/>
          </p:nvPr>
        </p:nvSpPr>
        <p:spPr/>
        <p:txBody>
          <a:bodyPr/>
          <a:lstStyle/>
          <a:p>
            <a:r>
              <a:rPr lang="en-US" dirty="0" smtClean="0"/>
              <a:t>Introduction</a:t>
            </a:r>
          </a:p>
          <a:p>
            <a:r>
              <a:rPr lang="en-US" dirty="0"/>
              <a:t>to the topic</a:t>
            </a:r>
            <a:endParaRPr lang="ru-RU" dirty="0"/>
          </a:p>
        </p:txBody>
      </p:sp>
    </p:spTree>
    <p:extLst>
      <p:ext uri="{BB962C8B-B14F-4D97-AF65-F5344CB8AC3E}">
        <p14:creationId xmlns:p14="http://schemas.microsoft.com/office/powerpoint/2010/main" val="2591765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xmlns="" id="{C1657578-5B49-FB42-9E68-EF4E3D607FF9}"/>
              </a:ext>
            </a:extLst>
          </p:cNvPr>
          <p:cNvSpPr>
            <a:spLocks noGrp="1"/>
          </p:cNvSpPr>
          <p:nvPr>
            <p:ph type="title"/>
          </p:nvPr>
        </p:nvSpPr>
        <p:spPr/>
        <p:txBody>
          <a:bodyPr>
            <a:normAutofit fontScale="90000"/>
          </a:bodyPr>
          <a:lstStyle/>
          <a:p>
            <a:r>
              <a:rPr lang="en-US" dirty="0"/>
              <a:t>The purpose </a:t>
            </a:r>
            <a:r>
              <a:rPr lang="en-US" dirty="0" smtClean="0"/>
              <a:t>of </a:t>
            </a:r>
            <a:r>
              <a:rPr lang="ru-RU" dirty="0" smtClean="0"/>
              <a:t/>
            </a:r>
            <a:br>
              <a:rPr lang="ru-RU" dirty="0" smtClean="0"/>
            </a:br>
            <a:r>
              <a:rPr lang="en-US" dirty="0" smtClean="0"/>
              <a:t>the </a:t>
            </a:r>
            <a:r>
              <a:rPr lang="en-US" dirty="0"/>
              <a:t>course work</a:t>
            </a:r>
            <a:r>
              <a:rPr lang="ru-RU" dirty="0"/>
              <a:t/>
            </a:r>
            <a:br>
              <a:rPr lang="ru-RU" dirty="0"/>
            </a:br>
            <a:endParaRPr lang="ru-RU" dirty="0"/>
          </a:p>
        </p:txBody>
      </p:sp>
      <p:sp>
        <p:nvSpPr>
          <p:cNvPr id="16" name="Текст 15">
            <a:extLst>
              <a:ext uri="{FF2B5EF4-FFF2-40B4-BE49-F238E27FC236}">
                <a16:creationId xmlns:a16="http://schemas.microsoft.com/office/drawing/2014/main" xmlns="" id="{50D06A58-9783-744B-8ED5-A490C825F5D6}"/>
              </a:ext>
            </a:extLst>
          </p:cNvPr>
          <p:cNvSpPr>
            <a:spLocks noGrp="1"/>
          </p:cNvSpPr>
          <p:nvPr>
            <p:ph type="body" sz="quarter" idx="12"/>
          </p:nvPr>
        </p:nvSpPr>
        <p:spPr/>
        <p:txBody>
          <a:bodyPr/>
          <a:lstStyle/>
          <a:p>
            <a:r>
              <a:rPr lang="en-US" dirty="0" smtClean="0"/>
              <a:t>Finding </a:t>
            </a:r>
            <a:r>
              <a:rPr lang="en-US" dirty="0"/>
              <a:t>the effectiveness of reinforcement learning in the </a:t>
            </a:r>
            <a:r>
              <a:rPr lang="en-US" dirty="0" smtClean="0"/>
              <a:t>tasks </a:t>
            </a:r>
            <a:r>
              <a:rPr lang="en-US" dirty="0"/>
              <a:t>of resource allocation in the cloud</a:t>
            </a:r>
            <a:r>
              <a:rPr lang="en-US" dirty="0" smtClean="0"/>
              <a:t>.</a:t>
            </a:r>
            <a:endParaRPr lang="ru-RU" dirty="0" smtClean="0"/>
          </a:p>
          <a:p>
            <a:endParaRPr lang="ru-RU" dirty="0"/>
          </a:p>
          <a:p>
            <a:r>
              <a:rPr lang="en-US" dirty="0" smtClean="0"/>
              <a:t>Purpose for me:</a:t>
            </a:r>
            <a:br>
              <a:rPr lang="en-US" dirty="0" smtClean="0"/>
            </a:br>
            <a:r>
              <a:rPr lang="en-US" dirty="0" smtClean="0"/>
              <a:t>Learn </a:t>
            </a:r>
            <a:r>
              <a:rPr lang="en-US" dirty="0"/>
              <a:t>more about neural networks, learn how to use them</a:t>
            </a:r>
            <a:endParaRPr lang="ru-RU" dirty="0"/>
          </a:p>
        </p:txBody>
      </p:sp>
      <p:sp>
        <p:nvSpPr>
          <p:cNvPr id="17" name="Текст 16">
            <a:extLst>
              <a:ext uri="{FF2B5EF4-FFF2-40B4-BE49-F238E27FC236}">
                <a16:creationId xmlns:a16="http://schemas.microsoft.com/office/drawing/2014/main" xmlns="" id="{12BD20DF-BD74-4B4E-BFCB-0201711B214C}"/>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18" name="Текст 17">
            <a:extLst>
              <a:ext uri="{FF2B5EF4-FFF2-40B4-BE49-F238E27FC236}">
                <a16:creationId xmlns:a16="http://schemas.microsoft.com/office/drawing/2014/main" xmlns="" id="{AB20B420-8F92-714B-B774-4CCFF071FC96}"/>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19" name="Текст 18">
            <a:extLst>
              <a:ext uri="{FF2B5EF4-FFF2-40B4-BE49-F238E27FC236}">
                <a16:creationId xmlns:a16="http://schemas.microsoft.com/office/drawing/2014/main" xmlns="" id="{E28F3689-1426-FC44-97DB-4AC538FC64CC}"/>
              </a:ext>
            </a:extLst>
          </p:cNvPr>
          <p:cNvSpPr>
            <a:spLocks noGrp="1"/>
          </p:cNvSpPr>
          <p:nvPr>
            <p:ph type="body" sz="quarter" idx="15"/>
          </p:nvPr>
        </p:nvSpPr>
        <p:spPr/>
        <p:txBody>
          <a:bodyPr/>
          <a:lstStyle/>
          <a:p>
            <a:r>
              <a:rPr lang="en-US" dirty="0" smtClean="0"/>
              <a:t>The </a:t>
            </a:r>
            <a:r>
              <a:rPr lang="en-US" dirty="0"/>
              <a:t>purpose of </a:t>
            </a:r>
            <a:endParaRPr lang="en-US" dirty="0" smtClean="0"/>
          </a:p>
          <a:p>
            <a:r>
              <a:rPr lang="en-US" dirty="0" smtClean="0"/>
              <a:t>the course </a:t>
            </a:r>
            <a:r>
              <a:rPr lang="en-US" dirty="0"/>
              <a:t>work</a:t>
            </a:r>
            <a:endParaRPr lang="ru-RU" dirty="0"/>
          </a:p>
        </p:txBody>
      </p:sp>
      <p:pic>
        <p:nvPicPr>
          <p:cNvPr id="1026" name="Picture 2" descr="https://www.culture.ru/storage/images/fd32c5f6284a90c175e1a0c93fb244c8/03fae2eab4452d96250b5ed4e503111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965" y="1819857"/>
            <a:ext cx="6237081" cy="350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596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xmlns="" id="{31CADBA8-95D9-8D40-BF8A-D246040A1BCC}"/>
              </a:ext>
            </a:extLst>
          </p:cNvPr>
          <p:cNvSpPr>
            <a:spLocks noGrp="1"/>
          </p:cNvSpPr>
          <p:nvPr>
            <p:ph type="body" sz="quarter" idx="16"/>
          </p:nvPr>
        </p:nvSpPr>
        <p:spPr>
          <a:xfrm>
            <a:off x="585897" y="4779034"/>
            <a:ext cx="3934345" cy="1407355"/>
          </a:xfrm>
        </p:spPr>
        <p:txBody>
          <a:bodyPr>
            <a:normAutofit lnSpcReduction="10000"/>
          </a:bodyPr>
          <a:lstStyle/>
          <a:p>
            <a:r>
              <a:rPr lang="en-US" baseline="30000" dirty="0" smtClean="0">
                <a:hlinkClick r:id="rId2"/>
              </a:rPr>
              <a:t>1 </a:t>
            </a:r>
            <a:r>
              <a:rPr lang="en-US" dirty="0" smtClean="0">
                <a:hlinkClick r:id="rId2"/>
              </a:rPr>
              <a:t>https://www.computerweekly.com/feature/A-history-of-cloud-computing</a:t>
            </a:r>
            <a:r>
              <a:rPr lang="en-US" dirty="0" smtClean="0"/>
              <a:t/>
            </a:r>
            <a:br>
              <a:rPr lang="en-US" dirty="0" smtClean="0"/>
            </a:br>
            <a:r>
              <a:rPr lang="en-US" dirty="0" smtClean="0">
                <a:hlinkClick r:id="rId3"/>
              </a:rPr>
              <a:t>https://www.sdxcentral.com/articles/news/can-huawei-reinvent-itself-as-a-cloud-leader/2021/04/</a:t>
            </a:r>
            <a:endParaRPr lang="en-US" dirty="0" smtClean="0"/>
          </a:p>
          <a:p>
            <a:r>
              <a:rPr lang="en-US" baseline="30000" dirty="0" smtClean="0">
                <a:hlinkClick r:id="rId4" action="ppaction://hlinkfile"/>
              </a:rPr>
              <a:t>2 </a:t>
            </a:r>
            <a:r>
              <a:rPr lang="en-US" dirty="0" smtClean="0">
                <a:hlinkClick r:id="rId4" action="ppaction://hlinkfile"/>
              </a:rPr>
              <a:t>https</a:t>
            </a:r>
            <a:r>
              <a:rPr lang="en-US" dirty="0">
                <a:hlinkClick r:id="rId4" action="ppaction://hlinkfile"/>
              </a:rPr>
              <a:t>://www.businesswire.com/news/home/20210824005585/en/Global-Cloud-Computing-Market-2020-to-2026---by-Service-Deployment-Application-Type-End-user-and-Region---</a:t>
            </a:r>
            <a:r>
              <a:rPr lang="en-US" dirty="0" smtClean="0">
                <a:hlinkClick r:id="rId4" action="ppaction://hlinkfile"/>
              </a:rPr>
              <a:t>ResearchAndMarkets.com</a:t>
            </a:r>
            <a:endParaRPr lang="en-US" dirty="0"/>
          </a:p>
          <a:p>
            <a:r>
              <a:rPr lang="ru-RU" baseline="30000" dirty="0" smtClean="0">
                <a:hlinkClick r:id="rId5" action="ppaction://hlinkfile"/>
              </a:rPr>
              <a:t>3 </a:t>
            </a:r>
            <a:r>
              <a:rPr lang="en-US" dirty="0" smtClean="0">
                <a:hlinkClick r:id="rId5" action="ppaction://hlinkfile"/>
              </a:rPr>
              <a:t>https</a:t>
            </a:r>
            <a:r>
              <a:rPr lang="en-US" dirty="0">
                <a:hlinkClick r:id="rId5" action="ppaction://hlinkfile"/>
              </a:rPr>
              <a:t>://www.gartner.com/en/newsroom/press-releases/2022-02-09-gartner-says-more-than-half-of-enterprise-it-spending?utm_source=ixbtcom</a:t>
            </a:r>
            <a:endParaRPr lang="en-US" dirty="0" smtClean="0"/>
          </a:p>
          <a:p>
            <a:endParaRPr lang="ru-RU" dirty="0"/>
          </a:p>
        </p:txBody>
      </p:sp>
      <p:sp>
        <p:nvSpPr>
          <p:cNvPr id="4" name="Текст 3">
            <a:extLst>
              <a:ext uri="{FF2B5EF4-FFF2-40B4-BE49-F238E27FC236}">
                <a16:creationId xmlns:a16="http://schemas.microsoft.com/office/drawing/2014/main" xmlns="" id="{35248FDE-0E1E-FE42-AA26-67AD51F2AF02}"/>
              </a:ext>
            </a:extLst>
          </p:cNvPr>
          <p:cNvSpPr>
            <a:spLocks noGrp="1"/>
          </p:cNvSpPr>
          <p:nvPr>
            <p:ph type="body" sz="quarter" idx="17"/>
          </p:nvPr>
        </p:nvSpPr>
        <p:spPr/>
        <p:txBody>
          <a:bodyPr/>
          <a:lstStyle/>
          <a:p>
            <a:r>
              <a:rPr lang="en-US" sz="2200" dirty="0"/>
              <a:t>The importance </a:t>
            </a:r>
            <a:endParaRPr lang="ru-RU" sz="2200" dirty="0" smtClean="0"/>
          </a:p>
          <a:p>
            <a:r>
              <a:rPr lang="en-US" sz="2200" dirty="0" smtClean="0"/>
              <a:t>of </a:t>
            </a:r>
            <a:r>
              <a:rPr lang="en-US" sz="2200" dirty="0"/>
              <a:t>the topic</a:t>
            </a:r>
            <a:endParaRPr lang="ru-RU" sz="2200" dirty="0"/>
          </a:p>
          <a:p>
            <a:endParaRPr lang="ru-RU" sz="2200" dirty="0"/>
          </a:p>
        </p:txBody>
      </p:sp>
      <p:sp>
        <p:nvSpPr>
          <p:cNvPr id="5" name="Текст 4">
            <a:extLst>
              <a:ext uri="{FF2B5EF4-FFF2-40B4-BE49-F238E27FC236}">
                <a16:creationId xmlns:a16="http://schemas.microsoft.com/office/drawing/2014/main" xmlns="" id="{53463A2E-711B-0B4E-ABC0-1C3B01B412F6}"/>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a:t>Amazon, Google, Huawei and other major information companies are engaged in cloud </a:t>
            </a:r>
            <a:r>
              <a:rPr lang="en-US" dirty="0" smtClean="0"/>
              <a:t>computing</a:t>
            </a:r>
            <a:r>
              <a:rPr lang="en-US" baseline="30000" dirty="0" smtClean="0"/>
              <a:t>1</a:t>
            </a:r>
            <a:r>
              <a:rPr lang="ru-RU" dirty="0" smtClean="0"/>
              <a:t>.</a:t>
            </a:r>
          </a:p>
          <a:p>
            <a:pPr marL="285750" indent="-285750">
              <a:buFont typeface="Arial" panose="020B0604020202020204" pitchFamily="34" charset="0"/>
              <a:buChar char="•"/>
            </a:pPr>
            <a:r>
              <a:rPr lang="en-US" dirty="0"/>
              <a:t>In 2020, the global cloud computing market is estimated at $289.25 </a:t>
            </a:r>
            <a:r>
              <a:rPr lang="en-US" dirty="0" smtClean="0"/>
              <a:t>billion</a:t>
            </a:r>
            <a:r>
              <a:rPr lang="en-US" baseline="30000" dirty="0" smtClean="0"/>
              <a:t>2</a:t>
            </a:r>
            <a:r>
              <a:rPr lang="ru-RU" dirty="0" smtClean="0"/>
              <a:t>.</a:t>
            </a:r>
          </a:p>
          <a:p>
            <a:pPr marL="285750" indent="-285750">
              <a:buFont typeface="Arial" panose="020B0604020202020204" pitchFamily="34" charset="0"/>
              <a:buChar char="•"/>
            </a:pPr>
            <a:r>
              <a:rPr lang="en-US" dirty="0"/>
              <a:t>The distribution of cloud resources is one of the most important tasks of cloud computing</a:t>
            </a:r>
            <a:r>
              <a:rPr lang="ru-RU" dirty="0" smtClean="0"/>
              <a:t>.</a:t>
            </a:r>
            <a:endParaRPr lang="ru-RU" dirty="0"/>
          </a:p>
        </p:txBody>
      </p:sp>
      <p:sp>
        <p:nvSpPr>
          <p:cNvPr id="6" name="Текст 5">
            <a:extLst>
              <a:ext uri="{FF2B5EF4-FFF2-40B4-BE49-F238E27FC236}">
                <a16:creationId xmlns:a16="http://schemas.microsoft.com/office/drawing/2014/main" xmlns="" id="{D3194695-389E-EF40-9EB6-192AF89531C5}"/>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7" name="Текст 6">
            <a:extLst>
              <a:ext uri="{FF2B5EF4-FFF2-40B4-BE49-F238E27FC236}">
                <a16:creationId xmlns:a16="http://schemas.microsoft.com/office/drawing/2014/main" xmlns="" id="{E1A17EF3-80FC-E949-9D29-35399B3E471A}"/>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8" name="Текст 7">
            <a:extLst>
              <a:ext uri="{FF2B5EF4-FFF2-40B4-BE49-F238E27FC236}">
                <a16:creationId xmlns:a16="http://schemas.microsoft.com/office/drawing/2014/main" xmlns="" id="{8ED3F895-1E75-1241-8B43-5C46931114A0}"/>
              </a:ext>
            </a:extLst>
          </p:cNvPr>
          <p:cNvSpPr>
            <a:spLocks noGrp="1"/>
          </p:cNvSpPr>
          <p:nvPr>
            <p:ph type="body" sz="quarter" idx="15"/>
          </p:nvPr>
        </p:nvSpPr>
        <p:spPr/>
        <p:txBody>
          <a:bodyPr/>
          <a:lstStyle/>
          <a:p>
            <a:r>
              <a:rPr lang="en-US" dirty="0" smtClean="0"/>
              <a:t>The </a:t>
            </a:r>
            <a:r>
              <a:rPr lang="en-US" dirty="0"/>
              <a:t>importance </a:t>
            </a:r>
            <a:endParaRPr lang="en-US" dirty="0" smtClean="0"/>
          </a:p>
          <a:p>
            <a:r>
              <a:rPr lang="en-US" dirty="0" smtClean="0"/>
              <a:t>of </a:t>
            </a:r>
            <a:r>
              <a:rPr lang="en-US" dirty="0"/>
              <a:t>the topic</a:t>
            </a:r>
            <a:endParaRPr lang="ru-RU" dirty="0"/>
          </a:p>
        </p:txBody>
      </p:sp>
      <p:graphicFrame>
        <p:nvGraphicFramePr>
          <p:cNvPr id="9" name="Chart 1">
            <a:extLst>
              <a:ext uri="{FF2B5EF4-FFF2-40B4-BE49-F238E27FC236}">
                <a16:creationId xmlns:a16="http://schemas.microsoft.com/office/drawing/2014/main" xmlns="" id="{14949F48-42A1-3A41-BECB-1BA0E21C291A}"/>
              </a:ext>
            </a:extLst>
          </p:cNvPr>
          <p:cNvGraphicFramePr/>
          <p:nvPr>
            <p:extLst>
              <p:ext uri="{D42A27DB-BD31-4B8C-83A1-F6EECF244321}">
                <p14:modId xmlns:p14="http://schemas.microsoft.com/office/powerpoint/2010/main" val="372974761"/>
              </p:ext>
            </p:extLst>
          </p:nvPr>
        </p:nvGraphicFramePr>
        <p:xfrm>
          <a:off x="5227605" y="1449388"/>
          <a:ext cx="6478438" cy="482441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95762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67B7925-15F2-FE46-8057-16C238D2A774}"/>
              </a:ext>
            </a:extLst>
          </p:cNvPr>
          <p:cNvSpPr>
            <a:spLocks noGrp="1"/>
          </p:cNvSpPr>
          <p:nvPr>
            <p:ph type="title"/>
          </p:nvPr>
        </p:nvSpPr>
        <p:spPr/>
        <p:txBody>
          <a:bodyPr>
            <a:normAutofit fontScale="90000"/>
          </a:bodyPr>
          <a:lstStyle/>
          <a:p>
            <a:r>
              <a:rPr lang="en-US" dirty="0"/>
              <a:t>Practical value </a:t>
            </a:r>
            <a:r>
              <a:rPr lang="ru-RU" dirty="0"/>
              <a:t/>
            </a:r>
            <a:br>
              <a:rPr lang="ru-RU" dirty="0"/>
            </a:br>
            <a:r>
              <a:rPr lang="en-US" dirty="0"/>
              <a:t>of the work</a:t>
            </a:r>
            <a:r>
              <a:rPr lang="ru-RU" dirty="0"/>
              <a:t/>
            </a:r>
            <a:br>
              <a:rPr lang="ru-RU" dirty="0"/>
            </a:br>
            <a:endParaRPr lang="ru-RU" dirty="0"/>
          </a:p>
        </p:txBody>
      </p:sp>
      <p:sp>
        <p:nvSpPr>
          <p:cNvPr id="3" name="Текст 2">
            <a:extLst>
              <a:ext uri="{FF2B5EF4-FFF2-40B4-BE49-F238E27FC236}">
                <a16:creationId xmlns:a16="http://schemas.microsoft.com/office/drawing/2014/main" xmlns="" id="{C368357B-B74C-3F46-ABEA-915FE8D74C3F}"/>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smtClean="0"/>
              <a:t>Reducing server load</a:t>
            </a:r>
          </a:p>
          <a:p>
            <a:pPr marL="285750" indent="-285750">
              <a:buFont typeface="Arial" panose="020B0604020202020204" pitchFamily="34" charset="0"/>
              <a:buChar char="•"/>
            </a:pPr>
            <a:r>
              <a:rPr lang="en-US" dirty="0" smtClean="0"/>
              <a:t>Decreasing server </a:t>
            </a:r>
            <a:r>
              <a:rPr lang="en-US" dirty="0"/>
              <a:t>support </a:t>
            </a:r>
            <a:r>
              <a:rPr lang="en-US" dirty="0" smtClean="0"/>
              <a:t>costs</a:t>
            </a:r>
          </a:p>
          <a:p>
            <a:pPr marL="285750" indent="-285750">
              <a:buFont typeface="Arial" panose="020B0604020202020204" pitchFamily="34" charset="0"/>
              <a:buChar char="•"/>
            </a:pPr>
            <a:r>
              <a:rPr lang="en-US" dirty="0" smtClean="0"/>
              <a:t>Lessening production </a:t>
            </a:r>
            <a:r>
              <a:rPr lang="en-US" dirty="0"/>
              <a:t>costs while reducing the number of </a:t>
            </a:r>
            <a:r>
              <a:rPr lang="en-US" dirty="0" smtClean="0"/>
              <a:t>servers</a:t>
            </a:r>
          </a:p>
          <a:p>
            <a:pPr marL="285750" indent="-285750">
              <a:buFont typeface="Arial" panose="020B0604020202020204" pitchFamily="34" charset="0"/>
              <a:buChar char="•"/>
            </a:pPr>
            <a:r>
              <a:rPr lang="en-US" dirty="0" smtClean="0"/>
              <a:t>Reducing </a:t>
            </a:r>
            <a:r>
              <a:rPr lang="en-US" dirty="0"/>
              <a:t>the carbon footprint of </a:t>
            </a:r>
            <a:r>
              <a:rPr lang="en-US" dirty="0" smtClean="0"/>
              <a:t>the company</a:t>
            </a:r>
            <a:endParaRPr lang="ru-RU" dirty="0"/>
          </a:p>
        </p:txBody>
      </p:sp>
      <p:sp>
        <p:nvSpPr>
          <p:cNvPr id="4" name="Текст 3">
            <a:extLst>
              <a:ext uri="{FF2B5EF4-FFF2-40B4-BE49-F238E27FC236}">
                <a16:creationId xmlns:a16="http://schemas.microsoft.com/office/drawing/2014/main" xmlns="" id="{6731E9AF-89EB-BE48-AB15-FFA04594F61E}"/>
              </a:ext>
            </a:extLst>
          </p:cNvPr>
          <p:cNvSpPr>
            <a:spLocks noGrp="1"/>
          </p:cNvSpPr>
          <p:nvPr>
            <p:ph type="body" sz="quarter" idx="16"/>
          </p:nvPr>
        </p:nvSpPr>
        <p:spPr/>
        <p:txBody>
          <a:bodyPr/>
          <a:lstStyle/>
          <a:p>
            <a:r>
              <a:rPr lang="ru-RU" baseline="30000" dirty="0" smtClean="0">
                <a:hlinkClick r:id="rId2" action="ppaction://hlinkfile"/>
              </a:rPr>
              <a:t>1 </a:t>
            </a:r>
            <a:r>
              <a:rPr lang="en-US" dirty="0" smtClean="0">
                <a:hlinkClick r:id="rId2" action="ppaction://hlinkfile"/>
              </a:rPr>
              <a:t>https</a:t>
            </a:r>
            <a:r>
              <a:rPr lang="en-US" dirty="0">
                <a:hlinkClick r:id="rId2" action="ppaction://hlinkfile"/>
              </a:rPr>
              <a:t>://www.huawei.com/nl/sustainability/environment-protect/reducing-carbon-emissions</a:t>
            </a:r>
            <a:endParaRPr lang="ru-RU" dirty="0"/>
          </a:p>
        </p:txBody>
      </p:sp>
      <p:sp>
        <p:nvSpPr>
          <p:cNvPr id="6" name="Текст 5">
            <a:extLst>
              <a:ext uri="{FF2B5EF4-FFF2-40B4-BE49-F238E27FC236}">
                <a16:creationId xmlns:a16="http://schemas.microsoft.com/office/drawing/2014/main" xmlns="" id="{B49CC8AE-0FE8-D44F-AB94-9FF99546E515}"/>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7" name="Текст 6">
            <a:extLst>
              <a:ext uri="{FF2B5EF4-FFF2-40B4-BE49-F238E27FC236}">
                <a16:creationId xmlns:a16="http://schemas.microsoft.com/office/drawing/2014/main" xmlns="" id="{2B6044E3-0B71-0E47-8BB8-2E75FF51AEF7}"/>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8" name="Текст 7">
            <a:extLst>
              <a:ext uri="{FF2B5EF4-FFF2-40B4-BE49-F238E27FC236}">
                <a16:creationId xmlns:a16="http://schemas.microsoft.com/office/drawing/2014/main" xmlns="" id="{5AE50B9E-D827-004A-9EE0-E68D4437BD90}"/>
              </a:ext>
            </a:extLst>
          </p:cNvPr>
          <p:cNvSpPr>
            <a:spLocks noGrp="1"/>
          </p:cNvSpPr>
          <p:nvPr>
            <p:ph type="body" sz="quarter" idx="15"/>
          </p:nvPr>
        </p:nvSpPr>
        <p:spPr/>
        <p:txBody>
          <a:bodyPr/>
          <a:lstStyle/>
          <a:p>
            <a:r>
              <a:rPr lang="en-US" dirty="0" smtClean="0"/>
              <a:t>Practical </a:t>
            </a:r>
            <a:r>
              <a:rPr lang="en-US" dirty="0"/>
              <a:t>value </a:t>
            </a:r>
            <a:endParaRPr lang="ru-RU" dirty="0" smtClean="0"/>
          </a:p>
          <a:p>
            <a:r>
              <a:rPr lang="en-US" dirty="0" smtClean="0"/>
              <a:t>of </a:t>
            </a:r>
            <a:r>
              <a:rPr lang="en-US" dirty="0"/>
              <a:t>the work</a:t>
            </a:r>
            <a:endParaRPr lang="ru-RU" dirty="0"/>
          </a:p>
        </p:txBody>
      </p:sp>
      <p:graphicFrame>
        <p:nvGraphicFramePr>
          <p:cNvPr id="9" name="Chart 2">
            <a:extLst>
              <a:ext uri="{FF2B5EF4-FFF2-40B4-BE49-F238E27FC236}">
                <a16:creationId xmlns:a16="http://schemas.microsoft.com/office/drawing/2014/main" xmlns="" id="{393AD814-0988-884E-93E6-AC16A440D0C4}"/>
              </a:ext>
            </a:extLst>
          </p:cNvPr>
          <p:cNvGraphicFramePr/>
          <p:nvPr>
            <p:extLst>
              <p:ext uri="{D42A27DB-BD31-4B8C-83A1-F6EECF244321}">
                <p14:modId xmlns:p14="http://schemas.microsoft.com/office/powerpoint/2010/main" val="1207237468"/>
              </p:ext>
            </p:extLst>
          </p:nvPr>
        </p:nvGraphicFramePr>
        <p:xfrm>
          <a:off x="5164930" y="1460275"/>
          <a:ext cx="6476207" cy="47659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
            <a:extLst>
              <a:ext uri="{FF2B5EF4-FFF2-40B4-BE49-F238E27FC236}">
                <a16:creationId xmlns:a16="http://schemas.microsoft.com/office/drawing/2014/main" xmlns="" id="{14949F48-42A1-3A41-BECB-1BA0E21C291A}"/>
              </a:ext>
            </a:extLst>
          </p:cNvPr>
          <p:cNvGraphicFramePr/>
          <p:nvPr>
            <p:extLst>
              <p:ext uri="{D42A27DB-BD31-4B8C-83A1-F6EECF244321}">
                <p14:modId xmlns:p14="http://schemas.microsoft.com/office/powerpoint/2010/main" val="4032167322"/>
              </p:ext>
            </p:extLst>
          </p:nvPr>
        </p:nvGraphicFramePr>
        <p:xfrm>
          <a:off x="5227605" y="1449388"/>
          <a:ext cx="6478438" cy="48244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48988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Заголовок 13">
            <a:extLst>
              <a:ext uri="{FF2B5EF4-FFF2-40B4-BE49-F238E27FC236}">
                <a16:creationId xmlns:a16="http://schemas.microsoft.com/office/drawing/2014/main" xmlns="" id="{C1657578-5B49-FB42-9E68-EF4E3D607FF9}"/>
              </a:ext>
            </a:extLst>
          </p:cNvPr>
          <p:cNvSpPr>
            <a:spLocks noGrp="1"/>
          </p:cNvSpPr>
          <p:nvPr>
            <p:ph type="title"/>
          </p:nvPr>
        </p:nvSpPr>
        <p:spPr/>
        <p:txBody>
          <a:bodyPr>
            <a:normAutofit/>
          </a:bodyPr>
          <a:lstStyle/>
          <a:p>
            <a:r>
              <a:rPr lang="en-US" dirty="0"/>
              <a:t>Description of methods </a:t>
            </a:r>
            <a:r>
              <a:rPr lang="ru-RU" dirty="0"/>
              <a:t/>
            </a:r>
            <a:br>
              <a:rPr lang="ru-RU" dirty="0"/>
            </a:br>
            <a:r>
              <a:rPr lang="en-US" dirty="0"/>
              <a:t>for solving the problem</a:t>
            </a:r>
            <a:endParaRPr lang="ru-RU" dirty="0"/>
          </a:p>
        </p:txBody>
      </p:sp>
      <p:sp>
        <p:nvSpPr>
          <p:cNvPr id="16" name="Текст 15">
            <a:extLst>
              <a:ext uri="{FF2B5EF4-FFF2-40B4-BE49-F238E27FC236}">
                <a16:creationId xmlns:a16="http://schemas.microsoft.com/office/drawing/2014/main" xmlns="" id="{50D06A58-9783-744B-8ED5-A490C825F5D6}"/>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smtClean="0"/>
              <a:t>Reinforcement Learning</a:t>
            </a:r>
          </a:p>
          <a:p>
            <a:pPr marL="285750" indent="-285750">
              <a:buFont typeface="Arial" panose="020B0604020202020204" pitchFamily="34" charset="0"/>
              <a:buChar char="•"/>
            </a:pPr>
            <a:r>
              <a:rPr lang="en-US" dirty="0" err="1"/>
              <a:t>OpenAI</a:t>
            </a:r>
            <a:r>
              <a:rPr lang="en-US" dirty="0"/>
              <a:t> Gym </a:t>
            </a:r>
            <a:endParaRPr lang="en-US" dirty="0" smtClean="0"/>
          </a:p>
          <a:p>
            <a:pPr marL="285750" indent="-285750">
              <a:buFont typeface="Arial" panose="020B0604020202020204" pitchFamily="34" charset="0"/>
              <a:buChar char="•"/>
            </a:pPr>
            <a:r>
              <a:rPr lang="en-US" dirty="0" err="1" smtClean="0"/>
              <a:t>TensorFlow</a:t>
            </a:r>
            <a:endParaRPr lang="en-US" dirty="0" smtClean="0"/>
          </a:p>
          <a:p>
            <a:pPr marL="285750" indent="-285750">
              <a:buFont typeface="Arial" panose="020B0604020202020204" pitchFamily="34" charset="0"/>
              <a:buChar char="•"/>
            </a:pPr>
            <a:r>
              <a:rPr lang="en-US" dirty="0" err="1" smtClean="0"/>
              <a:t>KerasRL</a:t>
            </a:r>
            <a:endParaRPr lang="ru-RU" dirty="0"/>
          </a:p>
        </p:txBody>
      </p:sp>
      <p:sp>
        <p:nvSpPr>
          <p:cNvPr id="17" name="Текст 16">
            <a:extLst>
              <a:ext uri="{FF2B5EF4-FFF2-40B4-BE49-F238E27FC236}">
                <a16:creationId xmlns:a16="http://schemas.microsoft.com/office/drawing/2014/main" xmlns="" id="{12BD20DF-BD74-4B4E-BFCB-0201711B214C}"/>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18" name="Текст 17">
            <a:extLst>
              <a:ext uri="{FF2B5EF4-FFF2-40B4-BE49-F238E27FC236}">
                <a16:creationId xmlns:a16="http://schemas.microsoft.com/office/drawing/2014/main" xmlns="" id="{AB20B420-8F92-714B-B774-4CCFF071FC96}"/>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19" name="Текст 18">
            <a:extLst>
              <a:ext uri="{FF2B5EF4-FFF2-40B4-BE49-F238E27FC236}">
                <a16:creationId xmlns:a16="http://schemas.microsoft.com/office/drawing/2014/main" xmlns="" id="{E28F3689-1426-FC44-97DB-4AC538FC64CC}"/>
              </a:ext>
            </a:extLst>
          </p:cNvPr>
          <p:cNvSpPr>
            <a:spLocks noGrp="1"/>
          </p:cNvSpPr>
          <p:nvPr>
            <p:ph type="body" sz="quarter" idx="15"/>
          </p:nvPr>
        </p:nvSpPr>
        <p:spPr/>
        <p:txBody>
          <a:bodyPr/>
          <a:lstStyle/>
          <a:p>
            <a:r>
              <a:rPr lang="en-US" dirty="0"/>
              <a:t>Description of methods </a:t>
            </a:r>
            <a:endParaRPr lang="ru-RU" dirty="0"/>
          </a:p>
          <a:p>
            <a:r>
              <a:rPr lang="en-US" dirty="0"/>
              <a:t>for solving the problem</a:t>
            </a:r>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1075" y="1578329"/>
            <a:ext cx="5159788" cy="2278906"/>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6761" y="1319556"/>
            <a:ext cx="2408129" cy="2537680"/>
          </a:xfrm>
          <a:prstGeom prst="rect">
            <a:avLst/>
          </a:prstGeom>
        </p:spPr>
      </p:pic>
      <p:pic>
        <p:nvPicPr>
          <p:cNvPr id="4" name="Picture 2" descr="https://hsto.org/webt/2e/kk/ld/2ekkldnmwwzvkacontkmbzbyjkc.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3919" y="4169762"/>
            <a:ext cx="3558781" cy="200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775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xmlns="" id="{B9589107-5631-554E-98CD-FD64EB1ACB71}"/>
              </a:ext>
            </a:extLst>
          </p:cNvPr>
          <p:cNvSpPr>
            <a:spLocks noGrp="1"/>
          </p:cNvSpPr>
          <p:nvPr>
            <p:ph type="body" sz="quarter" idx="12"/>
          </p:nvPr>
        </p:nvSpPr>
        <p:spPr>
          <a:xfrm>
            <a:off x="728374" y="2353406"/>
            <a:ext cx="2930666" cy="2570672"/>
          </a:xfrm>
        </p:spPr>
        <p:txBody>
          <a:bodyPr/>
          <a:lstStyle/>
          <a:p>
            <a:pPr marL="342900" indent="-342900">
              <a:buFont typeface="+mj-lt"/>
              <a:buAutoNum type="arabicPeriod"/>
            </a:pPr>
            <a:r>
              <a:rPr lang="en-US" dirty="0" smtClean="0"/>
              <a:t>Made Tetris environment with </a:t>
            </a:r>
            <a:r>
              <a:rPr lang="en-US" dirty="0" err="1" smtClean="0"/>
              <a:t>OpenAI</a:t>
            </a:r>
            <a:r>
              <a:rPr lang="en-US" dirty="0" smtClean="0"/>
              <a:t> Gym</a:t>
            </a:r>
          </a:p>
          <a:p>
            <a:pPr marL="342900" indent="-342900">
              <a:buFont typeface="+mj-lt"/>
              <a:buAutoNum type="arabicPeriod"/>
            </a:pPr>
            <a:r>
              <a:rPr lang="en-US" dirty="0" smtClean="0"/>
              <a:t>Created a network model with </a:t>
            </a:r>
            <a:r>
              <a:rPr lang="en-US" dirty="0" err="1" smtClean="0"/>
              <a:t>KerasRL</a:t>
            </a:r>
            <a:endParaRPr lang="en-US" dirty="0" smtClean="0"/>
          </a:p>
          <a:p>
            <a:pPr marL="342900" indent="-342900">
              <a:buFont typeface="+mj-lt"/>
              <a:buAutoNum type="arabicPeriod"/>
            </a:pPr>
            <a:r>
              <a:rPr lang="en-US" dirty="0" smtClean="0"/>
              <a:t>Set an agent with this model and  </a:t>
            </a:r>
            <a:r>
              <a:rPr lang="en-US" dirty="0" err="1" smtClean="0"/>
              <a:t>BoltzmannQPolicy</a:t>
            </a:r>
            <a:endParaRPr lang="en-US" dirty="0" smtClean="0"/>
          </a:p>
          <a:p>
            <a:pPr marL="342900" indent="-342900">
              <a:buFont typeface="+mj-lt"/>
              <a:buAutoNum type="arabicPeriod"/>
            </a:pPr>
            <a:r>
              <a:rPr lang="en-US" dirty="0" smtClean="0"/>
              <a:t>Launched </a:t>
            </a:r>
            <a:r>
              <a:rPr lang="en-US" dirty="0"/>
              <a:t>50,000 </a:t>
            </a:r>
            <a:r>
              <a:rPr lang="en-US" dirty="0" smtClean="0"/>
              <a:t>steps for 8 hours</a:t>
            </a:r>
          </a:p>
          <a:p>
            <a:pPr marL="342900" indent="-342900">
              <a:buFont typeface="+mj-lt"/>
              <a:buAutoNum type="arabicPeriod"/>
            </a:pPr>
            <a:endParaRPr lang="ru-RU" dirty="0"/>
          </a:p>
        </p:txBody>
      </p:sp>
      <p:sp>
        <p:nvSpPr>
          <p:cNvPr id="6" name="Текст 5">
            <a:extLst>
              <a:ext uri="{FF2B5EF4-FFF2-40B4-BE49-F238E27FC236}">
                <a16:creationId xmlns:a16="http://schemas.microsoft.com/office/drawing/2014/main" xmlns="" id="{2467A1B8-16A4-134C-9B37-F388E503018D}"/>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7" name="Текст 6">
            <a:extLst>
              <a:ext uri="{FF2B5EF4-FFF2-40B4-BE49-F238E27FC236}">
                <a16:creationId xmlns:a16="http://schemas.microsoft.com/office/drawing/2014/main" xmlns="" id="{8F16B6AC-7147-4143-8F71-EEB6F782C334}"/>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8" name="Текст 7">
            <a:extLst>
              <a:ext uri="{FF2B5EF4-FFF2-40B4-BE49-F238E27FC236}">
                <a16:creationId xmlns:a16="http://schemas.microsoft.com/office/drawing/2014/main" xmlns="" id="{6C9C4F34-55DD-1B49-87D7-49B1EBF7F8EC}"/>
              </a:ext>
            </a:extLst>
          </p:cNvPr>
          <p:cNvSpPr>
            <a:spLocks noGrp="1"/>
          </p:cNvSpPr>
          <p:nvPr>
            <p:ph type="body" sz="quarter" idx="15"/>
          </p:nvPr>
        </p:nvSpPr>
        <p:spPr/>
        <p:txBody>
          <a:bodyPr/>
          <a:lstStyle/>
          <a:p>
            <a:r>
              <a:rPr lang="en-US" dirty="0" smtClean="0"/>
              <a:t>Description </a:t>
            </a:r>
          </a:p>
          <a:p>
            <a:r>
              <a:rPr lang="en-US" dirty="0" smtClean="0"/>
              <a:t>of </a:t>
            </a:r>
            <a:r>
              <a:rPr lang="en-US" dirty="0"/>
              <a:t>the experiment</a:t>
            </a:r>
            <a:endParaRPr lang="ru-RU" dirty="0"/>
          </a:p>
        </p:txBody>
      </p:sp>
      <p:sp>
        <p:nvSpPr>
          <p:cNvPr id="10" name="Заголовок 13">
            <a:extLst>
              <a:ext uri="{FF2B5EF4-FFF2-40B4-BE49-F238E27FC236}">
                <a16:creationId xmlns:a16="http://schemas.microsoft.com/office/drawing/2014/main" xmlns=""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latin typeface="HSE Sans"/>
              </a:rPr>
              <a:t>Description </a:t>
            </a:r>
          </a:p>
          <a:p>
            <a:r>
              <a:rPr lang="en-US" sz="2200" dirty="0">
                <a:latin typeface="HSE Sans"/>
              </a:rPr>
              <a:t>of the experiment</a:t>
            </a:r>
            <a:endParaRPr lang="ru-RU" sz="22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058" y="1836301"/>
            <a:ext cx="6111770" cy="3520745"/>
          </a:xfrm>
          <a:prstGeom prst="rect">
            <a:avLst/>
          </a:prstGeom>
        </p:spPr>
      </p:pic>
    </p:spTree>
    <p:extLst>
      <p:ext uri="{BB962C8B-B14F-4D97-AF65-F5344CB8AC3E}">
        <p14:creationId xmlns:p14="http://schemas.microsoft.com/office/powerpoint/2010/main" val="4128394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Текст 4">
            <a:extLst>
              <a:ext uri="{FF2B5EF4-FFF2-40B4-BE49-F238E27FC236}">
                <a16:creationId xmlns:a16="http://schemas.microsoft.com/office/drawing/2014/main" xmlns="" id="{B9589107-5631-554E-98CD-FD64EB1ACB71}"/>
              </a:ext>
            </a:extLst>
          </p:cNvPr>
          <p:cNvSpPr>
            <a:spLocks noGrp="1"/>
          </p:cNvSpPr>
          <p:nvPr>
            <p:ph type="body" sz="quarter" idx="12"/>
          </p:nvPr>
        </p:nvSpPr>
        <p:spPr>
          <a:xfrm>
            <a:off x="728374" y="2353406"/>
            <a:ext cx="2930666" cy="2570672"/>
          </a:xfrm>
        </p:spPr>
        <p:txBody>
          <a:bodyPr/>
          <a:lstStyle/>
          <a:p>
            <a:pPr marL="285750" indent="-285750">
              <a:buFont typeface="Arial" panose="020B0604020202020204" pitchFamily="34" charset="0"/>
              <a:buChar char="•"/>
            </a:pPr>
            <a:r>
              <a:rPr lang="en-US" dirty="0" smtClean="0"/>
              <a:t>Average reward: 11.02</a:t>
            </a:r>
          </a:p>
          <a:p>
            <a:pPr marL="285750" indent="-285750">
              <a:buFont typeface="Arial" panose="020B0604020202020204" pitchFamily="34" charset="0"/>
              <a:buChar char="•"/>
            </a:pPr>
            <a:r>
              <a:rPr lang="en-US" dirty="0" smtClean="0"/>
              <a:t>Average </a:t>
            </a:r>
            <a:r>
              <a:rPr lang="en-US" dirty="0"/>
              <a:t>number of steps before </a:t>
            </a:r>
            <a:r>
              <a:rPr lang="en-US" dirty="0" smtClean="0"/>
              <a:t>losing: 4260.23</a:t>
            </a:r>
          </a:p>
          <a:p>
            <a:pPr marL="285750" indent="-285750">
              <a:buFont typeface="Arial" panose="020B0604020202020204" pitchFamily="34" charset="0"/>
              <a:buChar char="•"/>
            </a:pPr>
            <a:r>
              <a:rPr lang="en-US" dirty="0" smtClean="0"/>
              <a:t>Maximum result: 31</a:t>
            </a:r>
            <a:endParaRPr lang="ru-RU" dirty="0"/>
          </a:p>
        </p:txBody>
      </p:sp>
      <p:sp>
        <p:nvSpPr>
          <p:cNvPr id="6" name="Текст 5">
            <a:extLst>
              <a:ext uri="{FF2B5EF4-FFF2-40B4-BE49-F238E27FC236}">
                <a16:creationId xmlns:a16="http://schemas.microsoft.com/office/drawing/2014/main" xmlns="" id="{2467A1B8-16A4-134C-9B37-F388E503018D}"/>
              </a:ext>
            </a:extLst>
          </p:cNvPr>
          <p:cNvSpPr>
            <a:spLocks noGrp="1"/>
          </p:cNvSpPr>
          <p:nvPr>
            <p:ph type="body" sz="quarter" idx="13"/>
          </p:nvPr>
        </p:nvSpPr>
        <p:spPr/>
        <p:txBody>
          <a:bodyPr/>
          <a:lstStyle/>
          <a:p>
            <a:r>
              <a:rPr lang="en-US" dirty="0"/>
              <a:t>Software</a:t>
            </a:r>
          </a:p>
          <a:p>
            <a:r>
              <a:rPr lang="en-US" dirty="0"/>
              <a:t>Engineering</a:t>
            </a:r>
          </a:p>
          <a:p>
            <a:endParaRPr lang="ru-RU" dirty="0"/>
          </a:p>
        </p:txBody>
      </p:sp>
      <p:sp>
        <p:nvSpPr>
          <p:cNvPr id="7" name="Текст 6">
            <a:extLst>
              <a:ext uri="{FF2B5EF4-FFF2-40B4-BE49-F238E27FC236}">
                <a16:creationId xmlns:a16="http://schemas.microsoft.com/office/drawing/2014/main" xmlns="" id="{8F16B6AC-7147-4143-8F71-EEB6F782C334}"/>
              </a:ext>
            </a:extLst>
          </p:cNvPr>
          <p:cNvSpPr>
            <a:spLocks noGrp="1"/>
          </p:cNvSpPr>
          <p:nvPr>
            <p:ph type="body" sz="quarter" idx="14"/>
          </p:nvPr>
        </p:nvSpPr>
        <p:spPr/>
        <p:txBody>
          <a:bodyPr/>
          <a:lstStyle/>
          <a:p>
            <a:r>
              <a:rPr lang="en-US" dirty="0"/>
              <a:t>Coursework </a:t>
            </a:r>
            <a:r>
              <a:rPr lang="ru-RU" dirty="0"/>
              <a:t>«</a:t>
            </a:r>
            <a:r>
              <a:rPr lang="en-US" dirty="0"/>
              <a:t>Reinforcement learning for resource</a:t>
            </a:r>
            <a:r>
              <a:rPr lang="ru-RU" dirty="0"/>
              <a:t> </a:t>
            </a:r>
            <a:r>
              <a:rPr lang="en-US" dirty="0"/>
              <a:t>allocation tasks in the cloud</a:t>
            </a:r>
            <a:r>
              <a:rPr lang="ru-RU" dirty="0"/>
              <a:t>»</a:t>
            </a:r>
          </a:p>
        </p:txBody>
      </p:sp>
      <p:sp>
        <p:nvSpPr>
          <p:cNvPr id="8" name="Текст 7">
            <a:extLst>
              <a:ext uri="{FF2B5EF4-FFF2-40B4-BE49-F238E27FC236}">
                <a16:creationId xmlns:a16="http://schemas.microsoft.com/office/drawing/2014/main" xmlns="" id="{6C9C4F34-55DD-1B49-87D7-49B1EBF7F8EC}"/>
              </a:ext>
            </a:extLst>
          </p:cNvPr>
          <p:cNvSpPr>
            <a:spLocks noGrp="1"/>
          </p:cNvSpPr>
          <p:nvPr>
            <p:ph type="body" sz="quarter" idx="15"/>
          </p:nvPr>
        </p:nvSpPr>
        <p:spPr/>
        <p:txBody>
          <a:bodyPr/>
          <a:lstStyle/>
          <a:p>
            <a:r>
              <a:rPr lang="en-US" dirty="0">
                <a:latin typeface="HSE Sans"/>
              </a:rPr>
              <a:t>Results </a:t>
            </a:r>
          </a:p>
          <a:p>
            <a:r>
              <a:rPr lang="en-US" dirty="0">
                <a:latin typeface="HSE Sans"/>
              </a:rPr>
              <a:t>of the experiment</a:t>
            </a:r>
            <a:endParaRPr lang="ru-RU" dirty="0"/>
          </a:p>
        </p:txBody>
      </p:sp>
      <p:sp>
        <p:nvSpPr>
          <p:cNvPr id="10" name="Заголовок 13">
            <a:extLst>
              <a:ext uri="{FF2B5EF4-FFF2-40B4-BE49-F238E27FC236}">
                <a16:creationId xmlns:a16="http://schemas.microsoft.com/office/drawing/2014/main" xmlns="" id="{C1657578-5B49-FB42-9E68-EF4E3D607FF9}"/>
              </a:ext>
            </a:extLst>
          </p:cNvPr>
          <p:cNvSpPr txBox="1">
            <a:spLocks/>
          </p:cNvSpPr>
          <p:nvPr/>
        </p:nvSpPr>
        <p:spPr>
          <a:xfrm>
            <a:off x="728374" y="1447789"/>
            <a:ext cx="4322530" cy="77702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smtClean="0">
                <a:latin typeface="HSE Sans"/>
              </a:rPr>
              <a:t>Results </a:t>
            </a:r>
          </a:p>
          <a:p>
            <a:r>
              <a:rPr lang="en-US" sz="2200" dirty="0" smtClean="0">
                <a:latin typeface="HSE Sans"/>
              </a:rPr>
              <a:t>of </a:t>
            </a:r>
            <a:r>
              <a:rPr lang="en-US" sz="2200" dirty="0">
                <a:latin typeface="HSE Sans"/>
              </a:rPr>
              <a:t>the experiment</a:t>
            </a:r>
            <a:endParaRPr lang="ru-RU" sz="2200" dirty="0"/>
          </a:p>
        </p:txBody>
      </p:sp>
      <p:sp>
        <p:nvSpPr>
          <p:cNvPr id="2" name="TextBox 1"/>
          <p:cNvSpPr txBox="1"/>
          <p:nvPr/>
        </p:nvSpPr>
        <p:spPr>
          <a:xfrm>
            <a:off x="4679205" y="2270234"/>
            <a:ext cx="5785558" cy="1015663"/>
          </a:xfrm>
          <a:prstGeom prst="rect">
            <a:avLst/>
          </a:prstGeom>
          <a:noFill/>
        </p:spPr>
        <p:txBody>
          <a:bodyPr wrap="none" rtlCol="0">
            <a:spAutoFit/>
          </a:bodyPr>
          <a:lstStyle/>
          <a:p>
            <a:pPr algn="l"/>
            <a:r>
              <a:rPr lang="ru-RU" sz="6000" dirty="0" smtClean="0">
                <a:solidFill>
                  <a:srgbClr val="FF0000"/>
                </a:solidFill>
                <a:latin typeface="HSE Sans" panose="02000000000000000000" pitchFamily="2" charset="0"/>
              </a:rPr>
              <a:t>ДОБАВЬ СЮДА ВИДЕО</a:t>
            </a:r>
            <a:endParaRPr lang="ru-RU" sz="6000" dirty="0">
              <a:solidFill>
                <a:srgbClr val="FF0000"/>
              </a:solidFill>
              <a:latin typeface="HSE Sans" panose="02000000000000000000" pitchFamily="2" charset="0"/>
            </a:endParaRPr>
          </a:p>
        </p:txBody>
      </p:sp>
    </p:spTree>
    <p:extLst>
      <p:ext uri="{BB962C8B-B14F-4D97-AF65-F5344CB8AC3E}">
        <p14:creationId xmlns:p14="http://schemas.microsoft.com/office/powerpoint/2010/main" val="2550696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4386AA-1848-4C75-B336-1053927CB025}">
  <ds:schemaRefs>
    <ds:schemaRef ds:uri="http://schemas.microsoft.com/sharepoint/v3/contenttype/forms"/>
  </ds:schemaRefs>
</ds:datastoreItem>
</file>

<file path=customXml/itemProps2.xml><?xml version="1.0" encoding="utf-8"?>
<ds:datastoreItem xmlns:ds="http://schemas.openxmlformats.org/officeDocument/2006/customXml" ds:itemID="{433DAF31-D8A6-49A0-9A5D-8B2EA5B1C511}">
  <ds:schemaRefs>
    <ds:schemaRef ds:uri="http://purl.org/dc/dcmitype/"/>
    <ds:schemaRef ds:uri="e96afe77-3acb-4328-97fc-408e1bde3ecd"/>
    <ds:schemaRef ds:uri="http://schemas.microsoft.com/office/2006/documentManagement/types"/>
    <ds:schemaRef ds:uri="http://schemas.microsoft.com/office/infopath/2007/PartnerControls"/>
    <ds:schemaRef ds:uri="http://purl.org/dc/elements/1.1/"/>
    <ds:schemaRef ds:uri="http://schemas.microsoft.com/office/2006/metadata/properties"/>
    <ds:schemaRef ds:uri="9875bd71-cde8-496c-a136-433f55d5e6d0"/>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4651DD-DCCC-4759-B2F6-7F520BDCC2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75bd71-cde8-496c-a136-433f55d5e6d0"/>
    <ds:schemaRef ds:uri="e96afe77-3acb-4328-97fc-408e1bde3e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817</TotalTime>
  <Words>616</Words>
  <Application>Microsoft Office PowerPoint</Application>
  <PresentationFormat>Произвольный</PresentationFormat>
  <Paragraphs>129</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Office Theme</vt:lpstr>
      <vt:lpstr>Coursework «Reinforcement learning for resource allocation tasks in the cloud»</vt:lpstr>
      <vt:lpstr>List of  contents</vt:lpstr>
      <vt:lpstr>Introduction  to the topic</vt:lpstr>
      <vt:lpstr>The purpose of  the course work </vt:lpstr>
      <vt:lpstr>Презентация PowerPoint</vt:lpstr>
      <vt:lpstr>Practical value  of the work </vt:lpstr>
      <vt:lpstr>Description of methods  for solving the problem</vt:lpstr>
      <vt:lpstr>Презентация PowerPoint</vt:lpstr>
      <vt:lpstr>Презентация PowerPoint</vt:lpstr>
      <vt:lpstr>Further  work plan </vt:lpstr>
      <vt:lpstr>Conclusion  of the presentation </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Nik Peg</cp:lastModifiedBy>
  <cp:revision>63</cp:revision>
  <cp:lastPrinted>2021-11-11T13:08:42Z</cp:lastPrinted>
  <dcterms:created xsi:type="dcterms:W3CDTF">2021-11-11T08:52:47Z</dcterms:created>
  <dcterms:modified xsi:type="dcterms:W3CDTF">2022-02-13T18:08:29Z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